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8" r:id="rId5"/>
    <p:sldId id="262" r:id="rId6"/>
    <p:sldId id="256" r:id="rId7"/>
    <p:sldId id="525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2900" autoAdjust="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2806-1435-451F-A1A0-33F32AB28C79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23C5F-1057-4D02-8278-9373A925256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046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B23C5F-1057-4D02-8278-9373A925256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0421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da-DK" b="1" dirty="0"/>
              <a:t>Ny retning for forebyggelse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Børn og unges alkoholforbrug skal reduceres markant. Aldersgrænsen for salg skal sættes op til 18 år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Nikotinfri generation 2010+ – ingen nikotin til fremtidige generationer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 procent flere børn og unge skal være fysisk aktive mindst 60 minutter om dagen i 2030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Flere børn og unge skal i bedre trivsel – oprettet center for Sund Vægt og Trivsel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Bekæmpe ulighed i kræft – igangsætte fagligt arbejde, der skal kortlægge indsatsområder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Indsats for sårbare familier i sundhedsplejen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Lovgivningen skal understøtte en bred indsats for folkesundheden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Arbejde for et bæredygtigt sundhedsvæsen og nedsætte CO2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Styrke den aktive indsats i kampen mod antibiotikaresistens internationalt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b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da-DK" b="1" dirty="0"/>
              <a:t>Styrket kvalitet i det nære sundhedsvæsen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Oprette</a:t>
            </a:r>
            <a:r>
              <a:rPr lang="da-DK" b="0" dirty="0"/>
              <a:t> op til 20 nærhospitaler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="0" dirty="0"/>
              <a:t>Vil reservere et beløb i det økonomiske råderum svarende til det demografiske træk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="0" dirty="0"/>
              <a:t>Nationale kvalitetsplaner for mennesker med kroniske sygdomme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="0" dirty="0"/>
              <a:t>Styrke de kommunale akuttilbud og sikre specialistrådgivning til det nære sundhedsvæsen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="0" dirty="0"/>
              <a:t>Styrke akutberedskabet med 5-10 ekstra ambulancer eller lign.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="0" dirty="0"/>
              <a:t>Målrettet indsats for stroke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="0" dirty="0"/>
              <a:t>Styrke kvalitetsudviklingen gennem data fra det nære sundhedsvæsen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b="0" dirty="0"/>
              <a:t>Fremme behandling i eget hjem med digitale løsninger</a:t>
            </a:r>
          </a:p>
          <a:p>
            <a:endParaRPr lang="da-DK" b="0" dirty="0"/>
          </a:p>
          <a:p>
            <a:r>
              <a:rPr lang="da-DK" b="1" dirty="0"/>
              <a:t>Tid til den enkelte patient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Afvikle behandlingsefterslæb ved at sikre de nødvendige ressourcer til regionerne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Nedsætte kommission for robusthed i sundhedsvæsenet – denne skal sikre at der er personale og tid nok til patienterne.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Sikre bedre anvendelse og udvikling af sundhedsvæsenets kompetencer – sygeplejersker og jordemødre får mulighed for at udføre flere opgaver. Derudover skal der være mulighed for øget specialiseringsveje for FOA ansatte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Indføre praksispligt og styrke fordelingen af læger ved at omlægge hoveduddannelsen i almen medicin. samt styrke fordelingen af uddannelsesstillinger i speciallægeuddannelsen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Regeringen vil bekæmpe lokal lægemangel ved at oprettet 10 nye licensklinikker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Styrke udviklingen i et samlet patientoverblik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Sikre læring fra </a:t>
            </a:r>
            <a:r>
              <a:rPr lang="da-DK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coronapandimien</a:t>
            </a: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da-DK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Økonomi </a:t>
            </a:r>
          </a:p>
          <a:p>
            <a:r>
              <a:rPr lang="da-DK" dirty="0"/>
              <a:t>Regeringen afsætter 2,8 mia. kr. i 2022-2028 i driftsudgifter samt 4 mia. kr. i anlæg til etablering af nærhospitaler i perioden 2023-2028.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1E58AA-AF9B-435D-B4BA-FCB3E671030F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0102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800" dirty="0"/>
              <a:t>Den højeste inflation i mere end 30 år og den laveste regulering af pensionen i mere end 20 år gav det største fald i folkepensionen købekraft i 40 år</a:t>
            </a:r>
          </a:p>
          <a:p>
            <a:br>
              <a:rPr lang="da-DK" sz="1800" dirty="0"/>
            </a:br>
            <a:r>
              <a:rPr lang="da-DK" sz="1800" dirty="0"/>
              <a:t>Folkepensionen steg også mindre end inflationen i 2023, så udhulingen fortsatte. De mest udsatte med ældrecheck fik dog skattefrie checks, så de bevarede købekraften</a:t>
            </a:r>
          </a:p>
          <a:p>
            <a:br>
              <a:rPr lang="da-DK" sz="1800" dirty="0"/>
            </a:br>
            <a:r>
              <a:rPr lang="da-DK" sz="1800" dirty="0"/>
              <a:t>I 2024 stiger folkepensionen lidt mere end priserne, men efterslæbet i forhold til priserne er ikke indhentet før i 2026. Modtagere af ældrecheck står til en indkomstnedgang, fordi der ikke er nogen skattefri check i 2024, og den aftalte forhøjelse af ældrechecken kommer først i 2025</a:t>
            </a:r>
          </a:p>
          <a:p>
            <a:br>
              <a:rPr lang="da-DK" sz="1800" dirty="0"/>
            </a:br>
            <a:r>
              <a:rPr lang="da-DK" sz="1800" dirty="0"/>
              <a:t>Situationen rammer mange folkepensionister hårdt. Ældre Sagen foreslog en fremrykket regulering på 5 pct. i 2024 for at afbøde udhulingen, men det afviste regeringen</a:t>
            </a:r>
            <a:endParaRPr lang="da-DK" sz="2000" dirty="0"/>
          </a:p>
          <a:p>
            <a:endParaRPr lang="da-DK" sz="1800" dirty="0">
              <a:effectLst/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B23C5F-1057-4D02-8278-9373A925256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874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0945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4" y="2396853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0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bg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4410945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bg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063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 anchor="t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ladsholder til diasnumm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89033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8" name="Shape 3"/>
          <p:cNvSpPr/>
          <p:nvPr userDrawn="1"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263097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15128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1683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514921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478367" y="233405"/>
            <a:ext cx="11235267" cy="9720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lang="da-DK" sz="4900" dirty="0" smtClean="0">
                <a:solidFill>
                  <a:schemeClr val="tx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240460" indent="0">
              <a:buNone/>
              <a:defRPr/>
            </a:lvl2pPr>
            <a:lvl5pPr marL="961841" indent="0">
              <a:buNone/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2553044113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183AE2-A3FC-4D6B-AF4F-96F0267D1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432DAB-74D4-4E0A-991A-0603A6F66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B86B45-E294-410E-AD2F-93BEDD304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0CA5D-569E-479D-8CBF-7728D2F87701}" type="datetimeFigureOut">
              <a:rPr lang="da-DK" smtClean="0"/>
              <a:t>29-02-2024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E1C7D81-0DA2-4AA4-8165-B7464A0C5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7852949-7E3B-4193-B6C4-8C56CCDAA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282C4-A201-466D-AF04-17606A93495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215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23589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 anchor="t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086700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1" y="1875119"/>
            <a:ext cx="10708217" cy="4340411"/>
          </a:xfrm>
        </p:spPr>
        <p:txBody>
          <a:bodyPr vert="horz" anchor="t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4543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 anchor="t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t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28493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 anchor="t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t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673410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173056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393391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117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t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02493" y="63459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48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287263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okalplejehjem, mere frihed og ny ældrelov: Få overblik over regeringens  forslag til en ny ældrereform - Altinget - Alt om politik: altinget.dk">
            <a:extLst>
              <a:ext uri="{FF2B5EF4-FFF2-40B4-BE49-F238E27FC236}">
                <a16:creationId xmlns:a16="http://schemas.microsoft.com/office/drawing/2014/main" id="{45B8A862-6FE9-CC4E-65AC-6212D48C1C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7" r="10520" b="1"/>
          <a:stretch/>
        </p:blipFill>
        <p:spPr bwMode="auto">
          <a:xfrm>
            <a:off x="7567273" y="2109004"/>
            <a:ext cx="4140051" cy="316335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A40E0B7-1DC5-9B43-1C64-649CAB01915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725" y="1919883"/>
            <a:ext cx="7481548" cy="4286250"/>
          </a:xfrm>
        </p:spPr>
        <p:txBody>
          <a:bodyPr anchor="ctr">
            <a:normAutofit/>
          </a:bodyPr>
          <a:lstStyle/>
          <a:p>
            <a:pPr marL="342900" indent="-342900"/>
            <a:r>
              <a:rPr lang="da-DK" dirty="0"/>
              <a:t>Reform præsenteret af 4 ministre den 30. januar 2024</a:t>
            </a:r>
            <a:br>
              <a:rPr lang="da-DK" dirty="0"/>
            </a:br>
            <a:endParaRPr lang="da-DK" dirty="0"/>
          </a:p>
          <a:p>
            <a:pPr marL="342900" indent="-342900"/>
            <a:r>
              <a:rPr lang="da-DK" dirty="0"/>
              <a:t>Stormøde i Fredericia med over 2000 deltagere</a:t>
            </a:r>
            <a:br>
              <a:rPr lang="da-DK" dirty="0"/>
            </a:br>
            <a:endParaRPr lang="da-DK" dirty="0"/>
          </a:p>
          <a:p>
            <a:pPr marL="342900" indent="-342900"/>
            <a:r>
              <a:rPr lang="da-DK" dirty="0"/>
              <a:t>Flotte overskrifter – Men djævlen ligger i detaljen</a:t>
            </a:r>
          </a:p>
          <a:p>
            <a:pPr marL="0" indent="0">
              <a:buNone/>
            </a:pPr>
            <a:endParaRPr lang="da-DK" dirty="0"/>
          </a:p>
          <a:p>
            <a:pPr marL="342900" indent="-342900"/>
            <a:r>
              <a:rPr lang="da-DK" dirty="0"/>
              <a:t>Ældre Sagen har set forhandlingsdokumenterne og er bekymret for ”varm luft” og få forpligtelser til kommunerne</a:t>
            </a:r>
            <a:br>
              <a:rPr lang="da-DK" dirty="0"/>
            </a:br>
            <a:endParaRPr lang="da-DK" dirty="0"/>
          </a:p>
        </p:txBody>
      </p:sp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5C2919D6-C2EE-2527-4993-4FD26ACFCE0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4212" y="1418668"/>
            <a:ext cx="11223112" cy="233983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da-DK" dirty="0"/>
              <a:t>Regeringsudspil 2024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B3BB176-5F80-3AAD-BB30-CE364E35AF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8367" y="233405"/>
            <a:ext cx="11235267" cy="972000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da-DK" b="1" dirty="0"/>
              <a:t>Ny Ældrereform</a:t>
            </a:r>
          </a:p>
        </p:txBody>
      </p:sp>
    </p:spTree>
    <p:extLst>
      <p:ext uri="{BB962C8B-B14F-4D97-AF65-F5344CB8AC3E}">
        <p14:creationId xmlns:p14="http://schemas.microsoft.com/office/powerpoint/2010/main" val="351109431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EEEB511-21A5-4170-8080-C3EA9D2AF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915035"/>
          </a:xfrm>
        </p:spPr>
        <p:txBody>
          <a:bodyPr>
            <a:normAutofit fontScale="90000"/>
          </a:bodyPr>
          <a:lstStyle/>
          <a:p>
            <a:r>
              <a:rPr lang="da-DK" sz="3600" b="1" dirty="0"/>
              <a:t>Mens vi venter på sundhedsstrukturkommissionen</a:t>
            </a:r>
          </a:p>
        </p:txBody>
      </p:sp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7A96FB8F-483D-4A2F-A548-AAE8A0755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571" y="1537855"/>
            <a:ext cx="7613072" cy="49550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pic>
        <p:nvPicPr>
          <p:cNvPr id="3074" name="Picture 2" descr="null">
            <a:extLst>
              <a:ext uri="{FF2B5EF4-FFF2-40B4-BE49-F238E27FC236}">
                <a16:creationId xmlns:a16="http://schemas.microsoft.com/office/drawing/2014/main" id="{45FC255E-CC3B-A18D-7922-93F9EADE89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109" y="3080781"/>
            <a:ext cx="4791323" cy="250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felt 1">
            <a:extLst>
              <a:ext uri="{FF2B5EF4-FFF2-40B4-BE49-F238E27FC236}">
                <a16:creationId xmlns:a16="http://schemas.microsoft.com/office/drawing/2014/main" id="{AB1F9C76-B395-500D-B7F1-B8181462C207}"/>
              </a:ext>
            </a:extLst>
          </p:cNvPr>
          <p:cNvSpPr txBox="1"/>
          <p:nvPr/>
        </p:nvSpPr>
        <p:spPr>
          <a:xfrm>
            <a:off x="230587" y="1888690"/>
            <a:ext cx="8388627" cy="841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Ældre Sagens ”</a:t>
            </a: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Task force” er kommet med </a:t>
            </a: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sine </a:t>
            </a:r>
            <a:b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</a:br>
            <a:r>
              <a:rPr lang="da-DK" sz="2400" dirty="0">
                <a:solidFill>
                  <a:srgbClr val="414141"/>
                </a:solidFill>
                <a:ea typeface="Palatino"/>
                <a:cs typeface="Palatino"/>
                <a:sym typeface="Palatino"/>
              </a:rPr>
              <a:t>anbefalinger til indretningen af fremtidens sundhedsvæsen</a:t>
            </a:r>
            <a:r>
              <a:rPr kumimoji="0" lang="da-DK" sz="2400" b="0" i="0" u="none" strike="noStrike" cap="none" spc="0" normalizeH="0" baseline="0" dirty="0">
                <a:ln>
                  <a:noFill/>
                </a:ln>
                <a:solidFill>
                  <a:srgbClr val="414141"/>
                </a:solidFill>
                <a:effectLst/>
                <a:uFillTx/>
                <a:latin typeface="+mn-lt"/>
                <a:ea typeface="Palatino"/>
                <a:cs typeface="Palatino"/>
                <a:sym typeface="Palatino"/>
              </a:rPr>
              <a:t> 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37BD6FC0-D3C8-A7F0-46ED-2F9B8EDDAB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9627" y="1710140"/>
            <a:ext cx="2870421" cy="402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812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97385EC-3D6C-431C-405A-EF959D15E3C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44056" y="1743075"/>
            <a:ext cx="11378316" cy="44350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342900" indent="-342900"/>
            <a:r>
              <a:rPr lang="en-US" dirty="0" err="1"/>
              <a:t>Høj</a:t>
            </a:r>
            <a:r>
              <a:rPr lang="en-US" dirty="0"/>
              <a:t> inflation + </a:t>
            </a:r>
            <a:r>
              <a:rPr lang="en-US" dirty="0" err="1"/>
              <a:t>lav</a:t>
            </a:r>
            <a:r>
              <a:rPr lang="en-US" dirty="0"/>
              <a:t> </a:t>
            </a:r>
            <a:r>
              <a:rPr lang="en-US" dirty="0" err="1"/>
              <a:t>regulering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pension = </a:t>
            </a:r>
            <a:r>
              <a:rPr lang="en-US" dirty="0" err="1"/>
              <a:t>historisk</a:t>
            </a:r>
            <a:r>
              <a:rPr lang="en-US" dirty="0"/>
              <a:t> </a:t>
            </a:r>
            <a:r>
              <a:rPr lang="en-US" dirty="0" err="1"/>
              <a:t>stort</a:t>
            </a:r>
            <a:r>
              <a:rPr lang="en-US" dirty="0"/>
              <a:t> </a:t>
            </a:r>
            <a:r>
              <a:rPr lang="en-US" dirty="0" err="1"/>
              <a:t>fald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pensionisters</a:t>
            </a:r>
            <a:r>
              <a:rPr lang="en-US" dirty="0"/>
              <a:t> </a:t>
            </a:r>
            <a:r>
              <a:rPr lang="en-US" dirty="0" err="1"/>
              <a:t>købekraft</a:t>
            </a:r>
            <a:r>
              <a:rPr lang="en-US" dirty="0"/>
              <a:t>!</a:t>
            </a:r>
          </a:p>
          <a:p>
            <a:pPr marL="342900" indent="-342900"/>
            <a:r>
              <a:rPr lang="en-US" dirty="0"/>
              <a:t>2024 </a:t>
            </a:r>
            <a:r>
              <a:rPr lang="en-US" dirty="0" err="1"/>
              <a:t>bliver</a:t>
            </a:r>
            <a:r>
              <a:rPr lang="en-US" dirty="0"/>
              <a:t> et </a:t>
            </a:r>
            <a:r>
              <a:rPr lang="en-US" dirty="0" err="1"/>
              <a:t>hårdt</a:t>
            </a:r>
            <a:r>
              <a:rPr lang="en-US" dirty="0"/>
              <a:t> </a:t>
            </a:r>
            <a:r>
              <a:rPr lang="en-US" dirty="0" err="1"/>
              <a:t>år</a:t>
            </a:r>
            <a:r>
              <a:rPr lang="en-US" dirty="0"/>
              <a:t> for mange </a:t>
            </a:r>
            <a:r>
              <a:rPr lang="en-US" dirty="0" err="1"/>
              <a:t>pensionister</a:t>
            </a:r>
            <a:endParaRPr lang="en-US" dirty="0"/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b="1" u="sng" dirty="0"/>
              <a:t>Ældre Sagen </a:t>
            </a:r>
            <a:r>
              <a:rPr lang="en-US" b="1" u="sng" dirty="0" err="1"/>
              <a:t>foreslår</a:t>
            </a:r>
            <a:r>
              <a:rPr lang="en-US" b="1" u="sng" dirty="0"/>
              <a:t>:</a:t>
            </a:r>
            <a:br>
              <a:rPr lang="en-US" b="1" u="sng" dirty="0"/>
            </a:br>
            <a:endParaRPr lang="en-US" b="1" u="sng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Fremryk</a:t>
            </a:r>
            <a:r>
              <a:rPr lang="en-US" dirty="0"/>
              <a:t> </a:t>
            </a:r>
            <a:r>
              <a:rPr lang="en-US" dirty="0" err="1"/>
              <a:t>reguleringen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folkepensionen</a:t>
            </a:r>
            <a:r>
              <a:rPr lang="en-US" dirty="0"/>
              <a:t> med 5 pct. </a:t>
            </a:r>
            <a:r>
              <a:rPr lang="en-US" dirty="0" err="1"/>
              <a:t>i</a:t>
            </a:r>
            <a:r>
              <a:rPr lang="en-US" dirty="0"/>
              <a:t> 2024</a:t>
            </a:r>
            <a:br>
              <a:rPr lang="en-US" dirty="0"/>
            </a:br>
            <a:br>
              <a:rPr lang="en-US" dirty="0"/>
            </a:br>
            <a:r>
              <a:rPr lang="da-DK" sz="2400" dirty="0"/>
              <a:t>- Indfør pensionistfradrag á la beskæftigelsesfradraget</a:t>
            </a:r>
            <a:br>
              <a:rPr lang="da-DK" sz="2400" dirty="0"/>
            </a:br>
            <a:br>
              <a:rPr lang="da-DK" sz="2400" dirty="0"/>
            </a:br>
            <a:r>
              <a:rPr lang="da-DK" sz="2400" dirty="0"/>
              <a:t>- Pensionister bør beholde de 0,45 pct.,</a:t>
            </a:r>
            <a:br>
              <a:rPr lang="da-DK" sz="2400" dirty="0"/>
            </a:br>
            <a:r>
              <a:rPr lang="da-DK" sz="2400" dirty="0"/>
              <a:t>  som lønmodtagere får for St. Bededagsafskaffelse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CD8881D3-9E1A-A4D0-5504-AFC7AEEB49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4212" y="1418668"/>
            <a:ext cx="11223112" cy="233983"/>
          </a:xfrm>
        </p:spPr>
        <p:txBody>
          <a:bodyPr/>
          <a:lstStyle/>
          <a:p>
            <a:r>
              <a:rPr lang="en-US" dirty="0" err="1"/>
              <a:t>Pensionisters</a:t>
            </a:r>
            <a:r>
              <a:rPr lang="en-US" dirty="0"/>
              <a:t> </a:t>
            </a:r>
            <a:r>
              <a:rPr lang="en-US" dirty="0" err="1"/>
              <a:t>økonomi</a:t>
            </a:r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87D07C-59A6-47C6-B853-2E23E6238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</p:spPr>
        <p:txBody>
          <a:bodyPr anchor="ctr">
            <a:normAutofit/>
          </a:bodyPr>
          <a:lstStyle/>
          <a:p>
            <a:r>
              <a:rPr lang="da-DK" b="1" dirty="0"/>
              <a:t>Folkepensionen under pres</a:t>
            </a:r>
          </a:p>
        </p:txBody>
      </p:sp>
      <p:pic>
        <p:nvPicPr>
          <p:cNvPr id="7" name="Picture 2" descr="Pension til ekskonen | Ude og Hjemme">
            <a:extLst>
              <a:ext uri="{FF2B5EF4-FFF2-40B4-BE49-F238E27FC236}">
                <a16:creationId xmlns:a16="http://schemas.microsoft.com/office/drawing/2014/main" id="{5C6BA6D1-CEEB-13EB-1C29-DF68C5F22C27}"/>
              </a:ext>
            </a:extLst>
          </p:cNvPr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667" y="3148716"/>
            <a:ext cx="3904657" cy="2186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74870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a_Ældre Sagen Powerpoint 20-03_2019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Ældre Sagen 2016-16_9.potx" id="{FA62C7F8-41E3-4CF3-B1AF-0560228E0AF8}" vid="{84D6CD33-1C15-46A3-8315-F2B29DD7BD60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055342CC713E46B8DE09DC0AEF5073" ma:contentTypeVersion="3" ma:contentTypeDescription="Opret et nyt dokument." ma:contentTypeScope="" ma:versionID="a18e4bfd1d248e22bdbe2324fecf11a9">
  <xsd:schema xmlns:xsd="http://www.w3.org/2001/XMLSchema" xmlns:xs="http://www.w3.org/2001/XMLSchema" xmlns:p="http://schemas.microsoft.com/office/2006/metadata/properties" xmlns:ns2="1338e435-d237-4fad-8471-72e2170afd4b" targetNamespace="http://schemas.microsoft.com/office/2006/metadata/properties" ma:root="true" ma:fieldsID="815b6f4f8105efe33cece55bad4ab8de" ns2:_="">
    <xsd:import namespace="1338e435-d237-4fad-8471-72e2170afd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8e435-d237-4fad-8471-72e2170afd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D6F2B3-A7A8-4253-8D52-A37CFA29FC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D83D71-C525-4968-A17A-F89C69A1C5E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FF972AF-F15D-4E7B-A528-A4B367680B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38e435-d237-4fad-8471-72e2170afd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AES_PowerPointskabelon_2019</Template>
  <TotalTime>250</TotalTime>
  <Words>599</Words>
  <Application>Microsoft Office PowerPoint</Application>
  <PresentationFormat>Widescreen</PresentationFormat>
  <Paragraphs>57</Paragraphs>
  <Slides>4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Helvetica</vt:lpstr>
      <vt:lpstr>Palatino</vt:lpstr>
      <vt:lpstr>a_Ældre Sagen Powerpoint 20-03_2019</vt:lpstr>
      <vt:lpstr>PowerPoint-præsentation</vt:lpstr>
      <vt:lpstr>PowerPoint-præsentation</vt:lpstr>
      <vt:lpstr>Mens vi venter på sundhedsstrukturkommissionen</vt:lpstr>
      <vt:lpstr>Folkepensionen under pres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Michael Bo Christensen</dc:creator>
  <cp:lastModifiedBy>Lotte Holm</cp:lastModifiedBy>
  <cp:revision>1</cp:revision>
  <dcterms:created xsi:type="dcterms:W3CDTF">2024-02-28T10:29:51Z</dcterms:created>
  <dcterms:modified xsi:type="dcterms:W3CDTF">2024-02-29T08:57:21Z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0x0101005F055342CC713E46B8DE09DC0AEF5073</vt:lpwstr>
  </property>
</Properties>
</file>