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8" r:id="rId5"/>
    <p:sldId id="259" r:id="rId6"/>
    <p:sldId id="260" r:id="rId7"/>
    <p:sldId id="263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290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62806-1435-451F-A1A0-33F32AB28C79}" type="datetimeFigureOut">
              <a:rPr lang="da-DK" smtClean="0"/>
              <a:t>10-02-2023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23C5F-1057-4D02-8278-9373A925256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Åbningsdias - centrer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7"/>
          <p:cNvSpPr/>
          <p:nvPr userDrawn="1"/>
        </p:nvSpPr>
        <p:spPr>
          <a:xfrm>
            <a:off x="0" y="4410945"/>
            <a:ext cx="12192000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8"/>
          <p:cNvSpPr/>
          <p:nvPr userDrawn="1"/>
        </p:nvSpPr>
        <p:spPr>
          <a:xfrm flipV="1">
            <a:off x="-574" y="2396853"/>
            <a:ext cx="12192575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7" name="ÆS_logo_POS_CMYK.pdf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99" y="3005188"/>
            <a:ext cx="4991916" cy="85166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ktangel 2"/>
          <p:cNvSpPr/>
          <p:nvPr userDrawn="1"/>
        </p:nvSpPr>
        <p:spPr>
          <a:xfrm>
            <a:off x="0" y="0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0" y="4410945"/>
            <a:ext cx="12192000" cy="2442572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780630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1988840"/>
            <a:ext cx="5322093" cy="42170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SzTx/>
              <a:buNone/>
              <a:defRPr sz="22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39827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480288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5" hasCustomPrompt="1"/>
          </p:nvPr>
        </p:nvSpPr>
        <p:spPr>
          <a:xfrm>
            <a:off x="6040968" y="327026"/>
            <a:ext cx="5719233" cy="5910263"/>
          </a:xfrm>
        </p:spPr>
        <p:txBody>
          <a:bodyPr anchor="t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2" y="329514"/>
            <a:ext cx="5442456" cy="1321486"/>
          </a:xfrm>
        </p:spPr>
        <p:txBody>
          <a:bodyPr/>
          <a:lstStyle>
            <a:lvl1pPr algn="l">
              <a:spcBef>
                <a:spcPts val="0"/>
              </a:spcBef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pic>
        <p:nvPicPr>
          <p:cNvPr id="8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89033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09613" y="5784273"/>
            <a:ext cx="11223112" cy="407870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sz="quarter" idx="11"/>
          </p:nvPr>
        </p:nvSpPr>
        <p:spPr>
          <a:xfrm>
            <a:off x="503767" y="349251"/>
            <a:ext cx="11228917" cy="4211205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01" y="4647515"/>
            <a:ext cx="11215711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6" name="Shape 2"/>
          <p:cNvSpPr/>
          <p:nvPr userDrawn="1"/>
        </p:nvSpPr>
        <p:spPr>
          <a:xfrm>
            <a:off x="476250" y="5692993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8" name="Shape 3"/>
          <p:cNvSpPr/>
          <p:nvPr userDrawn="1"/>
        </p:nvSpPr>
        <p:spPr>
          <a:xfrm>
            <a:off x="476250" y="4647135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9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26309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19070"/>
            <a:ext cx="11229673" cy="97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5128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168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1492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&amp; undertitel i bånd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30586" y="2212910"/>
            <a:ext cx="11183692" cy="261610"/>
          </a:xfrm>
        </p:spPr>
        <p:txBody>
          <a:bodyPr vert="horz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9" name="Shape 9"/>
          <p:cNvSpPr/>
          <p:nvPr/>
        </p:nvSpPr>
        <p:spPr>
          <a:xfrm rot="16200000">
            <a:off x="6917128" y="3441526"/>
            <a:ext cx="115506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xfrm>
            <a:off x="476250" y="2560596"/>
            <a:ext cx="6750844" cy="171122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Klik for at tilføje 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xfrm>
            <a:off x="7762875" y="2592549"/>
            <a:ext cx="3976688" cy="169664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39"/>
              </a:lnSpc>
              <a:spcBef>
                <a:spcPts val="0"/>
              </a:spcBef>
              <a:buSzTx/>
              <a:buNone/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160729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0" indent="321457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0" indent="482186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Klik for at tilføje tekst</a:t>
            </a:r>
          </a:p>
        </p:txBody>
      </p:sp>
      <p:sp>
        <p:nvSpPr>
          <p:cNvPr id="12" name="Shape 7"/>
          <p:cNvSpPr/>
          <p:nvPr/>
        </p:nvSpPr>
        <p:spPr>
          <a:xfrm>
            <a:off x="476251" y="4315973"/>
            <a:ext cx="1124948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17" name="Shape 8"/>
          <p:cNvSpPr/>
          <p:nvPr/>
        </p:nvSpPr>
        <p:spPr>
          <a:xfrm>
            <a:off x="476252" y="2556825"/>
            <a:ext cx="112500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pic>
        <p:nvPicPr>
          <p:cNvPr id="14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723589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25933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0" hasCustomPrompt="1"/>
          </p:nvPr>
        </p:nvSpPr>
        <p:spPr>
          <a:xfrm>
            <a:off x="1016000" y="1516530"/>
            <a:ext cx="10707843" cy="4706471"/>
          </a:xfrm>
        </p:spPr>
        <p:txBody>
          <a:bodyPr vert="horz" anchor="t"/>
          <a:lstStyle>
            <a:lvl1pPr>
              <a:defRPr baseline="0"/>
            </a:lvl1pPr>
          </a:lstStyle>
          <a:p>
            <a:pPr lvl="0"/>
            <a:r>
              <a:rPr lang="da-DK" dirty="0"/>
              <a:t>Klik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8670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 hasCustomPrompt="1"/>
          </p:nvPr>
        </p:nvSpPr>
        <p:spPr>
          <a:xfrm>
            <a:off x="1016001" y="1875119"/>
            <a:ext cx="10708217" cy="4340411"/>
          </a:xfrm>
        </p:spPr>
        <p:txBody>
          <a:bodyPr vert="horz" anchor="t"/>
          <a:lstStyle/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454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 anchor="t">
            <a:normAutofit/>
          </a:bodyPr>
          <a:lstStyle>
            <a:lvl1pPr marL="0" marR="0" indent="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None/>
              <a:tabLst/>
              <a:defRPr lang="da-DK" sz="1800" b="0" i="0">
                <a:solidFill>
                  <a:srgbClr val="000000"/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spcBef>
                <a:spcPts val="1266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marL="241200" marR="0" lvl="0" indent="-241200" algn="l" defTabSz="41075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5000"/>
              <a:buFont typeface="Arial"/>
              <a:buChar char="•"/>
              <a:tabLst/>
              <a:defRPr sz="1800">
                <a:solidFill>
                  <a:srgbClr val="000000"/>
                </a:solidFill>
              </a:defRPr>
            </a:pPr>
            <a:r>
              <a:rPr lang="da-DK" sz="2400" dirty="0"/>
              <a:t>Klik for at tilføje tekst</a:t>
            </a:r>
            <a:endParaRPr lang="da-DK" sz="2200" dirty="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 anchor="t">
            <a:normAutofit/>
          </a:bodyPr>
          <a:lstStyle>
            <a:lvl1pPr marL="24120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41200" indent="-241200">
              <a:lnSpc>
                <a:spcPct val="100000"/>
              </a:lnSpc>
              <a:spcBef>
                <a:spcPts val="1000"/>
              </a:spcBef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3600" indent="-24046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0460"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0" y="234619"/>
            <a:ext cx="11229673" cy="972000"/>
          </a:xfrm>
        </p:spPr>
        <p:txBody>
          <a:bodyPr>
            <a:normAutofit/>
          </a:bodyPr>
          <a:lstStyle>
            <a:lvl1pPr>
              <a:defRPr sz="4900"/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8493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2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5"/>
          <p:cNvSpPr>
            <a:spLocks noGrp="1"/>
          </p:cNvSpPr>
          <p:nvPr>
            <p:ph sz="quarter" idx="13" hasCustomPrompt="1"/>
          </p:nvPr>
        </p:nvSpPr>
        <p:spPr>
          <a:xfrm>
            <a:off x="6106099" y="1919883"/>
            <a:ext cx="5609651" cy="4286250"/>
          </a:xfrm>
        </p:spPr>
        <p:txBody>
          <a:bodyPr vert="horz" anchor="t">
            <a:normAutofit/>
          </a:bodyPr>
          <a:lstStyle>
            <a:lvl1pPr marL="241200" indent="-241200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1pPr>
            <a:lvl2pPr marL="482400" indent="-241200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2pPr>
            <a:lvl3pPr marL="321457" indent="-321457">
              <a:lnSpc>
                <a:spcPct val="100000"/>
              </a:lnSpc>
              <a:spcBef>
                <a:spcPts val="1000"/>
              </a:spcBef>
              <a:defRPr lang="da-DK" sz="22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3pPr>
            <a:lvl4pPr marL="723600" indent="-241200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8" name="Pladsholder til indhold 5"/>
          <p:cNvSpPr>
            <a:spLocks noGrp="1"/>
          </p:cNvSpPr>
          <p:nvPr>
            <p:ph sz="quarter" idx="14" hasCustomPrompt="1"/>
          </p:nvPr>
        </p:nvSpPr>
        <p:spPr>
          <a:xfrm>
            <a:off x="476251" y="1919883"/>
            <a:ext cx="5459763" cy="4286250"/>
          </a:xfrm>
        </p:spPr>
        <p:txBody>
          <a:bodyPr vert="horz" anchor="t">
            <a:normAutofit/>
          </a:bodyPr>
          <a:lstStyle>
            <a:lvl1pPr marL="240460" indent="-241200" algn="l" defTabSz="410751" eaLnBrk="1" hangingPunct="1">
              <a:lnSpc>
                <a:spcPct val="100000"/>
              </a:lnSpc>
              <a:spcBef>
                <a:spcPts val="1000"/>
              </a:spcBef>
              <a:buSzPct val="75000"/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920" indent="-241200" algn="l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257" indent="0" algn="l">
              <a:lnSpc>
                <a:spcPct val="100000"/>
              </a:lnSpc>
              <a:spcBef>
                <a:spcPts val="100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1381" indent="-241200" algn="l">
              <a:spcBef>
                <a:spcPts val="1000"/>
              </a:spcBef>
              <a:defRPr lang="da-DK" sz="21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eorgia"/>
                <a:cs typeface="Arial"/>
                <a:sym typeface="Georgia"/>
              </a:defRPr>
            </a:lvl4pPr>
            <a:lvl5pPr indent="-241200" algn="l">
              <a:spcBef>
                <a:spcPts val="1000"/>
              </a:spcBef>
              <a:defRPr sz="21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Andet niveau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9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7341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element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76251" y="3429000"/>
            <a:ext cx="53216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4" name="Shape 24"/>
          <p:cNvSpPr/>
          <p:nvPr/>
        </p:nvSpPr>
        <p:spPr>
          <a:xfrm>
            <a:off x="476249" y="1946672"/>
            <a:ext cx="532154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25" name="Shape 25"/>
          <p:cNvSpPr>
            <a:spLocks noGrp="1"/>
          </p:cNvSpPr>
          <p:nvPr>
            <p:ph type="title" hasCustomPrompt="1"/>
          </p:nvPr>
        </p:nvSpPr>
        <p:spPr>
          <a:xfrm>
            <a:off x="476251" y="1949623"/>
            <a:ext cx="5322093" cy="142789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spcBef>
                <a:spcPts val="0"/>
              </a:spcBef>
              <a:defRPr sz="4200"/>
            </a:lvl1pPr>
          </a:lstStyle>
          <a:p>
            <a:pPr lvl="0"/>
            <a:r>
              <a:rPr lang="da-DK" sz="4000" dirty="0"/>
              <a:t>Klik for at tilføje tekst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 hasCustomPrompt="1"/>
          </p:nvPr>
        </p:nvSpPr>
        <p:spPr>
          <a:xfrm>
            <a:off x="476251" y="3536156"/>
            <a:ext cx="5322093" cy="2669688"/>
          </a:xfrm>
          <a:prstGeom prst="rect">
            <a:avLst/>
          </a:prstGeom>
        </p:spPr>
        <p:txBody>
          <a:bodyPr anchor="t"/>
          <a:lstStyle>
            <a:lvl1pPr marL="241200" indent="-241200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1"/>
                </a:solidFill>
              </a:defRPr>
            </a:lvl1pPr>
            <a:lvl2pPr marL="480920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2pPr>
            <a:lvl3pPr marL="721381" indent="-241093">
              <a:lnSpc>
                <a:spcPct val="100000"/>
              </a:lnSpc>
              <a:spcBef>
                <a:spcPts val="100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3pPr>
            <a:lvl4pPr marL="480920" indent="-241093" algn="l">
              <a:lnSpc>
                <a:spcPct val="120000"/>
              </a:lnSpc>
              <a:spcBef>
                <a:spcPts val="0"/>
              </a:spcBef>
              <a:buSzTx/>
              <a:buFont typeface="Arial"/>
              <a:buChar char="•"/>
              <a:defRPr sz="1700">
                <a:solidFill>
                  <a:schemeClr val="tx2">
                    <a:lumMod val="50000"/>
                  </a:schemeClr>
                </a:solidFill>
              </a:defRPr>
            </a:lvl4pPr>
            <a:lvl5pPr marL="0" indent="642915">
              <a:lnSpc>
                <a:spcPct val="120000"/>
              </a:lnSpc>
              <a:spcBef>
                <a:spcPts val="0"/>
              </a:spcBef>
              <a:buSzTx/>
              <a:buNone/>
              <a:defRPr sz="17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Andet niveau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1700" dirty="0">
                <a:solidFill>
                  <a:srgbClr val="414141"/>
                </a:solidFill>
              </a:rPr>
              <a:t>Tredje niveau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507861" y="1646702"/>
            <a:ext cx="5289936" cy="200055"/>
          </a:xfrm>
        </p:spPr>
        <p:txBody>
          <a:bodyPr vert="horz" wrap="square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300" b="1" i="0" cap="all">
                <a:solidFill>
                  <a:srgbClr val="90897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6096001" y="333375"/>
            <a:ext cx="5617633" cy="5881688"/>
          </a:xfr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0" name="ÆS_logo_POS_CMYK.pdf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73056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9339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titel og indholdsobjekt -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4211" y="226542"/>
            <a:ext cx="11239500" cy="972021"/>
          </a:xfrm>
        </p:spPr>
        <p:txBody>
          <a:bodyPr vert="horz">
            <a:normAutofit/>
          </a:bodyPr>
          <a:lstStyle>
            <a:lvl1pPr>
              <a:defRPr sz="49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76250" y="1919883"/>
            <a:ext cx="11247460" cy="4286250"/>
          </a:xfr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da-DK" sz="2200" dirty="0">
                <a:solidFill>
                  <a:srgbClr val="414141"/>
                </a:solidFill>
              </a:rPr>
              <a:t>Brødtekst, niveau fem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4212" y="1418668"/>
            <a:ext cx="11223112" cy="233983"/>
          </a:xfrm>
        </p:spPr>
        <p:txBody>
          <a:bodyPr vert="horz" wrap="none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700" b="1" i="0" cap="all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Rediger typografien i masteren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117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76250" y="1305719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" name="Shape 3"/>
          <p:cNvSpPr/>
          <p:nvPr/>
        </p:nvSpPr>
        <p:spPr>
          <a:xfrm>
            <a:off x="476250" y="225226"/>
            <a:ext cx="1124746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84211" y="233406"/>
            <a:ext cx="11239500" cy="96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da-DK" sz="4900" dirty="0">
                <a:solidFill>
                  <a:srgbClr val="B3242A"/>
                </a:solidFill>
              </a:rPr>
              <a:t>Titeltekst</a:t>
            </a:r>
            <a:endParaRPr sz="4900" dirty="0">
              <a:solidFill>
                <a:srgbClr val="B3242A"/>
              </a:solidFill>
            </a:endParaRP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032573" y="1493490"/>
            <a:ext cx="10683177" cy="471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et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fire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414141"/>
                </a:solidFill>
              </a:rPr>
              <a:t>Brødtekst, niveau fem</a:t>
            </a:r>
          </a:p>
        </p:txBody>
      </p:sp>
      <p:pic>
        <p:nvPicPr>
          <p:cNvPr id="7" name="ÆS_logo_POS_CMYK.pdf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75" y="6426141"/>
            <a:ext cx="1356844" cy="2332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02493" y="63459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38CB2-EA0C-44E4-A91A-4D7146E34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8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ctr" defTabSz="410751" eaLnBrk="1" hangingPunct="1">
        <a:lnSpc>
          <a:spcPct val="100000"/>
        </a:lnSpc>
        <a:spcBef>
          <a:spcPts val="1125"/>
        </a:spcBef>
        <a:defRPr sz="4000" baseline="0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indent="1607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2pPr>
      <a:lvl3pPr indent="321457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3pPr>
      <a:lvl4pPr indent="482186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4pPr>
      <a:lvl5pPr indent="642915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5pPr>
      <a:lvl6pPr indent="803643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6pPr>
      <a:lvl7pPr indent="964372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7pPr>
      <a:lvl8pPr indent="1125101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8pPr>
      <a:lvl9pPr indent="1285829" algn="ctr" defTabSz="410751" eaLnBrk="1" hangingPunct="1">
        <a:lnSpc>
          <a:spcPct val="90000"/>
        </a:lnSpc>
        <a:spcBef>
          <a:spcPts val="1125"/>
        </a:spcBef>
        <a:defRPr sz="4900">
          <a:solidFill>
            <a:srgbClr val="B3242A"/>
          </a:solidFill>
          <a:latin typeface="Arial"/>
          <a:ea typeface="Arial"/>
          <a:cs typeface="Arial"/>
          <a:sym typeface="Arial"/>
        </a:defRPr>
      </a:lvl9pPr>
    </p:titleStyle>
    <p:bodyStyle>
      <a:lvl1pPr marL="240460" indent="-240460" algn="l" defTabSz="410751" eaLnBrk="1" hangingPunct="1">
        <a:lnSpc>
          <a:spcPct val="100000"/>
        </a:lnSpc>
        <a:spcBef>
          <a:spcPts val="1000"/>
        </a:spcBef>
        <a:buSzPct val="75000"/>
        <a:buFont typeface="Arial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1pPr>
      <a:lvl2pPr marL="480920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2pPr>
      <a:lvl3pPr marL="721381" indent="-240460" algn="l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3pPr>
      <a:lvl4pPr marL="96184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4pPr>
      <a:lvl5pPr marL="1202301" indent="-240460" defTabSz="410751" eaLnBrk="1" hangingPunct="1">
        <a:lnSpc>
          <a:spcPct val="100000"/>
        </a:lnSpc>
        <a:spcBef>
          <a:spcPts val="1000"/>
        </a:spcBef>
        <a:buSzPct val="75000"/>
        <a:buChar char="•"/>
        <a:defRPr sz="2200" b="0" i="0">
          <a:solidFill>
            <a:schemeClr val="tx1">
              <a:lumMod val="75000"/>
              <a:lumOff val="25000"/>
            </a:schemeClr>
          </a:solidFill>
          <a:latin typeface="+mn-lt"/>
          <a:ea typeface="Georgia"/>
          <a:cs typeface="Arial"/>
          <a:sym typeface="Georgia"/>
        </a:defRPr>
      </a:lvl5pPr>
      <a:lvl6pPr marL="194561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6pPr>
      <a:lvl7pPr marL="2275997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7pPr>
      <a:lvl8pPr marL="2606383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8pPr>
      <a:lvl9pPr marL="2936770" indent="-293676" defTabSz="410751" eaLnBrk="1" hangingPunct="1">
        <a:spcBef>
          <a:spcPts val="1687"/>
        </a:spcBef>
        <a:buSzPct val="75000"/>
        <a:buChar char="•"/>
        <a:defRPr sz="2200">
          <a:solidFill>
            <a:srgbClr val="414141"/>
          </a:solidFill>
          <a:latin typeface="Georgia"/>
          <a:ea typeface="Georgia"/>
          <a:cs typeface="Georgia"/>
          <a:sym typeface="Georgia"/>
        </a:defRPr>
      </a:lvl9pPr>
    </p:bodyStyle>
    <p:otherStyle>
      <a:lvl1pPr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1607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321457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482186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642915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803643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964372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125101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285829" algn="ctr" defTabSz="410751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3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890">
          <p15:clr>
            <a:srgbClr val="F26B43"/>
          </p15:clr>
        </p15:guide>
        <p15:guide id="4" pos="480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3915">
          <p15:clr>
            <a:srgbClr val="F26B43"/>
          </p15:clr>
        </p15:guide>
        <p15:guide id="7" orient="horz" pos="210">
          <p15:clr>
            <a:srgbClr val="F26B43"/>
          </p15:clr>
        </p15:guide>
        <p15:guide id="8" orient="horz" pos="1185">
          <p15:clr>
            <a:srgbClr val="F26B43"/>
          </p15:clr>
        </p15:guide>
        <p15:guide id="9" orient="horz" pos="1040">
          <p15:clr>
            <a:srgbClr val="F26B43"/>
          </p15:clr>
        </p15:guide>
        <p15:guide id="10" pos="226">
          <p15:clr>
            <a:srgbClr val="F26B43"/>
          </p15:clr>
        </p15:guide>
        <p15:guide id="11" orient="horz" pos="935">
          <p15:clr>
            <a:srgbClr val="F26B43"/>
          </p15:clr>
        </p15:guide>
        <p15:guide id="1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872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Årsberetning 2022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Præsentation </a:t>
            </a:r>
          </a:p>
        </p:txBody>
      </p:sp>
    </p:spTree>
    <p:extLst>
      <p:ext uri="{BB962C8B-B14F-4D97-AF65-F5344CB8AC3E}">
        <p14:creationId xmlns:p14="http://schemas.microsoft.com/office/powerpoint/2010/main" val="39751995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DF44224-8F94-E6E4-65A6-090E5B52B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Telefonvenner – Motionsvenner – </a:t>
            </a:r>
            <a:br>
              <a:rPr lang="da-DK" dirty="0"/>
            </a:br>
            <a:r>
              <a:rPr lang="da-DK" dirty="0"/>
              <a:t>Træn dig glad – fællesskaber for mænd – Danmark Spiser Sammen</a:t>
            </a:r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697C041-AA41-C6CB-8C2C-0CDA402513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40968" y="1917290"/>
            <a:ext cx="5719233" cy="4319999"/>
          </a:xfrm>
        </p:spPr>
        <p:txBody>
          <a:bodyPr>
            <a:noAutofit/>
          </a:bodyPr>
          <a:lstStyle/>
          <a:p>
            <a:r>
              <a:rPr lang="da-DK" sz="1500" dirty="0"/>
              <a:t>Lokalbestyrelserne har været på kursus – mange lokalafdelinger har fået klarere struktur og klare aftaler</a:t>
            </a:r>
          </a:p>
          <a:p>
            <a:r>
              <a:rPr lang="da-DK" sz="1500" dirty="0"/>
              <a:t>Telefonvenner trives og der dannes nye vennepar over telefonen</a:t>
            </a:r>
          </a:p>
          <a:p>
            <a:r>
              <a:rPr lang="da-DK" sz="1500" dirty="0"/>
              <a:t>40.000 deltager i motion hos Ældre Sagen lokalt – stolemotion, træning i naturen, motionsboldspil og meget mere</a:t>
            </a:r>
          </a:p>
          <a:p>
            <a:r>
              <a:rPr lang="da-DK" sz="1500" dirty="0"/>
              <a:t>Træn dig glad på </a:t>
            </a:r>
            <a:r>
              <a:rPr lang="da-DK" sz="1500" dirty="0" err="1"/>
              <a:t>TV-kanalen</a:t>
            </a:r>
            <a:r>
              <a:rPr lang="da-DK" sz="1500" dirty="0"/>
              <a:t> DK4 – ligger også på www.aeldresagen.dk</a:t>
            </a:r>
          </a:p>
          <a:p>
            <a:r>
              <a:rPr lang="da-DK" sz="1500" dirty="0"/>
              <a:t>Fællesskaber for mænd giver sundere livsstil og mindre ensomhed – værksteder, minigolf, bordtennis, herreværelse, læsegrupper</a:t>
            </a:r>
          </a:p>
          <a:p>
            <a:r>
              <a:rPr lang="da-DK" sz="1500" dirty="0"/>
              <a:t>Danmark spiser sammen – i uge 17 og 45. 15.000 mennesker har deltaget i fællesspisninger hos Ældre Sagens lokalafdelinger</a:t>
            </a:r>
          </a:p>
          <a:p>
            <a:r>
              <a:rPr lang="da-DK" sz="1500" dirty="0"/>
              <a:t>Frivillige hjælper og giver tryghed og overskud i børnehaver og på skoler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8B863B6-B462-9A0F-702C-D6B1B43B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travlt år for alle frivillige i Ældre Sagen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FB85D7E6-8B2D-0EF7-20CC-EC869A30D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7"/>
          <a:stretch/>
        </p:blipFill>
        <p:spPr>
          <a:xfrm>
            <a:off x="3137297" y="4967627"/>
            <a:ext cx="1801342" cy="123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AD0C3EFD-7D85-90DC-944A-F3CC1E94E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639" y="3432637"/>
            <a:ext cx="1800000" cy="119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B0DA0F48-9F9D-3FE1-4E28-6DE90C91F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74" y="5020198"/>
            <a:ext cx="1800000" cy="118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61851B9E-3736-3183-F19E-1A49990BB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4" y="3388081"/>
            <a:ext cx="1800000" cy="128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6741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DF44224-8F94-E6E4-65A6-090E5B52B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Tryghedsopkald – </a:t>
            </a:r>
            <a:r>
              <a:rPr lang="da-DK" dirty="0" err="1"/>
              <a:t>MitID</a:t>
            </a:r>
            <a:r>
              <a:rPr lang="da-DK" dirty="0"/>
              <a:t> – </a:t>
            </a:r>
            <a:br>
              <a:rPr lang="da-DK" dirty="0"/>
            </a:br>
            <a:r>
              <a:rPr lang="da-DK" dirty="0"/>
              <a:t>Demensvenlige lokalafdelinger – </a:t>
            </a:r>
            <a:br>
              <a:rPr lang="da-DK" dirty="0"/>
            </a:br>
            <a:r>
              <a:rPr lang="da-DK" dirty="0"/>
              <a:t>lokal presseindsats - </a:t>
            </a:r>
            <a:r>
              <a:rPr lang="da-DK" dirty="0" err="1"/>
              <a:t>vågetjenesten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697C041-AA41-C6CB-8C2C-0CDA402513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40968" y="1988840"/>
            <a:ext cx="5719233" cy="4248449"/>
          </a:xfrm>
        </p:spPr>
        <p:txBody>
          <a:bodyPr>
            <a:normAutofit/>
          </a:bodyPr>
          <a:lstStyle/>
          <a:p>
            <a:r>
              <a:rPr lang="da-DK" sz="1500" dirty="0"/>
              <a:t>Ingen skal mangle en at tale med. Tryghedsopkald er en af Ældre Sagens ældste aktiviteter</a:t>
            </a:r>
          </a:p>
          <a:p>
            <a:r>
              <a:rPr lang="da-DK" sz="1500" dirty="0"/>
              <a:t>Lokalafdelinger hjælper med </a:t>
            </a:r>
            <a:r>
              <a:rPr lang="da-DK" sz="1500" dirty="0" err="1"/>
              <a:t>MitID</a:t>
            </a:r>
            <a:r>
              <a:rPr lang="da-DK" sz="1500" dirty="0"/>
              <a:t> – mange holdt åbent i sommerperioden for at hjælpe</a:t>
            </a:r>
          </a:p>
          <a:p>
            <a:r>
              <a:rPr lang="da-DK" sz="1500" dirty="0"/>
              <a:t>Demensvenlige lokalafdelinger – det nationale demenssymbol kom ud – Huskeugen 2022</a:t>
            </a:r>
          </a:p>
          <a:p>
            <a:r>
              <a:rPr lang="da-DK" sz="1500" dirty="0"/>
              <a:t>Stor lokal presseindsats for at afskaffe brugerbetaling på midlertidige plejehjemspladser</a:t>
            </a:r>
          </a:p>
          <a:p>
            <a:r>
              <a:rPr lang="da-DK" sz="1500" dirty="0"/>
              <a:t>Større indsats for døende og efterladte i </a:t>
            </a:r>
            <a:r>
              <a:rPr lang="da-DK" sz="1500" dirty="0" err="1"/>
              <a:t>vågetjenesten</a:t>
            </a:r>
            <a:r>
              <a:rPr lang="da-DK" sz="1500" dirty="0"/>
              <a:t> – 836 </a:t>
            </a:r>
            <a:r>
              <a:rPr lang="da-DK" sz="1500" dirty="0" err="1"/>
              <a:t>vågere</a:t>
            </a:r>
            <a:r>
              <a:rPr lang="da-DK" sz="1500" dirty="0"/>
              <a:t> i 79 lokalafdelinger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8B863B6-B462-9A0F-702C-D6B1B43B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Et travlt år for alle frivillige i Ældre Sagen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9CA525-D7A4-3E72-CF9C-F80FA9FA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86" y="3490742"/>
            <a:ext cx="1800000" cy="115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14593D8-0762-632C-ED26-4CCB21872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97" y="3561093"/>
            <a:ext cx="1800000" cy="101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50CE2DE-120A-2201-9EBB-12558B879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86" y="5076027"/>
            <a:ext cx="1800000" cy="78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67370C8E-E02D-C220-D9B4-071D39DD5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297" y="4910169"/>
            <a:ext cx="1800000" cy="1060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1570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EB7E5BAF-8BFB-DAE3-A0D8-0B8575FC07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National strategi mod ensomhed – og en dertil hørende handlingsplan for 2023-25 – Ældre Sagen og Røde Kors har ansvaret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Kommunernes nødberedskab i ældreplejen bekymrer Ældre Sagen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Fjerde COVID-vaccination så hurtigt som muligt til plejehjemsbeboere og hjemmehjælpsmodtagere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Borgermøder om kommende ældrelov med mange frivillige og medlemmer af Ældre Sagen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Ældre Sagen har afgørende indflydelse på forslag til en ny ældrelov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500" dirty="0"/>
              <a:t>Sundhedsreform omfatter på Ældre Sagens foranledning forebyggelse af patienter med mange sygdomme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500" dirty="0"/>
          </a:p>
        </p:txBody>
      </p:sp>
      <p:pic>
        <p:nvPicPr>
          <p:cNvPr id="12" name="Pladsholder til indhold 11">
            <a:extLst>
              <a:ext uri="{FF2B5EF4-FFF2-40B4-BE49-F238E27FC236}">
                <a16:creationId xmlns:a16="http://schemas.microsoft.com/office/drawing/2014/main" id="{B9F03925-8938-BCDE-6953-40F30F740FC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89" y="2013678"/>
            <a:ext cx="3600000" cy="3600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3B5F3598-0D13-CB21-E828-5DD69A91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Indflydelse på ældrepolitik</a:t>
            </a:r>
          </a:p>
        </p:txBody>
      </p:sp>
    </p:spTree>
    <p:extLst>
      <p:ext uri="{BB962C8B-B14F-4D97-AF65-F5344CB8AC3E}">
        <p14:creationId xmlns:p14="http://schemas.microsoft.com/office/powerpoint/2010/main" val="13431475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EA47F73-2CBB-B96C-3B76-8FACBE3725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103658" y="1919883"/>
            <a:ext cx="5610225" cy="3723781"/>
          </a:xfrm>
        </p:spPr>
      </p:pic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20B6884-4601-37F3-F802-461B1F827FF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a-DK" sz="1500" dirty="0"/>
              <a:t>Alternativer til digitale løsninger efterlyses – digitalisering skal være til gavn for den enkelte og ikke en hindring</a:t>
            </a:r>
          </a:p>
          <a:p>
            <a:r>
              <a:rPr lang="da-DK" sz="1500" dirty="0"/>
              <a:t>Frivillige har hjulpet med </a:t>
            </a:r>
            <a:r>
              <a:rPr lang="da-DK" sz="1500" dirty="0" err="1"/>
              <a:t>MitID</a:t>
            </a:r>
            <a:r>
              <a:rPr lang="da-DK" sz="1500" dirty="0"/>
              <a:t> i hjemmet gennem hele året</a:t>
            </a:r>
          </a:p>
          <a:p>
            <a:r>
              <a:rPr lang="da-DK" sz="1500" dirty="0"/>
              <a:t>Vi har rådgivet om </a:t>
            </a:r>
            <a:r>
              <a:rPr lang="da-DK" sz="1500" dirty="0" err="1"/>
              <a:t>MitID</a:t>
            </a:r>
            <a:r>
              <a:rPr lang="da-DK" sz="1500" dirty="0"/>
              <a:t> og digitale fuldmagter</a:t>
            </a:r>
          </a:p>
          <a:p>
            <a:r>
              <a:rPr lang="da-DK" sz="1500" dirty="0"/>
              <a:t>Forhøj folkepensionen under denne inflation. Nogle har fået en skattefri varmecheck og en skattefri check, men mange føler sig forbigået</a:t>
            </a:r>
          </a:p>
          <a:p>
            <a:r>
              <a:rPr lang="da-DK" sz="1500" dirty="0"/>
              <a:t>Hjælp til pårørende der er ved at segne over opgaven med fx en ægtefælle med demens</a:t>
            </a:r>
          </a:p>
          <a:p>
            <a:r>
              <a:rPr lang="da-DK" sz="1500" dirty="0"/>
              <a:t>Fuld pension selvom ægtefællen arbejder. Tidligere led folkepensionister økonomisk under, at ægtefællen var på arbejdsmarkedet</a:t>
            </a:r>
          </a:p>
          <a:p>
            <a:r>
              <a:rPr lang="da-DK" sz="1500" dirty="0"/>
              <a:t>Vi har indflydelse på fremtidens pensionssystem – Bjarne Hastrup har deltaget i arbejdet med anbefalinger til fremtidens pensionssystem</a:t>
            </a:r>
          </a:p>
          <a:p>
            <a:endParaRPr lang="da-DK" sz="1500" dirty="0"/>
          </a:p>
          <a:p>
            <a:endParaRPr lang="da-DK" sz="15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B5F3598-0D13-CB21-E828-5DD69A91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Indflydelse på ældrepolitik</a:t>
            </a:r>
          </a:p>
        </p:txBody>
      </p:sp>
    </p:spTree>
    <p:extLst>
      <p:ext uri="{BB962C8B-B14F-4D97-AF65-F5344CB8AC3E}">
        <p14:creationId xmlns:p14="http://schemas.microsoft.com/office/powerpoint/2010/main" val="49374022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7E53E-28DF-855E-FEFC-B2B15645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lokale pressefrivillige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ACF410-C605-7F4A-82B0-63FAB768AE0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a-DK" dirty="0"/>
              <a:t>Flere og flere frivillige interesserer sig for at arbejde med lokal presse</a:t>
            </a:r>
          </a:p>
          <a:p>
            <a:r>
              <a:rPr lang="da-DK" dirty="0"/>
              <a:t>Arbejdet med lokal presse giver omtale, kendskab og indflydelse</a:t>
            </a:r>
          </a:p>
          <a:p>
            <a:r>
              <a:rPr lang="da-DK" dirty="0"/>
              <a:t>Ældre Sagens budskaber, undersøgelser og tal når bredt ud</a:t>
            </a:r>
          </a:p>
          <a:p>
            <a:r>
              <a:rPr lang="da-DK" dirty="0"/>
              <a:t>Det lokale pressearbejde skal sikre, at Ældre Sagen når de regionale og lokale medier</a:t>
            </a:r>
          </a:p>
          <a:p>
            <a:r>
              <a:rPr lang="da-DK" dirty="0"/>
              <a:t>2022 blev et valgår, hvor lokalafdelingerne understøttede Ældre Sagens store valgtemaer om værdig ældrepleje, rekruttering og folkepensionisters økonomi</a:t>
            </a:r>
          </a:p>
        </p:txBody>
      </p:sp>
    </p:spTree>
    <p:extLst>
      <p:ext uri="{BB962C8B-B14F-4D97-AF65-F5344CB8AC3E}">
        <p14:creationId xmlns:p14="http://schemas.microsoft.com/office/powerpoint/2010/main" val="14660912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69543-85A2-2033-682D-28FC3DDF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Ældre Sagens frivillige er uvurderlige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EE8DEC-C04F-54C4-2831-05D47D8109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a-DK" dirty="0"/>
              <a:t>20.000 frivillige i Ældre Sagen spiller en uvurderlig rolle for alle dem, de hjælper og for Ældre Sagens aktiviteter</a:t>
            </a:r>
          </a:p>
          <a:p>
            <a:r>
              <a:rPr lang="da-DK" dirty="0"/>
              <a:t>20.000 frivillige skaber sociale netværk og fællesskaber, der gavner den enkelte</a:t>
            </a:r>
          </a:p>
          <a:p>
            <a:r>
              <a:rPr lang="da-DK" dirty="0"/>
              <a:t>20.000 frivillige skaber aktiviteter, der inviterer ældre, der føler sig ensomme, ind i fællesskabet</a:t>
            </a:r>
          </a:p>
          <a:p>
            <a:r>
              <a:rPr lang="da-DK"/>
              <a:t>20.000 </a:t>
            </a:r>
            <a:r>
              <a:rPr lang="da-DK" dirty="0"/>
              <a:t>frivillige er med til at løse vigtige samfundsmæssige opgaver, fx indenfor digitalisering, sundhed og ensomhed</a:t>
            </a:r>
          </a:p>
          <a:p>
            <a:r>
              <a:rPr lang="da-DK" dirty="0"/>
              <a:t>100.000 arrangementer og aktiviteter i de 215 lokalafdelinger i 2022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87737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_Ældre Sagen Powerpoint 20-03_2019">
  <a:themeElements>
    <a:clrScheme name="Ældresagen2016">
      <a:dk1>
        <a:srgbClr val="000000"/>
      </a:dk1>
      <a:lt1>
        <a:srgbClr val="FFFFFF"/>
      </a:lt1>
      <a:dk2>
        <a:srgbClr val="A91D1E"/>
      </a:dk2>
      <a:lt2>
        <a:srgbClr val="908979"/>
      </a:lt2>
      <a:accent1>
        <a:srgbClr val="C15F9C"/>
      </a:accent1>
      <a:accent2>
        <a:srgbClr val="9D1E65"/>
      </a:accent2>
      <a:accent3>
        <a:srgbClr val="6EA7AF"/>
      </a:accent3>
      <a:accent4>
        <a:srgbClr val="15494F"/>
      </a:accent4>
      <a:accent5>
        <a:srgbClr val="7281A4"/>
      </a:accent5>
      <a:accent6>
        <a:srgbClr val="111535"/>
      </a:accent6>
      <a:hlink>
        <a:srgbClr val="314C83"/>
      </a:hlink>
      <a:folHlink>
        <a:srgbClr val="5E22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solidFill>
            <a:schemeClr val="accent1">
              <a:lumMod val="50000"/>
            </a:schemeClr>
          </a:solidFill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<a:prstTxWarp prst="textNoShape">
          <a:avLst/>
        </a:prstTxWarp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700" b="0" i="0" u="none" strike="noStrike" cap="none" spc="0" normalizeH="0" baseline="0" dirty="0" err="1" smtClean="0">
            <a:solidFill>
              <a:srgbClr val="FFFFFF"/>
            </a:solidFill>
            <a:uFillTx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14141"/>
            </a:solidFill>
            <a:effectLst/>
            <a:uFillTx/>
            <a:latin typeface="+mn-lt"/>
            <a:ea typeface="Palatino"/>
            <a:cs typeface="Palatino"/>
            <a:sym typeface="Palatin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Ældre Sagen 2016-16_9.potx" id="{FA62C7F8-41E3-4CF3-B1AF-0560228E0AF8}" vid="{84D6CD33-1C15-46A3-8315-F2B29DD7BD6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055342CC713E46B8DE09DC0AEF5073" ma:contentTypeVersion="0" ma:contentTypeDescription="Opret et nyt dokument." ma:contentTypeScope="" ma:versionID="d88d993f9309037e669d5158b9e575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ffb0c6b81155c29132853602cea6b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6F2B3-A7A8-4253-8D52-A37CFA29FC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18FCF2-5D59-4697-B408-3C65EFE60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D83D71-C525-4968-A17A-F89C69A1C5E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AES_PowerPointskabelon_2019</Template>
  <TotalTime>48</TotalTime>
  <Words>562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Helvetica</vt:lpstr>
      <vt:lpstr>Palatino</vt:lpstr>
      <vt:lpstr>a_Ældre Sagen Powerpoint 20-03_2019</vt:lpstr>
      <vt:lpstr>PowerPoint-præsentation</vt:lpstr>
      <vt:lpstr>Årsberetning 2022</vt:lpstr>
      <vt:lpstr>Et travlt år for alle frivillige i Ældre Sagen</vt:lpstr>
      <vt:lpstr>Et travlt år for alle frivillige i Ældre Sagen</vt:lpstr>
      <vt:lpstr>Indflydelse på ældrepolitik</vt:lpstr>
      <vt:lpstr>Indflydelse på ældrepolitik</vt:lpstr>
      <vt:lpstr>De lokale pressefrivillige</vt:lpstr>
      <vt:lpstr>Ældre Sagens frivillige er uvurderlige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Christina Krause Schütz</dc:creator>
  <cp:lastModifiedBy>Per Jacobi</cp:lastModifiedBy>
  <cp:revision>4</cp:revision>
  <dcterms:created xsi:type="dcterms:W3CDTF">2023-02-10T11:19:44Z</dcterms:created>
  <dcterms:modified xsi:type="dcterms:W3CDTF">2023-02-10T12:28:15Z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0x0101005F055342CC713E46B8DE09DC0AEF5073</vt:lpwstr>
  </property>
</Properties>
</file>