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499" r:id="rId2"/>
    <p:sldId id="497" r:id="rId3"/>
    <p:sldId id="503" r:id="rId4"/>
    <p:sldId id="468" r:id="rId5"/>
    <p:sldId id="469" r:id="rId6"/>
    <p:sldId id="488" r:id="rId7"/>
    <p:sldId id="398" r:id="rId8"/>
    <p:sldId id="475" r:id="rId9"/>
    <p:sldId id="403" r:id="rId10"/>
    <p:sldId id="404" r:id="rId11"/>
    <p:sldId id="405" r:id="rId12"/>
    <p:sldId id="487" r:id="rId13"/>
    <p:sldId id="443" r:id="rId14"/>
    <p:sldId id="430" r:id="rId15"/>
    <p:sldId id="476" r:id="rId16"/>
    <p:sldId id="260" r:id="rId17"/>
    <p:sldId id="485" r:id="rId18"/>
    <p:sldId id="486" r:id="rId19"/>
    <p:sldId id="494" r:id="rId20"/>
    <p:sldId id="495" r:id="rId21"/>
    <p:sldId id="466" r:id="rId22"/>
    <p:sldId id="480" r:id="rId23"/>
    <p:sldId id="490" r:id="rId24"/>
    <p:sldId id="463" r:id="rId25"/>
    <p:sldId id="491" r:id="rId26"/>
    <p:sldId id="477" r:id="rId27"/>
    <p:sldId id="478" r:id="rId28"/>
    <p:sldId id="470" r:id="rId29"/>
    <p:sldId id="473" r:id="rId30"/>
    <p:sldId id="474" r:id="rId31"/>
    <p:sldId id="492" r:id="rId32"/>
    <p:sldId id="493" r:id="rId33"/>
    <p:sldId id="479" r:id="rId34"/>
    <p:sldId id="496" r:id="rId35"/>
    <p:sldId id="500" r:id="rId36"/>
  </p:sldIdLst>
  <p:sldSz cx="12192000" cy="6858000"/>
  <p:notesSz cx="6805613" cy="99441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2900" autoAdjust="0"/>
  </p:normalViewPr>
  <p:slideViewPr>
    <p:cSldViewPr snapToGrid="0">
      <p:cViewPr varScale="1">
        <p:scale>
          <a:sx n="125" d="100"/>
          <a:sy n="125" d="100"/>
        </p:scale>
        <p:origin x="360" y="77"/>
      </p:cViewPr>
      <p:guideLst>
        <p:guide orient="horz" pos="2160"/>
        <p:guide pos="3840"/>
      </p:guideLst>
    </p:cSldViewPr>
  </p:slideViewPr>
  <p:notesTextViewPr>
    <p:cViewPr>
      <p:scale>
        <a:sx n="1" d="1"/>
        <a:sy n="1" d="1"/>
      </p:scale>
      <p:origin x="0" y="0"/>
    </p:cViewPr>
  </p:notesTextViewPr>
  <p:sorterViewPr>
    <p:cViewPr>
      <p:scale>
        <a:sx n="100" d="100"/>
        <a:sy n="100" d="100"/>
      </p:scale>
      <p:origin x="0" y="-69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8C062806-1435-451F-A1A0-33F32AB28C79}" type="datetimeFigureOut">
              <a:rPr lang="da-DK" smtClean="0"/>
              <a:t>22-02-2022</a:t>
            </a:fld>
            <a:endParaRPr lang="da-DK"/>
          </a:p>
        </p:txBody>
      </p:sp>
      <p:sp>
        <p:nvSpPr>
          <p:cNvPr id="4" name="Pladsholder til slidebillede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8B23C5F-1057-4D02-8278-9373A9252565}" type="slidenum">
              <a:rPr lang="da-DK" smtClean="0"/>
              <a:t>‹nr.›</a:t>
            </a:fld>
            <a:endParaRPr lang="da-DK"/>
          </a:p>
        </p:txBody>
      </p:sp>
    </p:spTree>
    <p:extLst>
      <p:ext uri="{BB962C8B-B14F-4D97-AF65-F5344CB8AC3E}">
        <p14:creationId xmlns:p14="http://schemas.microsoft.com/office/powerpoint/2010/main" val="2040468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E8B23C5F-1057-4D02-8278-9373A9252565}" type="slidenum">
              <a:rPr lang="da-DK" smtClean="0"/>
              <a:t>8</a:t>
            </a:fld>
            <a:endParaRPr lang="da-DK"/>
          </a:p>
        </p:txBody>
      </p:sp>
    </p:spTree>
    <p:extLst>
      <p:ext uri="{BB962C8B-B14F-4D97-AF65-F5344CB8AC3E}">
        <p14:creationId xmlns:p14="http://schemas.microsoft.com/office/powerpoint/2010/main" val="2121106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mn-lt"/>
                <a:ea typeface="+mn-ea"/>
                <a:cs typeface="+mn-cs"/>
              </a:rPr>
              <a:t>Både den tidligere regering og den nuværende regering har italesat behovet for en sundhedsreform. Den seneste udmelding fra Magnus </a:t>
            </a:r>
            <a:r>
              <a:rPr lang="da-DK" sz="1200" kern="1200" dirty="0" err="1">
                <a:solidFill>
                  <a:schemeClr val="tx1"/>
                </a:solidFill>
                <a:effectLst/>
                <a:latin typeface="+mn-lt"/>
                <a:ea typeface="+mn-ea"/>
                <a:cs typeface="+mn-cs"/>
              </a:rPr>
              <a:t>Heunicke</a:t>
            </a:r>
            <a:r>
              <a:rPr lang="da-DK" sz="1200" kern="1200" dirty="0">
                <a:solidFill>
                  <a:schemeClr val="tx1"/>
                </a:solidFill>
                <a:effectLst/>
                <a:latin typeface="+mn-lt"/>
                <a:ea typeface="+mn-ea"/>
                <a:cs typeface="+mn-cs"/>
              </a:rPr>
              <a:t> er at den kommer 1. kvartal 2022. Det håber vi. </a:t>
            </a:r>
          </a:p>
          <a:p>
            <a:r>
              <a:rPr lang="da-DK" sz="1200" kern="1200" dirty="0">
                <a:solidFill>
                  <a:schemeClr val="tx1"/>
                </a:solidFill>
                <a:effectLst/>
                <a:latin typeface="+mn-lt"/>
                <a:ea typeface="+mn-ea"/>
                <a:cs typeface="+mn-cs"/>
              </a:rPr>
              <a:t>Både regioner, KL og vi efterspørger at der sker noget snart. </a:t>
            </a:r>
          </a:p>
          <a:p>
            <a:endParaRPr lang="da-DK" sz="1200" b="0" i="0" u="none" strike="noStrike" kern="1200" baseline="0" dirty="0">
              <a:solidFill>
                <a:schemeClr val="tx1"/>
              </a:solidFill>
              <a:latin typeface="+mn-lt"/>
              <a:ea typeface="+mn-ea"/>
              <a:cs typeface="+mn-cs"/>
            </a:endParaRPr>
          </a:p>
        </p:txBody>
      </p:sp>
      <p:sp>
        <p:nvSpPr>
          <p:cNvPr id="4" name="Pladsholder til slidenummer 3"/>
          <p:cNvSpPr>
            <a:spLocks noGrp="1"/>
          </p:cNvSpPr>
          <p:nvPr>
            <p:ph type="sldNum" sz="quarter" idx="5"/>
          </p:nvPr>
        </p:nvSpPr>
        <p:spPr/>
        <p:txBody>
          <a:bodyPr/>
          <a:lstStyle/>
          <a:p>
            <a:fld id="{E8B23C5F-1057-4D02-8278-9373A9252565}" type="slidenum">
              <a:rPr lang="da-DK" smtClean="0"/>
              <a:t>13</a:t>
            </a:fld>
            <a:endParaRPr lang="da-DK"/>
          </a:p>
        </p:txBody>
      </p:sp>
    </p:spTree>
    <p:extLst>
      <p:ext uri="{BB962C8B-B14F-4D97-AF65-F5344CB8AC3E}">
        <p14:creationId xmlns:p14="http://schemas.microsoft.com/office/powerpoint/2010/main" val="1290095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OPLÆG (2/5):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Helt overordnet er tryghed, sammenhæng og koordinering essentielt for patienterne – man skal have ret til at være tryg. </a:t>
            </a:r>
          </a:p>
          <a:p>
            <a:r>
              <a:rPr lang="da-DK" sz="1200" kern="1200" dirty="0">
                <a:solidFill>
                  <a:schemeClr val="tx1"/>
                </a:solidFill>
                <a:effectLst/>
                <a:latin typeface="+mn-lt"/>
                <a:ea typeface="+mn-ea"/>
                <a:cs typeface="+mn-cs"/>
              </a:rPr>
              <a:t>Hvis det er en sundhedspolitisk ambition både for den enkeltes skyld og for samfundets, at ældre medicinske patienter helst ikke skal indlægges på det specialiserede sundhedsvæsens hospitaler, så skal vi kunne være trygge og sikre på, at personalet også kan håndtere ældre patienter og deres mange sygdomme i det nære sundhedsvæsen! </a:t>
            </a:r>
          </a:p>
          <a:p>
            <a:endParaRPr lang="da-DK" sz="1200" kern="1200" dirty="0">
              <a:solidFill>
                <a:schemeClr val="tx1"/>
              </a:solidFill>
              <a:effectLst/>
              <a:latin typeface="+mn-lt"/>
              <a:ea typeface="+mn-ea"/>
              <a:cs typeface="+mn-cs"/>
            </a:endParaRPr>
          </a:p>
          <a:p>
            <a:r>
              <a:rPr lang="da-DK" sz="1200" kern="1200" dirty="0">
                <a:solidFill>
                  <a:schemeClr val="tx1"/>
                </a:solidFill>
                <a:effectLst/>
                <a:latin typeface="+mn-lt"/>
                <a:ea typeface="+mn-ea"/>
                <a:cs typeface="+mn-cs"/>
              </a:rPr>
              <a:t>For at dette kan ske, skal der være et tæt samarbejde med det specialiserede sundhedsvæsen, hvor der er behov for det. Der er behov for at ”gå ud over matriklen” og møde patienten – hvad enten det er fysisk møde eller virtuelt. Der skal være sammenhæng!</a:t>
            </a:r>
          </a:p>
          <a:p>
            <a:endParaRPr lang="da-DK"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baseline="0" dirty="0">
                <a:solidFill>
                  <a:schemeClr val="tx1"/>
                </a:solidFill>
                <a:effectLst/>
                <a:latin typeface="+mn-lt"/>
                <a:ea typeface="+mn-ea"/>
                <a:cs typeface="+mn-cs"/>
              </a:rPr>
              <a:t>Der er behov for, at der i samarbejde mellem alle aktører lægges en samlet </a:t>
            </a:r>
            <a:r>
              <a:rPr lang="da-DK" sz="1200" b="1" i="1" kern="1200" dirty="0">
                <a:solidFill>
                  <a:schemeClr val="tx1"/>
                </a:solidFill>
                <a:effectLst/>
                <a:latin typeface="+mn-lt"/>
                <a:ea typeface="+mn-ea"/>
                <a:cs typeface="+mn-cs"/>
              </a:rPr>
              <a:t>individuel helhedsorienteret plan,</a:t>
            </a:r>
            <a:r>
              <a:rPr lang="da-DK" sz="1200" kern="1200" dirty="0">
                <a:solidFill>
                  <a:schemeClr val="tx1"/>
                </a:solidFill>
                <a:effectLst/>
                <a:latin typeface="+mn-lt"/>
                <a:ea typeface="+mn-ea"/>
                <a:cs typeface="+mn-cs"/>
              </a:rPr>
              <a:t> der tager højde for de særlige forhold, der er for den enkelte. Netop de ældre patienter er i kontakt med mange dele af sundhedsvæsenet og har behov for et holistisk perspektiv på deres forløb. På grund af de mange forskellige kontakter med alle dele af sundhedsvæsenet er der også behov for, at der tilknyttes en </a:t>
            </a:r>
            <a:r>
              <a:rPr lang="da-DK" sz="1200" b="1" i="1" kern="1200" dirty="0">
                <a:solidFill>
                  <a:schemeClr val="tx1"/>
                </a:solidFill>
                <a:effectLst/>
                <a:latin typeface="+mn-lt"/>
                <a:ea typeface="+mn-ea"/>
                <a:cs typeface="+mn-cs"/>
              </a:rPr>
              <a:t>forløbskoordinator</a:t>
            </a:r>
            <a:r>
              <a:rPr lang="da-DK" sz="1200" kern="1200" dirty="0">
                <a:solidFill>
                  <a:schemeClr val="tx1"/>
                </a:solidFill>
                <a:effectLst/>
                <a:latin typeface="+mn-lt"/>
                <a:ea typeface="+mn-ea"/>
                <a:cs typeface="+mn-cs"/>
              </a:rPr>
              <a:t>, der sikrer et håndholdt forløb for den enkelte. Lad os inspireres af Norge, hvor der er ret til både plan og forløbskoordinator.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baseline="0" dirty="0">
                <a:solidFill>
                  <a:schemeClr val="tx1"/>
                </a:solidFill>
                <a:latin typeface="+mn-lt"/>
                <a:ea typeface="+mn-ea"/>
                <a:cs typeface="+mn-cs"/>
              </a:rPr>
              <a:t>Organisatoriske tiltag, der understøtter sammenhæng på tværs, og som har vist sig at reducere genindlæggelser, er, når personalet arbejder på tværs af sektorerne og følger op i hjemmet efter en indlæggelse: Dette kan blandt andet ske ved, at hospitalet sikrer opfølgning og fortsat behandling og pleje via </a:t>
            </a:r>
            <a:r>
              <a:rPr lang="da-DK" sz="1200" b="1" i="1" u="none" strike="noStrike" kern="1200" baseline="0" dirty="0">
                <a:solidFill>
                  <a:schemeClr val="tx1"/>
                </a:solidFill>
                <a:latin typeface="+mn-lt"/>
                <a:ea typeface="+mn-ea"/>
                <a:cs typeface="+mn-cs"/>
              </a:rPr>
              <a:t>udgående geriatriske funktioner</a:t>
            </a:r>
            <a:r>
              <a:rPr lang="da-DK" sz="1200" b="0" i="0" u="none" strike="noStrike" kern="1200" baseline="0" dirty="0">
                <a:solidFill>
                  <a:schemeClr val="tx1"/>
                </a:solidFill>
                <a:latin typeface="+mn-lt"/>
                <a:ea typeface="+mn-ea"/>
                <a:cs typeface="+mn-cs"/>
              </a:rPr>
              <a:t>. På Aarhus Universitetshospital har tidlig geriatrisk opfølgning i hjemmet efter udskrivelse reduceret genindlæggelser.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b="1" i="0" u="none" strike="noStrike" kern="1200" baseline="0" dirty="0">
              <a:solidFill>
                <a:schemeClr val="tx1"/>
              </a:solidFill>
              <a:latin typeface="+mn-lt"/>
              <a:ea typeface="+mn-ea"/>
              <a:cs typeface="+mn-cs"/>
            </a:endParaRPr>
          </a:p>
          <a:p>
            <a:r>
              <a:rPr lang="da-DK" sz="1200" kern="1200" dirty="0">
                <a:solidFill>
                  <a:schemeClr val="tx1"/>
                </a:solidFill>
                <a:effectLst/>
                <a:latin typeface="+mn-lt"/>
                <a:ea typeface="+mn-ea"/>
                <a:cs typeface="+mn-cs"/>
              </a:rPr>
              <a:t>For at styrke sammenhæng for medicinske patienter har vi i Ældre Sagen gennem længere tid desuden arbejdet for at udbrede </a:t>
            </a:r>
            <a:r>
              <a:rPr lang="da-DK" sz="1200" b="1" i="1" kern="1200" dirty="0">
                <a:solidFill>
                  <a:schemeClr val="tx1"/>
                </a:solidFill>
                <a:effectLst/>
                <a:latin typeface="+mn-lt"/>
                <a:ea typeface="+mn-ea"/>
                <a:cs typeface="+mn-cs"/>
              </a:rPr>
              <a:t>opfølgende hjemmebesøg</a:t>
            </a:r>
            <a:r>
              <a:rPr lang="da-DK" sz="1200" kern="1200" dirty="0">
                <a:solidFill>
                  <a:schemeClr val="tx1"/>
                </a:solidFill>
                <a:effectLst/>
                <a:latin typeface="+mn-lt"/>
                <a:ea typeface="+mn-ea"/>
                <a:cs typeface="+mn-cs"/>
              </a:rPr>
              <a:t>, hvor praktiserende læge og hjemmesygeplejerske kommer på besøg i patientens hjem efter udskrivelse og har fokus på patientens behandlings- og medicineringsbehov samt praktiske behov i hjemmet. Vi ved, at det har reduceret genindlæggelser.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Mange ældre, som ikke har et stort netværk, kan være utrygge ved at komme hjem og klare sig alene. Der kan være udfordringer med de praktiske omstændigheder i hjemmet, dehydrering, forkert eller ingen kost samt fejlmedicinering. Faktorer som ofte er skyld i akutte genindlæggelser. Det er derfor afgørende med hurtig opfølgning i hjemmet efter en indlæggelse – det kan skabe tryghed.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Men det er også vigtigt, at den kommende indsats i hjemmet planlægges, allerede imens man er indlagt, i et tæt samarbejde med den </a:t>
            </a:r>
            <a:r>
              <a:rPr lang="da-DK" sz="1200" b="1" i="1" kern="1200" dirty="0">
                <a:solidFill>
                  <a:schemeClr val="tx1"/>
                </a:solidFill>
                <a:effectLst/>
                <a:latin typeface="+mn-lt"/>
                <a:ea typeface="+mn-ea"/>
                <a:cs typeface="+mn-cs"/>
              </a:rPr>
              <a:t>kommunale visitator</a:t>
            </a:r>
            <a:r>
              <a:rPr lang="da-DK" sz="1200" kern="1200" dirty="0">
                <a:solidFill>
                  <a:schemeClr val="tx1"/>
                </a:solidFill>
                <a:effectLst/>
                <a:latin typeface="+mn-lt"/>
                <a:ea typeface="+mn-ea"/>
                <a:cs typeface="+mn-cs"/>
              </a:rPr>
              <a:t> sammen med patient og hospitalspersonale. Det skaber tryghed for patient og har vist at reducere genindlæggelser.</a:t>
            </a:r>
          </a:p>
          <a:p>
            <a:endParaRPr lang="da-DK"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Lige netop for ældre patienter med flere sygdomme er der behov for flere forskellige fagligheder. Det nytter ikke noget at igangsætte genoptræningen, hvis fru Jensen ikke har overskud på grund af ernæringsproblemer eller går og falder, fordi der ikke er styr på hendes medicin. Der er derfor behov for mange forskellige </a:t>
            </a:r>
            <a:r>
              <a:rPr lang="da-DK" sz="1200" b="1" kern="1200" dirty="0">
                <a:solidFill>
                  <a:schemeClr val="tx1"/>
                </a:solidFill>
                <a:effectLst/>
                <a:latin typeface="+mn-lt"/>
                <a:ea typeface="+mn-ea"/>
                <a:cs typeface="+mn-cs"/>
              </a:rPr>
              <a:t>kompetencer, </a:t>
            </a:r>
            <a:r>
              <a:rPr lang="da-DK" sz="1200" b="0" kern="1200" dirty="0">
                <a:solidFill>
                  <a:schemeClr val="tx1"/>
                </a:solidFill>
                <a:effectLst/>
                <a:latin typeface="+mn-lt"/>
                <a:ea typeface="+mn-ea"/>
                <a:cs typeface="+mn-cs"/>
              </a:rPr>
              <a:t>fx geriatriske. Li</a:t>
            </a:r>
            <a:r>
              <a:rPr lang="da-DK" sz="1200" b="0" i="0" u="none" strike="noStrike" kern="1200" baseline="0" dirty="0">
                <a:solidFill>
                  <a:schemeClr val="tx1"/>
                </a:solidFill>
                <a:latin typeface="+mn-lt"/>
                <a:ea typeface="+mn-ea"/>
                <a:cs typeface="+mn-cs"/>
              </a:rPr>
              <a:t>gesom det er afgørende at sikre og videreføre ordningen med </a:t>
            </a:r>
            <a:r>
              <a:rPr lang="da-DK" sz="1200" b="1" i="1" u="none" strike="noStrike" kern="1200" baseline="0" dirty="0">
                <a:solidFill>
                  <a:schemeClr val="tx1"/>
                </a:solidFill>
                <a:latin typeface="+mn-lt"/>
                <a:ea typeface="+mn-ea"/>
                <a:cs typeface="+mn-cs"/>
              </a:rPr>
              <a:t>plejehjemslæger </a:t>
            </a:r>
            <a:r>
              <a:rPr lang="da-DK" sz="1200" b="0" i="0" u="none" strike="noStrike" kern="1200" baseline="0" dirty="0">
                <a:solidFill>
                  <a:schemeClr val="tx1"/>
                </a:solidFill>
                <a:latin typeface="+mn-lt"/>
                <a:ea typeface="+mn-ea"/>
                <a:cs typeface="+mn-cs"/>
              </a:rPr>
              <a:t>og sikre, </a:t>
            </a:r>
            <a:r>
              <a:rPr lang="da-DK" sz="1200" b="0" i="0" u="none" strike="noStrike" kern="1200" baseline="0" dirty="0">
                <a:solidFill>
                  <a:srgbClr val="FF0000"/>
                </a:solidFill>
                <a:latin typeface="+mn-lt"/>
                <a:ea typeface="+mn-ea"/>
                <a:cs typeface="+mn-cs"/>
              </a:rPr>
              <a:t>at der er plejehjemslæger på alle plejehjem</a:t>
            </a:r>
            <a:r>
              <a:rPr lang="da-DK" sz="1200" b="0" i="1" u="none" strike="noStrike" kern="1200" baseline="0" dirty="0">
                <a:solidFill>
                  <a:srgbClr val="FF0000"/>
                </a:solidFill>
                <a:latin typeface="+mn-lt"/>
                <a:ea typeface="+mn-ea"/>
                <a:cs typeface="+mn-cs"/>
              </a:rPr>
              <a:t>.</a:t>
            </a:r>
            <a:r>
              <a:rPr lang="da-DK" sz="1200" b="1" i="1" u="none" strike="noStrike" kern="1200" baseline="0" dirty="0">
                <a:solidFill>
                  <a:schemeClr val="tx1"/>
                </a:solidFill>
                <a:latin typeface="+mn-lt"/>
                <a:ea typeface="+mn-ea"/>
                <a:cs typeface="+mn-cs"/>
              </a:rPr>
              <a:t> </a:t>
            </a:r>
            <a:r>
              <a:rPr lang="da-DK" sz="1200" b="0" i="0" u="none" strike="noStrike" kern="1200" baseline="0" dirty="0">
                <a:solidFill>
                  <a:schemeClr val="tx1"/>
                </a:solidFill>
                <a:latin typeface="+mn-lt"/>
                <a:ea typeface="+mn-ea"/>
                <a:cs typeface="+mn-cs"/>
              </a:rPr>
              <a:t>Igen - vi ved, at tiltaget har virket i forhold til at reducere genindlæggelser. Og det skaber både tryghed og bedre samarbejde.</a:t>
            </a:r>
            <a:endParaRPr lang="da-DK" sz="1200" b="0" i="0" kern="1200" dirty="0">
              <a:solidFill>
                <a:schemeClr val="tx1"/>
              </a:solidFill>
              <a:effectLst/>
              <a:latin typeface="+mn-lt"/>
              <a:ea typeface="+mn-ea"/>
              <a:cs typeface="+mn-cs"/>
            </a:endParaRPr>
          </a:p>
          <a:p>
            <a:endParaRPr lang="da-DK" dirty="0"/>
          </a:p>
          <a:p>
            <a:r>
              <a:rPr lang="da-DK" sz="1200" b="1" i="0" u="none" strike="noStrike" kern="1200" baseline="0" dirty="0">
                <a:solidFill>
                  <a:schemeClr val="tx1"/>
                </a:solidFill>
                <a:latin typeface="+mn-lt"/>
                <a:ea typeface="+mn-ea"/>
                <a:cs typeface="+mn-cs"/>
              </a:rPr>
              <a:t>[baggrund til tekst på slides - siges ikke]</a:t>
            </a:r>
          </a:p>
          <a:p>
            <a:r>
              <a:rPr lang="da-DK" sz="1200" b="1" i="0" u="none" strike="noStrike" kern="1200" baseline="0" dirty="0">
                <a:solidFill>
                  <a:schemeClr val="tx1"/>
                </a:solidFill>
                <a:latin typeface="+mn-lt"/>
                <a:ea typeface="+mn-ea"/>
                <a:cs typeface="+mn-cs"/>
              </a:rPr>
              <a:t>Ret til at være tryg</a:t>
            </a:r>
            <a:endParaRPr lang="da-DK"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da-DK" sz="1200" b="0" i="0" u="none" strike="noStrike" kern="1200" baseline="0" dirty="0">
                <a:solidFill>
                  <a:schemeClr val="tx1"/>
                </a:solidFill>
                <a:latin typeface="+mn-lt"/>
                <a:ea typeface="+mn-ea"/>
                <a:cs typeface="+mn-cs"/>
              </a:rPr>
              <a:t>Hospital og kommune lægger sammen med patienten og evt. pårørende en individuel plan, og patienten får tilknyttet en forløbskoordinator, der sikrer et sammenhængende patientforløb.</a:t>
            </a:r>
          </a:p>
          <a:p>
            <a:pPr marL="171450" indent="-171450">
              <a:buFont typeface="Arial" panose="020B0604020202020204" pitchFamily="34" charset="0"/>
              <a:buChar char="•"/>
            </a:pPr>
            <a:r>
              <a:rPr lang="da-DK" sz="1200" b="0" i="0" u="none" strike="noStrike" kern="1200" baseline="0" dirty="0">
                <a:solidFill>
                  <a:schemeClr val="tx1"/>
                </a:solidFill>
                <a:latin typeface="+mn-lt"/>
                <a:ea typeface="+mn-ea"/>
                <a:cs typeface="+mn-cs"/>
              </a:rPr>
              <a:t>Hospital, almen praksis og kommune sikrer, at patienten får den sundhedsfagligt korrekte og individuelt tilpassede indsats med medicin, træning, ernæring m.m.</a:t>
            </a:r>
          </a:p>
          <a:p>
            <a:pPr marL="171450" indent="-171450">
              <a:buFont typeface="Arial" panose="020B0604020202020204" pitchFamily="34" charset="0"/>
              <a:buChar char="•"/>
            </a:pPr>
            <a:r>
              <a:rPr lang="da-DK" sz="1200" b="0" i="0" u="none" strike="noStrike" kern="1200" baseline="0" dirty="0">
                <a:solidFill>
                  <a:schemeClr val="tx1"/>
                </a:solidFill>
                <a:latin typeface="+mn-lt"/>
                <a:ea typeface="+mn-ea"/>
                <a:cs typeface="+mn-cs"/>
              </a:rPr>
              <a:t>Under indlæggelse på hospital planlægger den kommunale visitator sammen med patient og hospitalspersonale den kommende indsats i hjemmet.</a:t>
            </a:r>
          </a:p>
          <a:p>
            <a:pPr marL="171450" indent="-171450">
              <a:buFont typeface="Arial" panose="020B0604020202020204" pitchFamily="34" charset="0"/>
              <a:buChar char="•"/>
            </a:pPr>
            <a:r>
              <a:rPr lang="da-DK" sz="1200" b="0" i="0" u="none" strike="noStrike" kern="1200" baseline="0" dirty="0">
                <a:solidFill>
                  <a:schemeClr val="tx1"/>
                </a:solidFill>
                <a:latin typeface="+mn-lt"/>
                <a:ea typeface="+mn-ea"/>
                <a:cs typeface="+mn-cs"/>
              </a:rPr>
              <a:t>Hospital, almen praksis og kommune sikrer opfølgning gennem hjemmebesøg med geriatrisk team, praktiserende læge og/eller hjemmesygeplejen inden for de første døgn efter udskrivelse og sikrer fortsat opfølgning ved behov.</a:t>
            </a:r>
          </a:p>
          <a:p>
            <a:pPr marL="171450" indent="-171450">
              <a:buFont typeface="Arial" panose="020B0604020202020204" pitchFamily="34" charset="0"/>
              <a:buChar char="•"/>
            </a:pPr>
            <a:r>
              <a:rPr lang="da-DK" sz="1200" b="0" i="0" u="none" strike="noStrike" kern="1200" baseline="0" dirty="0">
                <a:solidFill>
                  <a:schemeClr val="tx1"/>
                </a:solidFill>
                <a:latin typeface="+mn-lt"/>
                <a:ea typeface="+mn-ea"/>
                <a:cs typeface="+mn-cs"/>
              </a:rPr>
              <a:t>Kommune og almen praksis sikrer kvalitet gennem faste plejehjemslæger på alle plejehjem og lægebesøg på kommunale pladser.</a:t>
            </a:r>
          </a:p>
          <a:p>
            <a:pPr marL="171450" indent="-171450">
              <a:buFont typeface="Arial" panose="020B0604020202020204" pitchFamily="34" charset="0"/>
              <a:buChar char="•"/>
            </a:pPr>
            <a:r>
              <a:rPr lang="da-DK" sz="1200" b="0" i="0" u="none" strike="noStrike" kern="1200" baseline="0" dirty="0">
                <a:solidFill>
                  <a:schemeClr val="tx1"/>
                </a:solidFill>
                <a:latin typeface="+mn-lt"/>
                <a:ea typeface="+mn-ea"/>
                <a:cs typeface="+mn-cs"/>
              </a:rPr>
              <a:t>Kommunen sikrer kvalitet gennem fast tilknyttet sundhedsfagligt personale på kommunale pladser og i plejeboliger.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b="0" i="0" u="none" strike="noStrike" kern="1200" baseline="0" dirty="0">
              <a:solidFill>
                <a:schemeClr val="tx1"/>
              </a:solidFill>
              <a:latin typeface="+mn-lt"/>
              <a:ea typeface="+mn-ea"/>
              <a:cs typeface="+mn-cs"/>
            </a:endParaRPr>
          </a:p>
        </p:txBody>
      </p:sp>
      <p:sp>
        <p:nvSpPr>
          <p:cNvPr id="4" name="Pladsholder til slidenummer 3"/>
          <p:cNvSpPr>
            <a:spLocks noGrp="1"/>
          </p:cNvSpPr>
          <p:nvPr>
            <p:ph type="sldNum" sz="quarter" idx="5"/>
          </p:nvPr>
        </p:nvSpPr>
        <p:spPr/>
        <p:txBody>
          <a:bodyPr/>
          <a:lstStyle/>
          <a:p>
            <a:fld id="{E8B23C5F-1057-4D02-8278-9373A9252565}" type="slidenum">
              <a:rPr lang="da-DK" smtClean="0"/>
              <a:t>14</a:t>
            </a:fld>
            <a:endParaRPr lang="da-DK"/>
          </a:p>
        </p:txBody>
      </p:sp>
    </p:spTree>
    <p:extLst>
      <p:ext uri="{BB962C8B-B14F-4D97-AF65-F5344CB8AC3E}">
        <p14:creationId xmlns:p14="http://schemas.microsoft.com/office/powerpoint/2010/main" val="848970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ct val="107000"/>
              </a:lnSpc>
              <a:spcAft>
                <a:spcPts val="800"/>
              </a:spcAft>
            </a:pPr>
            <a:r>
              <a:rPr lang="da-DK" dirty="0"/>
              <a:t>Fakta om energipriserne: </a:t>
            </a:r>
            <a:r>
              <a:rPr lang="da-DK" sz="1800" dirty="0">
                <a:effectLst/>
                <a:latin typeface="Georgia" panose="02040502050405020303" pitchFamily="18" charset="0"/>
                <a:ea typeface="Calibri" panose="020F0502020204030204" pitchFamily="34" charset="0"/>
                <a:cs typeface="Times New Roman" panose="02020603050405020304" pitchFamily="18" charset="0"/>
              </a:rPr>
              <a:t>Ifølge Dansk Energi kan en gennemsnitsfamilie forvente en ekstra elregning på 3-400 kr. om måneden og ekstra varmeregning på 1.000 kr. om måneden (hvis de opvarmer med naturgas). Det kan være svært at reducere både el- og varmeforbrug, og især varmeregningen er ikke nødvendigvis lavere for en enlig folkepensionist end for en familie. </a:t>
            </a:r>
          </a:p>
          <a:p>
            <a:pPr>
              <a:lnSpc>
                <a:spcPct val="107000"/>
              </a:lnSpc>
              <a:spcAft>
                <a:spcPts val="800"/>
              </a:spcAft>
            </a:pPr>
            <a:r>
              <a:rPr lang="da-DK" sz="1800" dirty="0">
                <a:effectLst/>
                <a:latin typeface="Georgia" panose="02040502050405020303" pitchFamily="18" charset="0"/>
                <a:ea typeface="Calibri" panose="020F0502020204030204" pitchFamily="34" charset="0"/>
                <a:cs typeface="Times New Roman" panose="02020603050405020304" pitchFamily="18" charset="0"/>
              </a:rPr>
              <a:t>For pensionister, der ikke har meget andet end deres folkepension at leve for, vil en ekstra energi regning på i størrelsesorden 1.000 kr. eller mere om måneden vinteren over være problematisk. Det skal ses i lyset af, at en fuld folkepension + ældrecheck betyder en indkomst på ca.11.000 kr. efter skat.</a:t>
            </a:r>
          </a:p>
          <a:p>
            <a:endParaRPr lang="da-DK" dirty="0"/>
          </a:p>
        </p:txBody>
      </p:sp>
      <p:sp>
        <p:nvSpPr>
          <p:cNvPr id="4" name="Pladsholder til slidenummer 3"/>
          <p:cNvSpPr>
            <a:spLocks noGrp="1"/>
          </p:cNvSpPr>
          <p:nvPr>
            <p:ph type="sldNum" sz="quarter" idx="5"/>
          </p:nvPr>
        </p:nvSpPr>
        <p:spPr/>
        <p:txBody>
          <a:bodyPr/>
          <a:lstStyle/>
          <a:p>
            <a:fld id="{E8B23C5F-1057-4D02-8278-9373A9252565}" type="slidenum">
              <a:rPr lang="da-DK" smtClean="0"/>
              <a:t>18</a:t>
            </a:fld>
            <a:endParaRPr lang="da-DK"/>
          </a:p>
        </p:txBody>
      </p:sp>
    </p:spTree>
    <p:extLst>
      <p:ext uri="{BB962C8B-B14F-4D97-AF65-F5344CB8AC3E}">
        <p14:creationId xmlns:p14="http://schemas.microsoft.com/office/powerpoint/2010/main" val="32433812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Åbningsdias - centreret">
    <p:bg>
      <p:bgRef idx="1001">
        <a:schemeClr val="bg1"/>
      </p:bgRef>
    </p:bg>
    <p:spTree>
      <p:nvGrpSpPr>
        <p:cNvPr id="1" name=""/>
        <p:cNvGrpSpPr/>
        <p:nvPr/>
      </p:nvGrpSpPr>
      <p:grpSpPr>
        <a:xfrm>
          <a:off x="0" y="0"/>
          <a:ext cx="0" cy="0"/>
          <a:chOff x="0" y="0"/>
          <a:chExt cx="0" cy="0"/>
        </a:xfrm>
      </p:grpSpPr>
      <p:sp>
        <p:nvSpPr>
          <p:cNvPr id="24" name="Shape 7"/>
          <p:cNvSpPr/>
          <p:nvPr userDrawn="1"/>
        </p:nvSpPr>
        <p:spPr>
          <a:xfrm>
            <a:off x="0" y="4410945"/>
            <a:ext cx="12192000"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sp>
        <p:nvSpPr>
          <p:cNvPr id="29" name="Shape 8"/>
          <p:cNvSpPr/>
          <p:nvPr userDrawn="1"/>
        </p:nvSpPr>
        <p:spPr>
          <a:xfrm flipV="1">
            <a:off x="-574" y="2396853"/>
            <a:ext cx="12192575"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pic>
        <p:nvPicPr>
          <p:cNvPr id="7" name="ÆS_logo_POS_CMYK.pdf"/>
          <p:cNvPicPr/>
          <p:nvPr userDrawn="1"/>
        </p:nvPicPr>
        <p:blipFill>
          <a:blip r:embed="rId2" cstate="email">
            <a:extLst>
              <a:ext uri="{28A0092B-C50C-407E-A947-70E740481C1C}">
                <a14:useLocalDpi xmlns:a14="http://schemas.microsoft.com/office/drawing/2010/main" val="0"/>
              </a:ext>
            </a:extLst>
          </a:blip>
          <a:stretch>
            <a:fillRect/>
          </a:stretch>
        </p:blipFill>
        <p:spPr>
          <a:xfrm>
            <a:off x="3599499" y="3005188"/>
            <a:ext cx="4991916" cy="851668"/>
          </a:xfrm>
          <a:prstGeom prst="rect">
            <a:avLst/>
          </a:prstGeom>
          <a:ln w="12700">
            <a:miter lim="400000"/>
          </a:ln>
        </p:spPr>
      </p:pic>
      <p:sp>
        <p:nvSpPr>
          <p:cNvPr id="3" name="Rektangel 2"/>
          <p:cNvSpPr/>
          <p:nvPr userDrawn="1"/>
        </p:nvSpPr>
        <p:spPr>
          <a:xfrm>
            <a:off x="0" y="0"/>
            <a:ext cx="12192000" cy="2442572"/>
          </a:xfrm>
          <a:prstGeom prst="rect">
            <a:avLst/>
          </a:prstGeom>
          <a:solidFill>
            <a:schemeClr val="bg2"/>
          </a:solidFill>
          <a:ln w="12700" cap="flat">
            <a:solidFill>
              <a:schemeClr val="bg2"/>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sp>
        <p:nvSpPr>
          <p:cNvPr id="10" name="Rektangel 9"/>
          <p:cNvSpPr/>
          <p:nvPr userDrawn="1"/>
        </p:nvSpPr>
        <p:spPr>
          <a:xfrm>
            <a:off x="0" y="4410945"/>
            <a:ext cx="12192000" cy="2442572"/>
          </a:xfrm>
          <a:prstGeom prst="rect">
            <a:avLst/>
          </a:prstGeom>
          <a:solidFill>
            <a:schemeClr val="bg2"/>
          </a:solidFill>
          <a:ln w="12700" cap="flat">
            <a:solidFill>
              <a:schemeClr val="bg2"/>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spTree>
    <p:extLst>
      <p:ext uri="{BB962C8B-B14F-4D97-AF65-F5344CB8AC3E}">
        <p14:creationId xmlns:p14="http://schemas.microsoft.com/office/powerpoint/2010/main" val="780630406"/>
      </p:ext>
    </p:extLst>
  </p:cSld>
  <p:clrMapOvr>
    <a:overrideClrMapping bg1="lt1" tx1="dk1" bg2="lt2" tx2="dk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ndhold med billedtekst">
    <p:spTree>
      <p:nvGrpSpPr>
        <p:cNvPr id="1" name=""/>
        <p:cNvGrpSpPr/>
        <p:nvPr/>
      </p:nvGrpSpPr>
      <p:grpSpPr>
        <a:xfrm>
          <a:off x="0" y="0"/>
          <a:ext cx="0" cy="0"/>
          <a:chOff x="0" y="0"/>
          <a:chExt cx="0" cy="0"/>
        </a:xfrm>
      </p:grpSpPr>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6" name="Shape 26"/>
          <p:cNvSpPr>
            <a:spLocks noGrp="1"/>
          </p:cNvSpPr>
          <p:nvPr>
            <p:ph type="body" idx="1" hasCustomPrompt="1"/>
          </p:nvPr>
        </p:nvSpPr>
        <p:spPr>
          <a:xfrm>
            <a:off x="476251" y="1988840"/>
            <a:ext cx="5322093" cy="4217004"/>
          </a:xfrm>
          <a:prstGeom prst="rect">
            <a:avLst/>
          </a:prstGeom>
        </p:spPr>
        <p:txBody>
          <a:bodyPr anchor="t">
            <a:normAutofit/>
          </a:bodyPr>
          <a:lstStyle>
            <a:lvl1pPr marL="0" indent="0">
              <a:lnSpc>
                <a:spcPct val="100000"/>
              </a:lnSpc>
              <a:spcBef>
                <a:spcPts val="1000"/>
              </a:spcBef>
              <a:buSzTx/>
              <a:buNone/>
              <a:defRPr sz="2200" b="0" baseline="0">
                <a:solidFill>
                  <a:schemeClr val="tx1">
                    <a:lumMod val="75000"/>
                    <a:lumOff val="25000"/>
                  </a:schemeClr>
                </a:solidFill>
              </a:defRPr>
            </a:lvl1pPr>
            <a:lvl2pPr marL="239827" indent="0">
              <a:lnSpc>
                <a:spcPct val="120000"/>
              </a:lnSpc>
              <a:spcBef>
                <a:spcPts val="0"/>
              </a:spcBef>
              <a:buSzTx/>
              <a:buFontTx/>
              <a:buNone/>
              <a:defRPr sz="1700">
                <a:solidFill>
                  <a:schemeClr val="tx2">
                    <a:lumMod val="50000"/>
                  </a:schemeClr>
                </a:solidFill>
              </a:defRPr>
            </a:lvl2pPr>
            <a:lvl3pPr marL="480288" indent="0">
              <a:lnSpc>
                <a:spcPct val="120000"/>
              </a:lnSpc>
              <a:spcBef>
                <a:spcPts val="0"/>
              </a:spcBef>
              <a:buSzTx/>
              <a:buFontTx/>
              <a:buNone/>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p:txBody>
      </p:sp>
      <p:sp>
        <p:nvSpPr>
          <p:cNvPr id="7" name="Pladsholder til indhold 6"/>
          <p:cNvSpPr>
            <a:spLocks noGrp="1"/>
          </p:cNvSpPr>
          <p:nvPr>
            <p:ph sz="quarter" idx="15" hasCustomPrompt="1"/>
          </p:nvPr>
        </p:nvSpPr>
        <p:spPr>
          <a:xfrm>
            <a:off x="6040968" y="327026"/>
            <a:ext cx="5719233" cy="5910263"/>
          </a:xfrm>
        </p:spPr>
        <p:txBody>
          <a:bodyPr anchor="t"/>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a:xfrm>
            <a:off x="484212" y="329514"/>
            <a:ext cx="5442456" cy="1321486"/>
          </a:xfrm>
        </p:spPr>
        <p:txBody>
          <a:bodyPr/>
          <a:lstStyle>
            <a:lvl1pPr algn="l">
              <a:spcBef>
                <a:spcPts val="0"/>
              </a:spcBef>
              <a:defRPr/>
            </a:lvl1pPr>
          </a:lstStyle>
          <a:p>
            <a:pPr lvl="0"/>
            <a:r>
              <a:rPr lang="da-DK" dirty="0"/>
              <a:t>Klik for at tilføje tekst</a:t>
            </a:r>
          </a:p>
        </p:txBody>
      </p:sp>
      <p:pic>
        <p:nvPicPr>
          <p:cNvPr id="8"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3" name="Pladsholder til diasnummer 2"/>
          <p:cNvSpPr>
            <a:spLocks noGrp="1"/>
          </p:cNvSpPr>
          <p:nvPr>
            <p:ph type="sldNum" sz="quarter" idx="16"/>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99890335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med billedteks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509613" y="5784273"/>
            <a:ext cx="11223112" cy="407870"/>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billede 2"/>
          <p:cNvSpPr>
            <a:spLocks noGrp="1"/>
          </p:cNvSpPr>
          <p:nvPr>
            <p:ph type="pic" sz="quarter" idx="11"/>
          </p:nvPr>
        </p:nvSpPr>
        <p:spPr>
          <a:xfrm>
            <a:off x="503767" y="349251"/>
            <a:ext cx="11228917" cy="4211205"/>
          </a:xfrm>
        </p:spPr>
        <p:txBody>
          <a:bodyPr/>
          <a:lstStyle/>
          <a:p>
            <a:r>
              <a:rPr lang="da-DK"/>
              <a:t>Klik på ikonet for at tilføje et billede</a:t>
            </a:r>
            <a:endParaRPr lang="da-DK" dirty="0"/>
          </a:p>
        </p:txBody>
      </p:sp>
      <p:sp>
        <p:nvSpPr>
          <p:cNvPr id="2" name="Titel 1"/>
          <p:cNvSpPr>
            <a:spLocks noGrp="1"/>
          </p:cNvSpPr>
          <p:nvPr>
            <p:ph type="title" hasCustomPrompt="1"/>
          </p:nvPr>
        </p:nvSpPr>
        <p:spPr>
          <a:xfrm>
            <a:off x="508001" y="4647515"/>
            <a:ext cx="11215711" cy="972000"/>
          </a:xfrm>
        </p:spPr>
        <p:txBody>
          <a:bodyPr>
            <a:normAutofit/>
          </a:bodyPr>
          <a:lstStyle>
            <a:lvl1pPr>
              <a:defRPr sz="4900"/>
            </a:lvl1pPr>
          </a:lstStyle>
          <a:p>
            <a:pPr lvl="0"/>
            <a:r>
              <a:rPr lang="da-DK" dirty="0"/>
              <a:t>Klik for at tilføje tekst</a:t>
            </a:r>
          </a:p>
        </p:txBody>
      </p:sp>
      <p:sp>
        <p:nvSpPr>
          <p:cNvPr id="6" name="Shape 2"/>
          <p:cNvSpPr/>
          <p:nvPr userDrawn="1"/>
        </p:nvSpPr>
        <p:spPr>
          <a:xfrm>
            <a:off x="476250" y="5692993"/>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8" name="Shape 3"/>
          <p:cNvSpPr/>
          <p:nvPr userDrawn="1"/>
        </p:nvSpPr>
        <p:spPr>
          <a:xfrm>
            <a:off x="476250" y="4647135"/>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9"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4" name="Pladsholder til diasnummer 3"/>
          <p:cNvSpPr>
            <a:spLocks noGrp="1"/>
          </p:cNvSpPr>
          <p:nvPr>
            <p:ph type="sldNum" sz="quarter" idx="12"/>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70263097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19070"/>
            <a:ext cx="11229673" cy="972000"/>
          </a:xfrm>
        </p:spPr>
        <p:txBody>
          <a:bodyPr>
            <a:normAutofit/>
          </a:bodyPr>
          <a:lstStyle>
            <a:lvl1pPr>
              <a:spcBef>
                <a:spcPts val="0"/>
              </a:spcBef>
              <a:defRPr sz="4900"/>
            </a:lvl1pPr>
          </a:lstStyle>
          <a:p>
            <a:pPr lvl="0"/>
            <a:r>
              <a:rPr lang="da-DK" dirty="0"/>
              <a:t>Klik for at tilføje tekst</a:t>
            </a:r>
          </a:p>
        </p:txBody>
      </p:sp>
      <p:sp>
        <p:nvSpPr>
          <p:cNvPr id="3" name="Pladsholder til diasnummer 2"/>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198151281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pic>
        <p:nvPicPr>
          <p:cNvPr id="3"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2" name="Pladsholder til diasnummer 1"/>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53716831"/>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rugerdefineret layout">
    <p:spTree>
      <p:nvGrpSpPr>
        <p:cNvPr id="1" name=""/>
        <p:cNvGrpSpPr/>
        <p:nvPr/>
      </p:nvGrpSpPr>
      <p:grpSpPr>
        <a:xfrm>
          <a:off x="0" y="0"/>
          <a:ext cx="0" cy="0"/>
          <a:chOff x="0" y="0"/>
          <a:chExt cx="0" cy="0"/>
        </a:xfrm>
      </p:grpSpPr>
      <p:sp>
        <p:nvSpPr>
          <p:cNvPr id="2" name="Pladsholder til diasnummer 1"/>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10514921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el &amp; undertitel i bånd centreret">
    <p:spTree>
      <p:nvGrpSpPr>
        <p:cNvPr id="1" name=""/>
        <p:cNvGrpSpPr/>
        <p:nvPr/>
      </p:nvGrpSpPr>
      <p:grpSpPr>
        <a:xfrm>
          <a:off x="0" y="0"/>
          <a:ext cx="0" cy="0"/>
          <a:chOff x="0" y="0"/>
          <a:chExt cx="0" cy="0"/>
        </a:xfrm>
      </p:grpSpPr>
      <p:sp>
        <p:nvSpPr>
          <p:cNvPr id="3" name="Pladsholder til tekst 2"/>
          <p:cNvSpPr>
            <a:spLocks noGrp="1"/>
          </p:cNvSpPr>
          <p:nvPr>
            <p:ph type="body" sz="quarter" idx="10" hasCustomPrompt="1"/>
          </p:nvPr>
        </p:nvSpPr>
        <p:spPr>
          <a:xfrm>
            <a:off x="530586" y="2212910"/>
            <a:ext cx="11183692" cy="261610"/>
          </a:xfrm>
        </p:spPr>
        <p:txBody>
          <a:bodyPr vert="horz" anchor="b" anchorCtr="0">
            <a:spAutoFit/>
          </a:bodyPr>
          <a:lstStyle>
            <a:lvl1pPr marL="0" indent="0" algn="l">
              <a:lnSpc>
                <a:spcPct val="100000"/>
              </a:lnSpc>
              <a:spcBef>
                <a:spcPts val="0"/>
              </a:spcBef>
              <a:buFontTx/>
              <a:buNone/>
              <a:defRPr sz="1700" b="1" i="0" cap="all" baseline="0">
                <a:solidFill>
                  <a:schemeClr val="bg2"/>
                </a:solidFill>
                <a:latin typeface="Arial"/>
                <a:cs typeface="Arial"/>
              </a:defRPr>
            </a:lvl1pPr>
          </a:lstStyle>
          <a:p>
            <a:pPr lvl="0"/>
            <a:r>
              <a:rPr lang="da-DK" dirty="0"/>
              <a:t>Klik for at tilføje tekst</a:t>
            </a:r>
          </a:p>
        </p:txBody>
      </p:sp>
      <p:sp>
        <p:nvSpPr>
          <p:cNvPr id="9" name="Shape 9"/>
          <p:cNvSpPr/>
          <p:nvPr/>
        </p:nvSpPr>
        <p:spPr>
          <a:xfrm rot="16200000">
            <a:off x="6917128" y="3441526"/>
            <a:ext cx="1155065"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0" name="Shape 10"/>
          <p:cNvSpPr>
            <a:spLocks noGrp="1"/>
          </p:cNvSpPr>
          <p:nvPr>
            <p:ph type="title" hasCustomPrompt="1"/>
          </p:nvPr>
        </p:nvSpPr>
        <p:spPr>
          <a:xfrm>
            <a:off x="476250" y="2560596"/>
            <a:ext cx="6750844" cy="1711223"/>
          </a:xfrm>
          <a:prstGeom prst="rect">
            <a:avLst/>
          </a:prstGeom>
        </p:spPr>
        <p:txBody>
          <a:bodyPr>
            <a:noAutofit/>
          </a:bodyPr>
          <a:lstStyle>
            <a:lvl1pPr algn="l">
              <a:spcBef>
                <a:spcPts val="0"/>
              </a:spcBef>
              <a:defRPr sz="5400"/>
            </a:lvl1pPr>
          </a:lstStyle>
          <a:p>
            <a:pPr lvl="0">
              <a:defRPr sz="1800">
                <a:solidFill>
                  <a:srgbClr val="000000"/>
                </a:solidFill>
              </a:defRPr>
            </a:pPr>
            <a:r>
              <a:rPr lang="da-DK" sz="4900" dirty="0">
                <a:solidFill>
                  <a:srgbClr val="B3242A"/>
                </a:solidFill>
              </a:rPr>
              <a:t>Klik for at tilføje tekst</a:t>
            </a:r>
            <a:endParaRPr sz="4900" dirty="0">
              <a:solidFill>
                <a:srgbClr val="B3242A"/>
              </a:solidFill>
            </a:endParaRPr>
          </a:p>
        </p:txBody>
      </p:sp>
      <p:sp>
        <p:nvSpPr>
          <p:cNvPr id="11" name="Shape 11"/>
          <p:cNvSpPr>
            <a:spLocks noGrp="1"/>
          </p:cNvSpPr>
          <p:nvPr>
            <p:ph type="body" idx="1" hasCustomPrompt="1"/>
          </p:nvPr>
        </p:nvSpPr>
        <p:spPr>
          <a:xfrm>
            <a:off x="7762875" y="2592549"/>
            <a:ext cx="3976688" cy="1696641"/>
          </a:xfrm>
          <a:prstGeom prst="rect">
            <a:avLst/>
          </a:prstGeom>
        </p:spPr>
        <p:txBody>
          <a:bodyPr/>
          <a:lstStyle>
            <a:lvl1pPr marL="0" indent="0" algn="l">
              <a:lnSpc>
                <a:spcPts val="2039"/>
              </a:lnSpc>
              <a:spcBef>
                <a:spcPts val="0"/>
              </a:spcBef>
              <a:buSzTx/>
              <a:buNone/>
              <a:defRPr sz="1700">
                <a:solidFill>
                  <a:schemeClr val="tx1">
                    <a:lumMod val="85000"/>
                    <a:lumOff val="15000"/>
                  </a:schemeClr>
                </a:solidFill>
              </a:defRPr>
            </a:lvl1pPr>
            <a:lvl2pPr marL="0" indent="160729">
              <a:lnSpc>
                <a:spcPct val="120000"/>
              </a:lnSpc>
              <a:spcBef>
                <a:spcPts val="0"/>
              </a:spcBef>
              <a:buSzTx/>
              <a:buNone/>
              <a:defRPr sz="1700">
                <a:solidFill>
                  <a:schemeClr val="tx2">
                    <a:lumMod val="50000"/>
                  </a:schemeClr>
                </a:solidFill>
              </a:defRPr>
            </a:lvl2pPr>
            <a:lvl3pPr marL="0" indent="321457">
              <a:lnSpc>
                <a:spcPct val="120000"/>
              </a:lnSpc>
              <a:spcBef>
                <a:spcPts val="0"/>
              </a:spcBef>
              <a:buSzTx/>
              <a:buNone/>
              <a:defRPr sz="1700">
                <a:solidFill>
                  <a:schemeClr val="tx2">
                    <a:lumMod val="50000"/>
                  </a:schemeClr>
                </a:solidFill>
              </a:defRPr>
            </a:lvl3pPr>
            <a:lvl4pPr marL="0" indent="482186">
              <a:lnSpc>
                <a:spcPct val="120000"/>
              </a:lnSpc>
              <a:spcBef>
                <a:spcPts val="0"/>
              </a:spcBef>
              <a:buSzTx/>
              <a:buNone/>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defRPr sz="1800">
                <a:solidFill>
                  <a:srgbClr val="000000"/>
                </a:solidFill>
              </a:defRPr>
            </a:pPr>
            <a:r>
              <a:rPr lang="da-DK" sz="1700" dirty="0">
                <a:solidFill>
                  <a:srgbClr val="414141"/>
                </a:solidFill>
              </a:rPr>
              <a:t>Klik for at tilføje tekst</a:t>
            </a:r>
          </a:p>
        </p:txBody>
      </p:sp>
      <p:sp>
        <p:nvSpPr>
          <p:cNvPr id="12" name="Shape 7"/>
          <p:cNvSpPr/>
          <p:nvPr/>
        </p:nvSpPr>
        <p:spPr>
          <a:xfrm>
            <a:off x="476251" y="4315973"/>
            <a:ext cx="1124948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7" name="Shape 8"/>
          <p:cNvSpPr/>
          <p:nvPr/>
        </p:nvSpPr>
        <p:spPr>
          <a:xfrm>
            <a:off x="476252" y="2556825"/>
            <a:ext cx="1125001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14"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291723589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25933"/>
            <a:ext cx="11229673" cy="972000"/>
          </a:xfrm>
        </p:spPr>
        <p:txBody>
          <a:bodyPr>
            <a:normAutofit/>
          </a:bodyPr>
          <a:lstStyle>
            <a:lvl1pPr>
              <a:defRPr sz="4900"/>
            </a:lvl1pPr>
          </a:lstStyle>
          <a:p>
            <a:r>
              <a:rPr lang="da-DK" dirty="0"/>
              <a:t>Klik for at tilføje tekst</a:t>
            </a:r>
          </a:p>
        </p:txBody>
      </p:sp>
      <p:sp>
        <p:nvSpPr>
          <p:cNvPr id="4" name="Pladsholder til indhold 3"/>
          <p:cNvSpPr>
            <a:spLocks noGrp="1"/>
          </p:cNvSpPr>
          <p:nvPr>
            <p:ph sz="quarter" idx="10" hasCustomPrompt="1"/>
          </p:nvPr>
        </p:nvSpPr>
        <p:spPr>
          <a:xfrm>
            <a:off x="1016000" y="1516530"/>
            <a:ext cx="10707843" cy="4706471"/>
          </a:xfrm>
        </p:spPr>
        <p:txBody>
          <a:bodyPr vert="horz" anchor="t"/>
          <a:lstStyle>
            <a:lvl1pPr>
              <a:defRPr baseline="0"/>
            </a:lvl1pPr>
          </a:lstStyle>
          <a:p>
            <a:pPr lvl="0"/>
            <a:r>
              <a:rPr lang="da-DK" dirty="0"/>
              <a:t>Klik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Pladsholder til diasnummer 2"/>
          <p:cNvSpPr>
            <a:spLocks noGrp="1"/>
          </p:cNvSpPr>
          <p:nvPr>
            <p:ph type="sldNum" sz="quarter" idx="11"/>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96086700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indhold 2"/>
          <p:cNvSpPr>
            <a:spLocks noGrp="1"/>
          </p:cNvSpPr>
          <p:nvPr>
            <p:ph sz="quarter" idx="12" hasCustomPrompt="1"/>
          </p:nvPr>
        </p:nvSpPr>
        <p:spPr>
          <a:xfrm>
            <a:off x="1016001" y="1875119"/>
            <a:ext cx="10708217" cy="4340411"/>
          </a:xfrm>
        </p:spPr>
        <p:txBody>
          <a:bodyPr vert="horz" anchor="t"/>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p:txBody>
          <a:bodyPr>
            <a:normAutofit/>
          </a:bodyPr>
          <a:lstStyle>
            <a:lvl1pPr>
              <a:defRPr sz="4900"/>
            </a:lvl1pPr>
          </a:lstStyle>
          <a:p>
            <a:r>
              <a:rPr lang="da-DK" dirty="0"/>
              <a:t>Klik for at tilføje tekst</a:t>
            </a:r>
          </a:p>
        </p:txBody>
      </p:sp>
      <p:sp>
        <p:nvSpPr>
          <p:cNvPr id="4" name="Pladsholder til diasnummer 3"/>
          <p:cNvSpPr>
            <a:spLocks noGrp="1"/>
          </p:cNvSpPr>
          <p:nvPr>
            <p:ph type="sldNum" sz="quarter" idx="13"/>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29745437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chor="t">
            <a:normAutofit/>
          </a:bodyPr>
          <a:lstStyle>
            <a:lvl1pPr marL="0" marR="0" indent="0" algn="l" defTabSz="410751" eaLnBrk="1" fontAlgn="auto" latinLnBrk="0" hangingPunct="1">
              <a:lnSpc>
                <a:spcPct val="100000"/>
              </a:lnSpc>
              <a:spcBef>
                <a:spcPts val="1000"/>
              </a:spcBef>
              <a:spcAft>
                <a:spcPts val="0"/>
              </a:spcAft>
              <a:buClrTx/>
              <a:buSzPct val="75000"/>
              <a:buFont typeface="Arial"/>
              <a:buNone/>
              <a:tabLst/>
              <a:defRPr lang="da-DK" sz="1800" b="0" i="0">
                <a:solidFill>
                  <a:srgbClr val="000000"/>
                </a:solidFill>
                <a:latin typeface="+mn-lt"/>
                <a:ea typeface="Georgia"/>
                <a:cs typeface="Arial"/>
                <a:sym typeface="Georgia"/>
              </a:defRPr>
            </a:lvl1pPr>
            <a:lvl2pPr marL="482400" indent="-241200">
              <a:spcBef>
                <a:spcPts val="1000"/>
              </a:spcBef>
              <a:defRPr lang="da-DK" sz="2100" b="0" i="0" dirty="0" smtClean="0">
                <a:solidFill>
                  <a:schemeClr val="tx1">
                    <a:lumMod val="75000"/>
                    <a:lumOff val="25000"/>
                  </a:schemeClr>
                </a:solidFill>
                <a:latin typeface="+mn-lt"/>
                <a:ea typeface="Georgia"/>
                <a:cs typeface="Arial"/>
                <a:sym typeface="Georgia"/>
              </a:defRPr>
            </a:lvl2pPr>
            <a:lvl3pPr marL="321457" indent="-321457">
              <a:spcBef>
                <a:spcPts val="1266"/>
              </a:spcBef>
              <a:defRPr lang="da-DK" sz="2100" b="0" i="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marL="241200" marR="0" lvl="0" indent="-241200" algn="l" defTabSz="410751" eaLnBrk="1" fontAlgn="auto" latinLnBrk="0" hangingPunct="1">
              <a:lnSpc>
                <a:spcPct val="100000"/>
              </a:lnSpc>
              <a:spcBef>
                <a:spcPts val="1000"/>
              </a:spcBef>
              <a:spcAft>
                <a:spcPts val="0"/>
              </a:spcAft>
              <a:buClrTx/>
              <a:buSzPct val="75000"/>
              <a:buFont typeface="Arial"/>
              <a:buChar char="•"/>
              <a:tabLst/>
              <a:defRPr sz="1800">
                <a:solidFill>
                  <a:srgbClr val="000000"/>
                </a:solidFill>
              </a:defRPr>
            </a:pPr>
            <a:r>
              <a:rPr lang="da-DK" sz="2400" dirty="0"/>
              <a:t>Klik for at tilføje tekst</a:t>
            </a:r>
            <a:endParaRPr lang="da-DK" sz="2200" dirty="0">
              <a:solidFill>
                <a:srgbClr val="414141"/>
              </a:solidFill>
            </a:endParaRP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9" name="Pladsholder til indhold 5"/>
          <p:cNvSpPr>
            <a:spLocks noGrp="1"/>
          </p:cNvSpPr>
          <p:nvPr>
            <p:ph sz="quarter" idx="14" hasCustomPrompt="1"/>
          </p:nvPr>
        </p:nvSpPr>
        <p:spPr>
          <a:xfrm>
            <a:off x="476251" y="1919883"/>
            <a:ext cx="5459763" cy="4286250"/>
          </a:xfrm>
        </p:spPr>
        <p:txBody>
          <a:bodyPr vert="horz" anchor="t">
            <a:normAutofit/>
          </a:bodyPr>
          <a:lstStyle>
            <a:lvl1pPr marL="24120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2400" indent="-241200">
              <a:lnSpc>
                <a:spcPct val="100000"/>
              </a:lnSpc>
              <a:spcBef>
                <a:spcPts val="1000"/>
              </a:spcBef>
              <a:buFont typeface="Arial"/>
              <a:buChar char="•"/>
              <a:defRPr sz="2200">
                <a:solidFill>
                  <a:schemeClr val="tx1">
                    <a:lumMod val="75000"/>
                    <a:lumOff val="25000"/>
                  </a:schemeClr>
                </a:solidFill>
              </a:defRPr>
            </a:lvl2pPr>
            <a:lvl3pPr marL="241200" indent="-241200">
              <a:lnSpc>
                <a:spcPct val="100000"/>
              </a:lnSpc>
              <a:spcBef>
                <a:spcPts val="1000"/>
              </a:spcBef>
              <a:defRPr sz="2200">
                <a:solidFill>
                  <a:schemeClr val="tx1">
                    <a:lumMod val="75000"/>
                    <a:lumOff val="25000"/>
                  </a:schemeClr>
                </a:solidFill>
              </a:defRPr>
            </a:lvl3pPr>
            <a:lvl4pPr marL="723600" indent="-24046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0460">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2" name="Titel 1"/>
          <p:cNvSpPr>
            <a:spLocks noGrp="1"/>
          </p:cNvSpPr>
          <p:nvPr>
            <p:ph type="title" hasCustomPrompt="1"/>
          </p:nvPr>
        </p:nvSpPr>
        <p:spPr>
          <a:xfrm>
            <a:off x="484210" y="234619"/>
            <a:ext cx="11229673" cy="972000"/>
          </a:xfrm>
        </p:spPr>
        <p:txBody>
          <a:bodyPr>
            <a:normAutofit/>
          </a:bodyPr>
          <a:lstStyle>
            <a:lvl1pPr>
              <a:defRPr sz="4900"/>
            </a:lvl1pPr>
          </a:lstStyle>
          <a:p>
            <a:pPr lvl="0"/>
            <a:r>
              <a:rPr lang="da-DK" dirty="0"/>
              <a:t>Klik for at tilføje tekst</a:t>
            </a:r>
          </a:p>
        </p:txBody>
      </p:sp>
      <p:sp>
        <p:nvSpPr>
          <p:cNvPr id="3" name="Pladsholder til diasnummer 2"/>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61284934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ertitel og 2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chor="t">
            <a:normAutofit/>
          </a:bodyPr>
          <a:lstStyle>
            <a:lvl1pPr marL="241200" indent="-241200">
              <a:lnSpc>
                <a:spcPct val="100000"/>
              </a:lnSpc>
              <a:spcBef>
                <a:spcPts val="1000"/>
              </a:spcBef>
              <a:buFont typeface="Arial"/>
              <a:buChar char="•"/>
              <a:defRPr lang="da-DK" sz="2200" b="0" i="0" baseline="0" dirty="0" smtClean="0">
                <a:solidFill>
                  <a:schemeClr val="tx1">
                    <a:lumMod val="75000"/>
                    <a:lumOff val="25000"/>
                  </a:schemeClr>
                </a:solidFill>
                <a:latin typeface="+mn-lt"/>
                <a:ea typeface="Georgia"/>
                <a:cs typeface="Arial"/>
                <a:sym typeface="Georgia"/>
              </a:defRPr>
            </a:lvl1pPr>
            <a:lvl2pPr marL="482400" indent="-241200">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2pPr>
            <a:lvl3pPr marL="321457" indent="-321457">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8" name="Pladsholder til indhold 5"/>
          <p:cNvSpPr>
            <a:spLocks noGrp="1"/>
          </p:cNvSpPr>
          <p:nvPr>
            <p:ph sz="quarter" idx="14" hasCustomPrompt="1"/>
          </p:nvPr>
        </p:nvSpPr>
        <p:spPr>
          <a:xfrm>
            <a:off x="476251" y="1919883"/>
            <a:ext cx="5459763" cy="4286250"/>
          </a:xfrm>
        </p:spPr>
        <p:txBody>
          <a:bodyPr vert="horz" anchor="t">
            <a:normAutofit/>
          </a:bodyPr>
          <a:lstStyle>
            <a:lvl1pPr marL="24046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0920" indent="-241200" algn="l">
              <a:lnSpc>
                <a:spcPct val="100000"/>
              </a:lnSpc>
              <a:spcBef>
                <a:spcPts val="1000"/>
              </a:spcBef>
              <a:buFont typeface="Arial"/>
              <a:buChar char="•"/>
              <a:defRPr sz="2200">
                <a:solidFill>
                  <a:schemeClr val="tx1">
                    <a:lumMod val="75000"/>
                    <a:lumOff val="25000"/>
                  </a:schemeClr>
                </a:solidFill>
              </a:defRPr>
            </a:lvl2pPr>
            <a:lvl3pPr marL="80257" indent="0" algn="l">
              <a:lnSpc>
                <a:spcPct val="100000"/>
              </a:lnSpc>
              <a:spcBef>
                <a:spcPts val="1000"/>
              </a:spcBef>
              <a:buNone/>
              <a:defRPr sz="2200">
                <a:solidFill>
                  <a:schemeClr val="tx1">
                    <a:lumMod val="75000"/>
                    <a:lumOff val="25000"/>
                  </a:schemeClr>
                </a:solidFill>
              </a:defRPr>
            </a:lvl3pPr>
            <a:lvl4pPr marL="721381" indent="-24120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1200" algn="l">
              <a:spcBef>
                <a:spcPts val="1000"/>
              </a:spcBef>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2" name="Titel 1"/>
          <p:cNvSpPr>
            <a:spLocks noGrp="1"/>
          </p:cNvSpPr>
          <p:nvPr>
            <p:ph type="title"/>
          </p:nvPr>
        </p:nvSpPr>
        <p:spPr/>
        <p:txBody>
          <a:bodyPr>
            <a:normAutofit/>
          </a:bodyPr>
          <a:lstStyle>
            <a:lvl1pPr>
              <a:defRPr sz="4900"/>
            </a:lvl1pPr>
          </a:lstStyle>
          <a:p>
            <a:r>
              <a:rPr lang="da-DK"/>
              <a:t>Klik for at redigere titeltypografien i masteren</a:t>
            </a:r>
            <a:endParaRPr lang="da-DK" dirty="0"/>
          </a:p>
        </p:txBody>
      </p:sp>
      <p:sp>
        <p:nvSpPr>
          <p:cNvPr id="3" name="Pladsholder til diasnummer 2"/>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1286734107"/>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kst og indholdselement - lodret">
    <p:spTree>
      <p:nvGrpSpPr>
        <p:cNvPr id="1" name=""/>
        <p:cNvGrpSpPr/>
        <p:nvPr/>
      </p:nvGrpSpPr>
      <p:grpSpPr>
        <a:xfrm>
          <a:off x="0" y="0"/>
          <a:ext cx="0" cy="0"/>
          <a:chOff x="0" y="0"/>
          <a:chExt cx="0" cy="0"/>
        </a:xfrm>
      </p:grpSpPr>
      <p:sp>
        <p:nvSpPr>
          <p:cNvPr id="23" name="Shape 23"/>
          <p:cNvSpPr/>
          <p:nvPr/>
        </p:nvSpPr>
        <p:spPr>
          <a:xfrm>
            <a:off x="476251" y="3429000"/>
            <a:ext cx="5321600"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5" name="Shape 25"/>
          <p:cNvSpPr>
            <a:spLocks noGrp="1"/>
          </p:cNvSpPr>
          <p:nvPr>
            <p:ph type="title" hasCustomPrompt="1"/>
          </p:nvPr>
        </p:nvSpPr>
        <p:spPr>
          <a:xfrm>
            <a:off x="476251" y="1949623"/>
            <a:ext cx="5322093" cy="1427892"/>
          </a:xfrm>
          <a:prstGeom prst="rect">
            <a:avLst/>
          </a:prstGeom>
        </p:spPr>
        <p:txBody>
          <a:bodyPr>
            <a:noAutofit/>
          </a:bodyPr>
          <a:lstStyle>
            <a:lvl1pPr algn="l">
              <a:spcBef>
                <a:spcPts val="0"/>
              </a:spcBef>
              <a:defRPr sz="4200"/>
            </a:lvl1pPr>
          </a:lstStyle>
          <a:p>
            <a:pPr lvl="0"/>
            <a:r>
              <a:rPr lang="da-DK" sz="4000" dirty="0"/>
              <a:t>Klik for at tilføje tekst</a:t>
            </a:r>
          </a:p>
        </p:txBody>
      </p:sp>
      <p:sp>
        <p:nvSpPr>
          <p:cNvPr id="26" name="Shape 26"/>
          <p:cNvSpPr>
            <a:spLocks noGrp="1"/>
          </p:cNvSpPr>
          <p:nvPr>
            <p:ph type="body" idx="1" hasCustomPrompt="1"/>
          </p:nvPr>
        </p:nvSpPr>
        <p:spPr>
          <a:xfrm>
            <a:off x="476251" y="3536156"/>
            <a:ext cx="5322093" cy="2669688"/>
          </a:xfrm>
          <a:prstGeom prst="rect">
            <a:avLst/>
          </a:prstGeom>
        </p:spPr>
        <p:txBody>
          <a:bodyPr anchor="t"/>
          <a:lstStyle>
            <a:lvl1pPr marL="241200" indent="-241200">
              <a:lnSpc>
                <a:spcPct val="100000"/>
              </a:lnSpc>
              <a:spcBef>
                <a:spcPts val="1000"/>
              </a:spcBef>
              <a:buSzTx/>
              <a:buFont typeface="Arial"/>
              <a:buChar char="•"/>
              <a:defRPr sz="1700">
                <a:solidFill>
                  <a:schemeClr val="tx1"/>
                </a:solidFill>
              </a:defRPr>
            </a:lvl1pPr>
            <a:lvl2pPr marL="480920" indent="-241093">
              <a:lnSpc>
                <a:spcPct val="100000"/>
              </a:lnSpc>
              <a:spcBef>
                <a:spcPts val="1000"/>
              </a:spcBef>
              <a:buSzTx/>
              <a:buFont typeface="Arial"/>
              <a:buChar char="•"/>
              <a:defRPr sz="1700">
                <a:solidFill>
                  <a:schemeClr val="tx2">
                    <a:lumMod val="50000"/>
                  </a:schemeClr>
                </a:solidFill>
              </a:defRPr>
            </a:lvl2pPr>
            <a:lvl3pPr marL="721381" indent="-241093">
              <a:lnSpc>
                <a:spcPct val="100000"/>
              </a:lnSpc>
              <a:spcBef>
                <a:spcPts val="1000"/>
              </a:spcBef>
              <a:buSzTx/>
              <a:buFont typeface="Arial"/>
              <a:buChar char="•"/>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a:p>
            <a:pPr lvl="1">
              <a:defRPr sz="1800">
                <a:solidFill>
                  <a:srgbClr val="000000"/>
                </a:solidFill>
              </a:defRPr>
            </a:pPr>
            <a:r>
              <a:rPr lang="da-DK" sz="1700" dirty="0">
                <a:solidFill>
                  <a:srgbClr val="414141"/>
                </a:solidFill>
              </a:rPr>
              <a:t>Andet niveau</a:t>
            </a:r>
          </a:p>
          <a:p>
            <a:pPr lvl="2">
              <a:defRPr sz="1800">
                <a:solidFill>
                  <a:srgbClr val="000000"/>
                </a:solidFill>
              </a:defRPr>
            </a:pPr>
            <a:r>
              <a:rPr lang="da-DK" sz="1700" dirty="0">
                <a:solidFill>
                  <a:srgbClr val="414141"/>
                </a:solidFill>
              </a:rPr>
              <a:t>Tredje niveau</a:t>
            </a:r>
          </a:p>
        </p:txBody>
      </p:sp>
      <p:sp>
        <p:nvSpPr>
          <p:cNvPr id="9" name="Pladsholder til tekst 2"/>
          <p:cNvSpPr>
            <a:spLocks noGrp="1"/>
          </p:cNvSpPr>
          <p:nvPr>
            <p:ph type="body" sz="quarter" idx="12" hasCustomPrompt="1"/>
          </p:nvPr>
        </p:nvSpPr>
        <p:spPr>
          <a:xfrm>
            <a:off x="507861" y="1646702"/>
            <a:ext cx="5289936" cy="200055"/>
          </a:xfrm>
        </p:spPr>
        <p:txBody>
          <a:bodyPr vert="horz" wrap="square" anchor="b">
            <a:spAutoFit/>
          </a:bodyPr>
          <a:lstStyle>
            <a:lvl1pPr marL="0" indent="0" algn="l">
              <a:lnSpc>
                <a:spcPct val="100000"/>
              </a:lnSpc>
              <a:spcBef>
                <a:spcPts val="0"/>
              </a:spcBef>
              <a:buFontTx/>
              <a:buNone/>
              <a:defRPr sz="1300" b="1" i="0" cap="all">
                <a:solidFill>
                  <a:srgbClr val="908979"/>
                </a:solidFill>
                <a:latin typeface="Arial"/>
                <a:cs typeface="Arial"/>
              </a:defRPr>
            </a:lvl1pPr>
          </a:lstStyle>
          <a:p>
            <a:pPr lvl="0"/>
            <a:r>
              <a:rPr lang="da-DK" dirty="0"/>
              <a:t>Klik for at tilføje tekst</a:t>
            </a:r>
          </a:p>
        </p:txBody>
      </p:sp>
      <p:sp>
        <p:nvSpPr>
          <p:cNvPr id="3" name="Pladsholder til indhold 2"/>
          <p:cNvSpPr>
            <a:spLocks noGrp="1"/>
          </p:cNvSpPr>
          <p:nvPr>
            <p:ph sz="quarter" idx="13" hasCustomPrompt="1"/>
          </p:nvPr>
        </p:nvSpPr>
        <p:spPr>
          <a:xfrm>
            <a:off x="6096001" y="333375"/>
            <a:ext cx="5617633" cy="5881688"/>
          </a:xfrm>
        </p:spPr>
        <p:txBody>
          <a:bodyPr anchor="t"/>
          <a:lstStyle>
            <a:lvl1pPr algn="l">
              <a:defRPr/>
            </a:lvl1pPr>
            <a:lvl2pPr algn="l">
              <a:defRPr/>
            </a:lvl2pPr>
            <a:lvl3pPr algn="l">
              <a:defRPr/>
            </a:lvl3pPr>
            <a:lvl4pPr algn="l">
              <a:defRPr/>
            </a:lvl4pPr>
            <a:lvl5pPr algn="l">
              <a:defRPr/>
            </a:lvl5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10"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2" name="Pladsholder til diasnummer 1"/>
          <p:cNvSpPr>
            <a:spLocks noGrp="1"/>
          </p:cNvSpPr>
          <p:nvPr>
            <p:ph type="sldNum" sz="quarter" idx="14"/>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36173056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nchor="t"/>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diasnummer 3"/>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683933915"/>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nchor="t"/>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5" name="Pladsholder til diasnummer 4"/>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82711768"/>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hape 2"/>
          <p:cNvSpPr/>
          <p:nvPr/>
        </p:nvSpPr>
        <p:spPr>
          <a:xfrm>
            <a:off x="476250" y="1305719"/>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3" name="Shape 3"/>
          <p:cNvSpPr/>
          <p:nvPr/>
        </p:nvSpPr>
        <p:spPr>
          <a:xfrm>
            <a:off x="476250" y="225226"/>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4" name="Shape 4"/>
          <p:cNvSpPr>
            <a:spLocks noGrp="1"/>
          </p:cNvSpPr>
          <p:nvPr>
            <p:ph type="title"/>
          </p:nvPr>
        </p:nvSpPr>
        <p:spPr>
          <a:xfrm>
            <a:off x="484211" y="233406"/>
            <a:ext cx="11239500" cy="96515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p>
            <a:pPr lvl="0">
              <a:defRPr sz="1800">
                <a:solidFill>
                  <a:srgbClr val="000000"/>
                </a:solidFill>
              </a:defRPr>
            </a:pPr>
            <a:r>
              <a:rPr lang="da-DK" sz="4900" dirty="0">
                <a:solidFill>
                  <a:srgbClr val="B3242A"/>
                </a:solidFill>
              </a:rPr>
              <a:t>Titeltekst</a:t>
            </a:r>
            <a:endParaRPr sz="4900" dirty="0">
              <a:solidFill>
                <a:srgbClr val="B3242A"/>
              </a:solidFill>
            </a:endParaRPr>
          </a:p>
        </p:txBody>
      </p:sp>
      <p:sp>
        <p:nvSpPr>
          <p:cNvPr id="5" name="Shape 5"/>
          <p:cNvSpPr>
            <a:spLocks noGrp="1"/>
          </p:cNvSpPr>
          <p:nvPr>
            <p:ph type="body" idx="1"/>
          </p:nvPr>
        </p:nvSpPr>
        <p:spPr>
          <a:xfrm>
            <a:off x="1032573" y="1493490"/>
            <a:ext cx="10683177" cy="4712355"/>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t">
            <a:normAutofit/>
          </a:bodyPr>
          <a:lstStyle/>
          <a:p>
            <a:pPr lvl="0">
              <a:defRPr sz="1800">
                <a:solidFill>
                  <a:srgbClr val="000000"/>
                </a:solidFill>
              </a:defRPr>
            </a:pPr>
            <a:r>
              <a:rPr sz="2200" dirty="0">
                <a:solidFill>
                  <a:srgbClr val="414141"/>
                </a:solidFill>
              </a:rPr>
              <a:t>Brødtekst, niveau et</a:t>
            </a:r>
          </a:p>
          <a:p>
            <a:pPr lvl="1">
              <a:defRPr sz="1800">
                <a:solidFill>
                  <a:srgbClr val="000000"/>
                </a:solidFill>
              </a:defRPr>
            </a:pPr>
            <a:r>
              <a:rPr sz="2200" dirty="0">
                <a:solidFill>
                  <a:srgbClr val="414141"/>
                </a:solidFill>
              </a:rPr>
              <a:t>Brødtekst, niveau to</a:t>
            </a:r>
          </a:p>
          <a:p>
            <a:pPr lvl="2">
              <a:defRPr sz="1800">
                <a:solidFill>
                  <a:srgbClr val="000000"/>
                </a:solidFill>
              </a:defRPr>
            </a:pPr>
            <a:r>
              <a:rPr sz="2200" dirty="0">
                <a:solidFill>
                  <a:srgbClr val="414141"/>
                </a:solidFill>
              </a:rPr>
              <a:t>Brødtekst, niveau tre</a:t>
            </a:r>
          </a:p>
          <a:p>
            <a:pPr lvl="3">
              <a:defRPr sz="1800">
                <a:solidFill>
                  <a:srgbClr val="000000"/>
                </a:solidFill>
              </a:defRPr>
            </a:pPr>
            <a:r>
              <a:rPr sz="2200" dirty="0">
                <a:solidFill>
                  <a:srgbClr val="414141"/>
                </a:solidFill>
              </a:rPr>
              <a:t>Brødtekst, niveau fire</a:t>
            </a:r>
          </a:p>
          <a:p>
            <a:pPr lvl="4">
              <a:defRPr sz="1800">
                <a:solidFill>
                  <a:srgbClr val="000000"/>
                </a:solidFill>
              </a:defRPr>
            </a:pPr>
            <a:r>
              <a:rPr sz="2200" dirty="0">
                <a:solidFill>
                  <a:srgbClr val="414141"/>
                </a:solidFill>
              </a:rPr>
              <a:t>Brødtekst, niveau fem</a:t>
            </a:r>
          </a:p>
        </p:txBody>
      </p:sp>
      <p:pic>
        <p:nvPicPr>
          <p:cNvPr id="7" name="ÆS_logo_POS_CMYK.pdf"/>
          <p:cNvPicPr/>
          <p:nvPr/>
        </p:nvPicPr>
        <p:blipFill>
          <a:blip r:embed="rId16"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6" name="Pladsholder til diasnummer 5"/>
          <p:cNvSpPr>
            <a:spLocks noGrp="1"/>
          </p:cNvSpPr>
          <p:nvPr>
            <p:ph type="sldNum" sz="quarter" idx="4"/>
          </p:nvPr>
        </p:nvSpPr>
        <p:spPr>
          <a:xfrm>
            <a:off x="402493" y="634599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38CB2-EA0C-44E4-A91A-4D7146E346C5}" type="slidenum">
              <a:rPr lang="da-DK" smtClean="0"/>
              <a:pPr/>
              <a:t>‹nr.›</a:t>
            </a:fld>
            <a:endParaRPr lang="da-DK"/>
          </a:p>
        </p:txBody>
      </p:sp>
    </p:spTree>
    <p:extLst>
      <p:ext uri="{BB962C8B-B14F-4D97-AF65-F5344CB8AC3E}">
        <p14:creationId xmlns:p14="http://schemas.microsoft.com/office/powerpoint/2010/main" val="20948626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spd="med"/>
  <p:hf sldNum="0" hdr="0" dt="0"/>
  <p:txStyles>
    <p:titleStyle>
      <a:lvl1pPr algn="ctr" defTabSz="410751" eaLnBrk="1" hangingPunct="1">
        <a:lnSpc>
          <a:spcPct val="100000"/>
        </a:lnSpc>
        <a:spcBef>
          <a:spcPts val="1125"/>
        </a:spcBef>
        <a:defRPr sz="4000" baseline="0">
          <a:solidFill>
            <a:schemeClr val="tx2"/>
          </a:solidFill>
          <a:latin typeface="Arial"/>
          <a:ea typeface="Arial"/>
          <a:cs typeface="Arial"/>
          <a:sym typeface="Arial"/>
        </a:defRPr>
      </a:lvl1pPr>
      <a:lvl2pPr indent="160729" algn="ctr" defTabSz="410751" eaLnBrk="1" hangingPunct="1">
        <a:lnSpc>
          <a:spcPct val="90000"/>
        </a:lnSpc>
        <a:spcBef>
          <a:spcPts val="1125"/>
        </a:spcBef>
        <a:defRPr sz="4900">
          <a:solidFill>
            <a:srgbClr val="B3242A"/>
          </a:solidFill>
          <a:latin typeface="Arial"/>
          <a:ea typeface="Arial"/>
          <a:cs typeface="Arial"/>
          <a:sym typeface="Arial"/>
        </a:defRPr>
      </a:lvl2pPr>
      <a:lvl3pPr indent="321457" algn="ctr" defTabSz="410751" eaLnBrk="1" hangingPunct="1">
        <a:lnSpc>
          <a:spcPct val="90000"/>
        </a:lnSpc>
        <a:spcBef>
          <a:spcPts val="1125"/>
        </a:spcBef>
        <a:defRPr sz="4900">
          <a:solidFill>
            <a:srgbClr val="B3242A"/>
          </a:solidFill>
          <a:latin typeface="Arial"/>
          <a:ea typeface="Arial"/>
          <a:cs typeface="Arial"/>
          <a:sym typeface="Arial"/>
        </a:defRPr>
      </a:lvl3pPr>
      <a:lvl4pPr indent="482186" algn="ctr" defTabSz="410751" eaLnBrk="1" hangingPunct="1">
        <a:lnSpc>
          <a:spcPct val="90000"/>
        </a:lnSpc>
        <a:spcBef>
          <a:spcPts val="1125"/>
        </a:spcBef>
        <a:defRPr sz="4900">
          <a:solidFill>
            <a:srgbClr val="B3242A"/>
          </a:solidFill>
          <a:latin typeface="Arial"/>
          <a:ea typeface="Arial"/>
          <a:cs typeface="Arial"/>
          <a:sym typeface="Arial"/>
        </a:defRPr>
      </a:lvl4pPr>
      <a:lvl5pPr indent="642915" algn="ctr" defTabSz="410751" eaLnBrk="1" hangingPunct="1">
        <a:lnSpc>
          <a:spcPct val="90000"/>
        </a:lnSpc>
        <a:spcBef>
          <a:spcPts val="1125"/>
        </a:spcBef>
        <a:defRPr sz="4900">
          <a:solidFill>
            <a:srgbClr val="B3242A"/>
          </a:solidFill>
          <a:latin typeface="Arial"/>
          <a:ea typeface="Arial"/>
          <a:cs typeface="Arial"/>
          <a:sym typeface="Arial"/>
        </a:defRPr>
      </a:lvl5pPr>
      <a:lvl6pPr indent="803643" algn="ctr" defTabSz="410751" eaLnBrk="1" hangingPunct="1">
        <a:lnSpc>
          <a:spcPct val="90000"/>
        </a:lnSpc>
        <a:spcBef>
          <a:spcPts val="1125"/>
        </a:spcBef>
        <a:defRPr sz="4900">
          <a:solidFill>
            <a:srgbClr val="B3242A"/>
          </a:solidFill>
          <a:latin typeface="Arial"/>
          <a:ea typeface="Arial"/>
          <a:cs typeface="Arial"/>
          <a:sym typeface="Arial"/>
        </a:defRPr>
      </a:lvl6pPr>
      <a:lvl7pPr indent="964372" algn="ctr" defTabSz="410751" eaLnBrk="1" hangingPunct="1">
        <a:lnSpc>
          <a:spcPct val="90000"/>
        </a:lnSpc>
        <a:spcBef>
          <a:spcPts val="1125"/>
        </a:spcBef>
        <a:defRPr sz="4900">
          <a:solidFill>
            <a:srgbClr val="B3242A"/>
          </a:solidFill>
          <a:latin typeface="Arial"/>
          <a:ea typeface="Arial"/>
          <a:cs typeface="Arial"/>
          <a:sym typeface="Arial"/>
        </a:defRPr>
      </a:lvl7pPr>
      <a:lvl8pPr indent="1125101" algn="ctr" defTabSz="410751" eaLnBrk="1" hangingPunct="1">
        <a:lnSpc>
          <a:spcPct val="90000"/>
        </a:lnSpc>
        <a:spcBef>
          <a:spcPts val="1125"/>
        </a:spcBef>
        <a:defRPr sz="4900">
          <a:solidFill>
            <a:srgbClr val="B3242A"/>
          </a:solidFill>
          <a:latin typeface="Arial"/>
          <a:ea typeface="Arial"/>
          <a:cs typeface="Arial"/>
          <a:sym typeface="Arial"/>
        </a:defRPr>
      </a:lvl8pPr>
      <a:lvl9pPr indent="1285829" algn="ctr" defTabSz="410751" eaLnBrk="1" hangingPunct="1">
        <a:lnSpc>
          <a:spcPct val="90000"/>
        </a:lnSpc>
        <a:spcBef>
          <a:spcPts val="1125"/>
        </a:spcBef>
        <a:defRPr sz="4900">
          <a:solidFill>
            <a:srgbClr val="B3242A"/>
          </a:solidFill>
          <a:latin typeface="Arial"/>
          <a:ea typeface="Arial"/>
          <a:cs typeface="Arial"/>
          <a:sym typeface="Arial"/>
        </a:defRPr>
      </a:lvl9pPr>
    </p:titleStyle>
    <p:bodyStyle>
      <a:lvl1pPr marL="240460" indent="-240460" algn="l" defTabSz="410751" eaLnBrk="1" hangingPunct="1">
        <a:lnSpc>
          <a:spcPct val="100000"/>
        </a:lnSpc>
        <a:spcBef>
          <a:spcPts val="1000"/>
        </a:spcBef>
        <a:buSzPct val="75000"/>
        <a:buFont typeface="Arial"/>
        <a:buChar char="•"/>
        <a:defRPr sz="2200" b="0" i="0">
          <a:solidFill>
            <a:schemeClr val="tx1">
              <a:lumMod val="75000"/>
              <a:lumOff val="25000"/>
            </a:schemeClr>
          </a:solidFill>
          <a:latin typeface="+mn-lt"/>
          <a:ea typeface="Georgia"/>
          <a:cs typeface="Arial"/>
          <a:sym typeface="Georgia"/>
        </a:defRPr>
      </a:lvl1pPr>
      <a:lvl2pPr marL="480920"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2pPr>
      <a:lvl3pPr marL="721381"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3pPr>
      <a:lvl4pPr marL="96184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4pPr>
      <a:lvl5pPr marL="120230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5pPr>
      <a:lvl6pPr marL="1945610" indent="-293676" defTabSz="410751" eaLnBrk="1" hangingPunct="1">
        <a:spcBef>
          <a:spcPts val="1687"/>
        </a:spcBef>
        <a:buSzPct val="75000"/>
        <a:buChar char="•"/>
        <a:defRPr sz="2200">
          <a:solidFill>
            <a:srgbClr val="414141"/>
          </a:solidFill>
          <a:latin typeface="Georgia"/>
          <a:ea typeface="Georgia"/>
          <a:cs typeface="Georgia"/>
          <a:sym typeface="Georgia"/>
        </a:defRPr>
      </a:lvl6pPr>
      <a:lvl7pPr marL="2275997" indent="-293676" defTabSz="410751" eaLnBrk="1" hangingPunct="1">
        <a:spcBef>
          <a:spcPts val="1687"/>
        </a:spcBef>
        <a:buSzPct val="75000"/>
        <a:buChar char="•"/>
        <a:defRPr sz="2200">
          <a:solidFill>
            <a:srgbClr val="414141"/>
          </a:solidFill>
          <a:latin typeface="Georgia"/>
          <a:ea typeface="Georgia"/>
          <a:cs typeface="Georgia"/>
          <a:sym typeface="Georgia"/>
        </a:defRPr>
      </a:lvl7pPr>
      <a:lvl8pPr marL="2606383" indent="-293676" defTabSz="410751" eaLnBrk="1" hangingPunct="1">
        <a:spcBef>
          <a:spcPts val="1687"/>
        </a:spcBef>
        <a:buSzPct val="75000"/>
        <a:buChar char="•"/>
        <a:defRPr sz="2200">
          <a:solidFill>
            <a:srgbClr val="414141"/>
          </a:solidFill>
          <a:latin typeface="Georgia"/>
          <a:ea typeface="Georgia"/>
          <a:cs typeface="Georgia"/>
          <a:sym typeface="Georgia"/>
        </a:defRPr>
      </a:lvl8pPr>
      <a:lvl9pPr marL="2936770" indent="-293676" defTabSz="410751" eaLnBrk="1" hangingPunct="1">
        <a:spcBef>
          <a:spcPts val="1687"/>
        </a:spcBef>
        <a:buSzPct val="75000"/>
        <a:buChar char="•"/>
        <a:defRPr sz="2200">
          <a:solidFill>
            <a:srgbClr val="414141"/>
          </a:solidFill>
          <a:latin typeface="Georgia"/>
          <a:ea typeface="Georgia"/>
          <a:cs typeface="Georgia"/>
          <a:sym typeface="Georgia"/>
        </a:defRPr>
      </a:lvl9pPr>
    </p:bodyStyle>
    <p:otherStyle>
      <a:lvl1pPr algn="ctr" defTabSz="410751" eaLnBrk="1" hangingPunct="1">
        <a:defRPr>
          <a:solidFill>
            <a:schemeClr val="tx1"/>
          </a:solidFill>
          <a:latin typeface="+mn-lt"/>
          <a:ea typeface="+mn-ea"/>
          <a:cs typeface="+mn-cs"/>
          <a:sym typeface="Palatino"/>
        </a:defRPr>
      </a:lvl1pPr>
      <a:lvl2pPr indent="160729" algn="ctr" defTabSz="410751" eaLnBrk="1" hangingPunct="1">
        <a:defRPr>
          <a:solidFill>
            <a:schemeClr val="tx1"/>
          </a:solidFill>
          <a:latin typeface="+mn-lt"/>
          <a:ea typeface="+mn-ea"/>
          <a:cs typeface="+mn-cs"/>
          <a:sym typeface="Palatino"/>
        </a:defRPr>
      </a:lvl2pPr>
      <a:lvl3pPr indent="321457" algn="ctr" defTabSz="410751" eaLnBrk="1" hangingPunct="1">
        <a:defRPr>
          <a:solidFill>
            <a:schemeClr val="tx1"/>
          </a:solidFill>
          <a:latin typeface="+mn-lt"/>
          <a:ea typeface="+mn-ea"/>
          <a:cs typeface="+mn-cs"/>
          <a:sym typeface="Palatino"/>
        </a:defRPr>
      </a:lvl3pPr>
      <a:lvl4pPr indent="482186" algn="ctr" defTabSz="410751" eaLnBrk="1" hangingPunct="1">
        <a:defRPr>
          <a:solidFill>
            <a:schemeClr val="tx1"/>
          </a:solidFill>
          <a:latin typeface="+mn-lt"/>
          <a:ea typeface="+mn-ea"/>
          <a:cs typeface="+mn-cs"/>
          <a:sym typeface="Palatino"/>
        </a:defRPr>
      </a:lvl4pPr>
      <a:lvl5pPr indent="642915" algn="ctr" defTabSz="410751" eaLnBrk="1" hangingPunct="1">
        <a:defRPr>
          <a:solidFill>
            <a:schemeClr val="tx1"/>
          </a:solidFill>
          <a:latin typeface="+mn-lt"/>
          <a:ea typeface="+mn-ea"/>
          <a:cs typeface="+mn-cs"/>
          <a:sym typeface="Palatino"/>
        </a:defRPr>
      </a:lvl5pPr>
      <a:lvl6pPr indent="803643" algn="ctr" defTabSz="410751" eaLnBrk="1" hangingPunct="1">
        <a:defRPr>
          <a:solidFill>
            <a:schemeClr val="tx1"/>
          </a:solidFill>
          <a:latin typeface="+mn-lt"/>
          <a:ea typeface="+mn-ea"/>
          <a:cs typeface="+mn-cs"/>
          <a:sym typeface="Palatino"/>
        </a:defRPr>
      </a:lvl6pPr>
      <a:lvl7pPr indent="964372" algn="ctr" defTabSz="410751" eaLnBrk="1" hangingPunct="1">
        <a:defRPr>
          <a:solidFill>
            <a:schemeClr val="tx1"/>
          </a:solidFill>
          <a:latin typeface="+mn-lt"/>
          <a:ea typeface="+mn-ea"/>
          <a:cs typeface="+mn-cs"/>
          <a:sym typeface="Palatino"/>
        </a:defRPr>
      </a:lvl7pPr>
      <a:lvl8pPr indent="1125101" algn="ctr" defTabSz="410751" eaLnBrk="1" hangingPunct="1">
        <a:defRPr>
          <a:solidFill>
            <a:schemeClr val="tx1"/>
          </a:solidFill>
          <a:latin typeface="+mn-lt"/>
          <a:ea typeface="+mn-ea"/>
          <a:cs typeface="+mn-cs"/>
          <a:sym typeface="Palatino"/>
        </a:defRPr>
      </a:lvl8pPr>
      <a:lvl9pPr indent="1285829" algn="ctr" defTabSz="410751" eaLnBrk="1" hangingPunct="1">
        <a:defRPr>
          <a:solidFill>
            <a:schemeClr val="tx1"/>
          </a:solidFill>
          <a:latin typeface="+mn-lt"/>
          <a:ea typeface="+mn-ea"/>
          <a:cs typeface="+mn-cs"/>
          <a:sym typeface="Palatino"/>
        </a:defRPr>
      </a:lvl9pPr>
    </p:otherStyle>
  </p:txStyles>
  <p:extLst>
    <p:ext uri="{27BBF7A9-308A-43DC-89C8-2F10F3537804}">
      <p15:sldGuideLst xmlns:p15="http://schemas.microsoft.com/office/powerpoint/2012/main">
        <p15:guide id="1" orient="horz" pos="763">
          <p15:clr>
            <a:srgbClr val="F26B43"/>
          </p15:clr>
        </p15:guide>
        <p15:guide id="2" pos="2880">
          <p15:clr>
            <a:srgbClr val="F26B43"/>
          </p15:clr>
        </p15:guide>
        <p15:guide id="3" orient="horz" pos="890">
          <p15:clr>
            <a:srgbClr val="F26B43"/>
          </p15:clr>
        </p15:guide>
        <p15:guide id="4" pos="480">
          <p15:clr>
            <a:srgbClr val="F26B43"/>
          </p15:clr>
        </p15:guide>
        <p15:guide id="5" pos="5534">
          <p15:clr>
            <a:srgbClr val="F26B43"/>
          </p15:clr>
        </p15:guide>
        <p15:guide id="6" orient="horz" pos="3915">
          <p15:clr>
            <a:srgbClr val="F26B43"/>
          </p15:clr>
        </p15:guide>
        <p15:guide id="7" orient="horz" pos="210">
          <p15:clr>
            <a:srgbClr val="F26B43"/>
          </p15:clr>
        </p15:guide>
        <p15:guide id="8" orient="horz" pos="1185">
          <p15:clr>
            <a:srgbClr val="F26B43"/>
          </p15:clr>
        </p15:guide>
        <p15:guide id="9" orient="horz" pos="1040">
          <p15:clr>
            <a:srgbClr val="F26B43"/>
          </p15:clr>
        </p15:guide>
        <p15:guide id="10" pos="226">
          <p15:clr>
            <a:srgbClr val="F26B43"/>
          </p15:clr>
        </p15:guide>
        <p15:guide id="11" orient="horz" pos="935">
          <p15:clr>
            <a:srgbClr val="F26B43"/>
          </p15:clr>
        </p15:guide>
        <p15:guide id="12"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A7E576D9-AA75-4CCC-8F0C-C52D2CF150C8}"/>
              </a:ext>
            </a:extLst>
          </p:cNvPr>
          <p:cNvSpPr>
            <a:spLocks noGrp="1"/>
          </p:cNvSpPr>
          <p:nvPr>
            <p:ph type="body" sz="quarter" idx="10"/>
          </p:nvPr>
        </p:nvSpPr>
        <p:spPr/>
        <p:txBody>
          <a:bodyPr/>
          <a:lstStyle/>
          <a:p>
            <a:endParaRPr lang="da-DK"/>
          </a:p>
        </p:txBody>
      </p:sp>
      <p:sp>
        <p:nvSpPr>
          <p:cNvPr id="3" name="Titel 2">
            <a:extLst>
              <a:ext uri="{FF2B5EF4-FFF2-40B4-BE49-F238E27FC236}">
                <a16:creationId xmlns:a16="http://schemas.microsoft.com/office/drawing/2014/main" id="{310660F4-7E93-4B3D-81B4-4CCB61C05023}"/>
              </a:ext>
            </a:extLst>
          </p:cNvPr>
          <p:cNvSpPr>
            <a:spLocks noGrp="1"/>
          </p:cNvSpPr>
          <p:nvPr>
            <p:ph type="title"/>
          </p:nvPr>
        </p:nvSpPr>
        <p:spPr/>
        <p:txBody>
          <a:bodyPr/>
          <a:lstStyle/>
          <a:p>
            <a:r>
              <a:rPr lang="da-DK" dirty="0"/>
              <a:t>Strategi-dialogmøde</a:t>
            </a:r>
          </a:p>
        </p:txBody>
      </p:sp>
      <p:sp>
        <p:nvSpPr>
          <p:cNvPr id="4" name="Pladsholder til tekst 3">
            <a:extLst>
              <a:ext uri="{FF2B5EF4-FFF2-40B4-BE49-F238E27FC236}">
                <a16:creationId xmlns:a16="http://schemas.microsoft.com/office/drawing/2014/main" id="{292A3A42-C4DC-4E5B-9EB7-8F5C99207D3A}"/>
              </a:ext>
            </a:extLst>
          </p:cNvPr>
          <p:cNvSpPr>
            <a:spLocks noGrp="1"/>
          </p:cNvSpPr>
          <p:nvPr>
            <p:ph type="body" idx="1"/>
          </p:nvPr>
        </p:nvSpPr>
        <p:spPr/>
        <p:txBody>
          <a:bodyPr/>
          <a:lstStyle/>
          <a:p>
            <a:endParaRPr lang="da-DK" dirty="0"/>
          </a:p>
          <a:p>
            <a:endParaRPr lang="da-DK" dirty="0"/>
          </a:p>
          <a:p>
            <a:r>
              <a:rPr lang="da-DK" dirty="0"/>
              <a:t>	</a:t>
            </a:r>
          </a:p>
          <a:p>
            <a:r>
              <a:rPr lang="da-DK" sz="3200" dirty="0"/>
              <a:t>	Februar 2022</a:t>
            </a:r>
          </a:p>
        </p:txBody>
      </p:sp>
      <p:pic>
        <p:nvPicPr>
          <p:cNvPr id="5" name="Billede 4">
            <a:extLst>
              <a:ext uri="{FF2B5EF4-FFF2-40B4-BE49-F238E27FC236}">
                <a16:creationId xmlns:a16="http://schemas.microsoft.com/office/drawing/2014/main" id="{E1DD3950-03D1-4DE9-8281-87D73CFE9070}"/>
              </a:ext>
            </a:extLst>
          </p:cNvPr>
          <p:cNvPicPr>
            <a:picLocks noChangeAspect="1"/>
          </p:cNvPicPr>
          <p:nvPr/>
        </p:nvPicPr>
        <p:blipFill>
          <a:blip r:embed="rId2"/>
          <a:stretch>
            <a:fillRect/>
          </a:stretch>
        </p:blipFill>
        <p:spPr>
          <a:xfrm>
            <a:off x="9164320" y="0"/>
            <a:ext cx="3027680" cy="2175227"/>
          </a:xfrm>
          <a:prstGeom prst="rect">
            <a:avLst/>
          </a:prstGeom>
        </p:spPr>
      </p:pic>
    </p:spTree>
    <p:extLst>
      <p:ext uri="{BB962C8B-B14F-4D97-AF65-F5344CB8AC3E}">
        <p14:creationId xmlns:p14="http://schemas.microsoft.com/office/powerpoint/2010/main" val="1650039337"/>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CD698E-F4FE-4BE9-BB8C-31197CF8163F}"/>
              </a:ext>
            </a:extLst>
          </p:cNvPr>
          <p:cNvSpPr>
            <a:spLocks noGrp="1"/>
          </p:cNvSpPr>
          <p:nvPr>
            <p:ph type="title"/>
          </p:nvPr>
        </p:nvSpPr>
        <p:spPr>
          <a:xfrm>
            <a:off x="484211" y="226542"/>
            <a:ext cx="11239500" cy="972021"/>
          </a:xfrm>
        </p:spPr>
        <p:txBody>
          <a:bodyPr anchor="ctr">
            <a:normAutofit/>
          </a:bodyPr>
          <a:lstStyle/>
          <a:p>
            <a:r>
              <a:rPr lang="da-DK" dirty="0"/>
              <a:t>Ældre Sagen siger tak, og/men…</a:t>
            </a:r>
          </a:p>
        </p:txBody>
      </p:sp>
      <p:sp>
        <p:nvSpPr>
          <p:cNvPr id="3" name="Pladsholder til indhold 2">
            <a:extLst>
              <a:ext uri="{FF2B5EF4-FFF2-40B4-BE49-F238E27FC236}">
                <a16:creationId xmlns:a16="http://schemas.microsoft.com/office/drawing/2014/main" id="{42354BEF-95BA-452B-A7CE-50850850C0B8}"/>
              </a:ext>
            </a:extLst>
          </p:cNvPr>
          <p:cNvSpPr>
            <a:spLocks noGrp="1"/>
          </p:cNvSpPr>
          <p:nvPr>
            <p:ph sz="quarter" idx="14"/>
          </p:nvPr>
        </p:nvSpPr>
        <p:spPr>
          <a:xfrm>
            <a:off x="476250" y="1571625"/>
            <a:ext cx="11247460" cy="4634508"/>
          </a:xfrm>
        </p:spPr>
        <p:txBody>
          <a:bodyPr anchor="t">
            <a:normAutofit/>
          </a:bodyPr>
          <a:lstStyle/>
          <a:p>
            <a:r>
              <a:rPr lang="da-DK" sz="2000" dirty="0">
                <a:solidFill>
                  <a:srgbClr val="414141"/>
                </a:solidFill>
              </a:rPr>
              <a:t>Tilsyn og kontrol fortsat nødvendige – kommuner skal have frihed under </a:t>
            </a:r>
            <a:r>
              <a:rPr lang="da-DK" sz="2000" u="sng" dirty="0">
                <a:solidFill>
                  <a:srgbClr val="414141"/>
                </a:solidFill>
              </a:rPr>
              <a:t>ansvar</a:t>
            </a:r>
            <a:r>
              <a:rPr lang="da-DK" sz="2000" dirty="0">
                <a:solidFill>
                  <a:srgbClr val="414141"/>
                </a:solidFill>
              </a:rPr>
              <a:t>. Husk også, at tilsyn er lærende</a:t>
            </a:r>
          </a:p>
          <a:p>
            <a:r>
              <a:rPr lang="da-DK" sz="2000" dirty="0">
                <a:solidFill>
                  <a:srgbClr val="414141"/>
                </a:solidFill>
              </a:rPr>
              <a:t>Pårørende skal ikke pålægges opgaver, men støttes og tages med på råd</a:t>
            </a:r>
          </a:p>
          <a:p>
            <a:r>
              <a:rPr lang="da-DK" sz="2000" dirty="0">
                <a:solidFill>
                  <a:srgbClr val="414141"/>
                </a:solidFill>
              </a:rPr>
              <a:t>Kommuner bør straks rydde ud i det overflødige bureaukrati, de selv har skabt. De kan starte i dag, ”uden at være frikommuner”</a:t>
            </a:r>
          </a:p>
          <a:p>
            <a:r>
              <a:rPr lang="da-DK" sz="2000" dirty="0">
                <a:solidFill>
                  <a:srgbClr val="414141"/>
                </a:solidFill>
              </a:rPr>
              <a:t>Kommuner bør flytte ressourcer </a:t>
            </a:r>
            <a:r>
              <a:rPr lang="da-DK" sz="2000" u="sng" dirty="0">
                <a:solidFill>
                  <a:srgbClr val="414141"/>
                </a:solidFill>
              </a:rPr>
              <a:t>fra</a:t>
            </a:r>
            <a:r>
              <a:rPr lang="da-DK" sz="2000" dirty="0">
                <a:solidFill>
                  <a:srgbClr val="414141"/>
                </a:solidFill>
              </a:rPr>
              <a:t> ”rockwool-lag” bag computerskærme på rådhuset og ud </a:t>
            </a:r>
            <a:r>
              <a:rPr lang="da-DK" sz="2000" u="sng" dirty="0">
                <a:solidFill>
                  <a:srgbClr val="414141"/>
                </a:solidFill>
              </a:rPr>
              <a:t>til</a:t>
            </a:r>
            <a:r>
              <a:rPr lang="da-DK" sz="2000" dirty="0">
                <a:solidFill>
                  <a:srgbClr val="414141"/>
                </a:solidFill>
              </a:rPr>
              <a:t> direkte borgerkontakt</a:t>
            </a:r>
          </a:p>
          <a:p>
            <a:r>
              <a:rPr lang="da-DK" sz="2000" dirty="0">
                <a:solidFill>
                  <a:srgbClr val="414141"/>
                </a:solidFill>
              </a:rPr>
              <a:t>Ledelsen bør være tæt på ældre og medarbejdere </a:t>
            </a:r>
          </a:p>
          <a:p>
            <a:r>
              <a:rPr lang="da-DK" sz="2000" dirty="0">
                <a:solidFill>
                  <a:srgbClr val="414141"/>
                </a:solidFill>
              </a:rPr>
              <a:t>Hvilke ”muskler” vil regeringen lægge bag, så der gennemføres reelle forbedringer i alle kommuner?</a:t>
            </a:r>
          </a:p>
          <a:p>
            <a:r>
              <a:rPr lang="da-DK" sz="2000" dirty="0">
                <a:solidFill>
                  <a:srgbClr val="414141"/>
                </a:solidFill>
              </a:rPr>
              <a:t>Hvad vil regeringen gøre for at sikre mere arbejdskraft?</a:t>
            </a:r>
          </a:p>
        </p:txBody>
      </p:sp>
      <p:sp>
        <p:nvSpPr>
          <p:cNvPr id="4" name="Pladsholder til slidenummer 3">
            <a:extLst>
              <a:ext uri="{FF2B5EF4-FFF2-40B4-BE49-F238E27FC236}">
                <a16:creationId xmlns:a16="http://schemas.microsoft.com/office/drawing/2014/main" id="{A8D5EE0A-3FC9-4393-ABED-3C9F5D3C40F3}"/>
              </a:ext>
            </a:extLst>
          </p:cNvPr>
          <p:cNvSpPr>
            <a:spLocks noGrp="1"/>
          </p:cNvSpPr>
          <p:nvPr>
            <p:ph type="sldNum" sz="quarter" idx="15"/>
          </p:nvPr>
        </p:nvSpPr>
        <p:spPr/>
        <p:txBody>
          <a:bodyPr/>
          <a:lstStyle/>
          <a:p>
            <a:fld id="{53638CB2-EA0C-44E4-A91A-4D7146E346C5}" type="slidenum">
              <a:rPr lang="da-DK" smtClean="0"/>
              <a:pPr/>
              <a:t>10</a:t>
            </a:fld>
            <a:endParaRPr lang="da-DK"/>
          </a:p>
        </p:txBody>
      </p:sp>
    </p:spTree>
    <p:extLst>
      <p:ext uri="{BB962C8B-B14F-4D97-AF65-F5344CB8AC3E}">
        <p14:creationId xmlns:p14="http://schemas.microsoft.com/office/powerpoint/2010/main" val="168568391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077C342E-8507-4C1A-8EFF-D91521C637AC}"/>
              </a:ext>
            </a:extLst>
          </p:cNvPr>
          <p:cNvSpPr>
            <a:spLocks noGrp="1"/>
          </p:cNvSpPr>
          <p:nvPr>
            <p:ph sz="quarter" idx="14"/>
          </p:nvPr>
        </p:nvSpPr>
        <p:spPr>
          <a:xfrm>
            <a:off x="409372" y="1473569"/>
            <a:ext cx="11389178" cy="4286250"/>
          </a:xfrm>
        </p:spPr>
        <p:txBody>
          <a:bodyPr anchor="t">
            <a:normAutofit/>
          </a:bodyPr>
          <a:lstStyle/>
          <a:p>
            <a:pPr>
              <a:lnSpc>
                <a:spcPct val="90000"/>
              </a:lnSpc>
            </a:pPr>
            <a:r>
              <a:rPr lang="da-DK" sz="2400" dirty="0"/>
              <a:t>Ældre Sagen går ind i samarbejdet med en både positiv og kritisk holdning</a:t>
            </a:r>
          </a:p>
          <a:p>
            <a:pPr>
              <a:lnSpc>
                <a:spcPct val="90000"/>
              </a:lnSpc>
            </a:pPr>
            <a:r>
              <a:rPr lang="da-DK" sz="2400" dirty="0"/>
              <a:t>Vi helmer ikke, før Niels og Else kan mærke forbedringer</a:t>
            </a:r>
          </a:p>
          <a:p>
            <a:pPr>
              <a:lnSpc>
                <a:spcPct val="90000"/>
              </a:lnSpc>
            </a:pPr>
            <a:r>
              <a:rPr lang="da-DK" sz="2400" dirty="0"/>
              <a:t>Forbedringer skal være så klare, at befolkningens tillid til ældreplejen genoprettes</a:t>
            </a:r>
          </a:p>
          <a:p>
            <a:pPr>
              <a:lnSpc>
                <a:spcPct val="90000"/>
              </a:lnSpc>
            </a:pPr>
            <a:r>
              <a:rPr lang="da-DK" sz="2400" dirty="0"/>
              <a:t>Vi vil ikke være naive Futte, men bide os fast på svækkede ældres vegne</a:t>
            </a:r>
          </a:p>
          <a:p>
            <a:pPr>
              <a:lnSpc>
                <a:spcPct val="90000"/>
              </a:lnSpc>
            </a:pPr>
            <a:endParaRPr lang="da-DK" sz="2400" dirty="0"/>
          </a:p>
          <a:p>
            <a:pPr>
              <a:lnSpc>
                <a:spcPct val="90000"/>
              </a:lnSpc>
            </a:pPr>
            <a:endParaRPr lang="da-DK" sz="1500" dirty="0"/>
          </a:p>
          <a:p>
            <a:pPr>
              <a:lnSpc>
                <a:spcPct val="90000"/>
              </a:lnSpc>
            </a:pPr>
            <a:endParaRPr lang="da-DK" sz="1500" dirty="0"/>
          </a:p>
        </p:txBody>
      </p:sp>
      <p:sp>
        <p:nvSpPr>
          <p:cNvPr id="2" name="Titel 1">
            <a:extLst>
              <a:ext uri="{FF2B5EF4-FFF2-40B4-BE49-F238E27FC236}">
                <a16:creationId xmlns:a16="http://schemas.microsoft.com/office/drawing/2014/main" id="{0FAE5E6D-0ED3-46DE-889D-776F9A79F72C}"/>
              </a:ext>
            </a:extLst>
          </p:cNvPr>
          <p:cNvSpPr>
            <a:spLocks noGrp="1"/>
          </p:cNvSpPr>
          <p:nvPr>
            <p:ph type="title"/>
          </p:nvPr>
        </p:nvSpPr>
        <p:spPr>
          <a:xfrm>
            <a:off x="484211" y="233406"/>
            <a:ext cx="11239500" cy="965156"/>
          </a:xfrm>
        </p:spPr>
        <p:txBody>
          <a:bodyPr anchor="ctr">
            <a:normAutofit/>
          </a:bodyPr>
          <a:lstStyle/>
          <a:p>
            <a:r>
              <a:rPr lang="da-DK" dirty="0"/>
              <a:t>Hvad sker der så nu med ny ældrelov?</a:t>
            </a:r>
          </a:p>
        </p:txBody>
      </p:sp>
      <p:sp>
        <p:nvSpPr>
          <p:cNvPr id="5" name="Pladsholder til slidenummer 4">
            <a:extLst>
              <a:ext uri="{FF2B5EF4-FFF2-40B4-BE49-F238E27FC236}">
                <a16:creationId xmlns:a16="http://schemas.microsoft.com/office/drawing/2014/main" id="{46FF7325-4E13-4C42-848F-C7BE11AFF52E}"/>
              </a:ext>
            </a:extLst>
          </p:cNvPr>
          <p:cNvSpPr>
            <a:spLocks noGrp="1"/>
          </p:cNvSpPr>
          <p:nvPr>
            <p:ph type="sldNum" sz="quarter" idx="15"/>
          </p:nvPr>
        </p:nvSpPr>
        <p:spPr/>
        <p:txBody>
          <a:bodyPr/>
          <a:lstStyle/>
          <a:p>
            <a:fld id="{53638CB2-EA0C-44E4-A91A-4D7146E346C5}" type="slidenum">
              <a:rPr lang="da-DK" smtClean="0"/>
              <a:pPr/>
              <a:t>11</a:t>
            </a:fld>
            <a:endParaRPr lang="da-DK"/>
          </a:p>
        </p:txBody>
      </p:sp>
    </p:spTree>
    <p:extLst>
      <p:ext uri="{BB962C8B-B14F-4D97-AF65-F5344CB8AC3E}">
        <p14:creationId xmlns:p14="http://schemas.microsoft.com/office/powerpoint/2010/main" val="294720985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ladsholder til indhold 16"/>
          <p:cNvSpPr>
            <a:spLocks noGrp="1"/>
          </p:cNvSpPr>
          <p:nvPr>
            <p:ph sz="quarter" idx="12"/>
          </p:nvPr>
        </p:nvSpPr>
        <p:spPr/>
        <p:txBody>
          <a:bodyPr anchor="t">
            <a:normAutofit fontScale="92500" lnSpcReduction="10000"/>
          </a:bodyPr>
          <a:lstStyle/>
          <a:p>
            <a:r>
              <a:rPr lang="da-DK" sz="2600" dirty="0"/>
              <a:t>Drømmekommune-projektet skal, i partnerskab med kommuner, afprøve nye måder at imødekomme ældre menneskers behov i ældreplejen, som øger værdighed og selvbestemmelse, og som understøtter livskvalitet.</a:t>
            </a:r>
          </a:p>
          <a:p>
            <a:r>
              <a:rPr lang="da-DK" sz="2800" dirty="0"/>
              <a:t>Der er pt. indgået aftale om samarbejde med Langeland, Haderslev, Gentofte, København, Rudersdal og Slagelse Kommuner.</a:t>
            </a:r>
          </a:p>
          <a:p>
            <a:r>
              <a:rPr lang="da-DK" sz="2800" dirty="0"/>
              <a:t>Udvikle et koncept, hvor vi spørger ældre med brug for hjælp, hvad de drømmer om og herefter tage initiativer til at indfri drømmene. </a:t>
            </a:r>
          </a:p>
          <a:p>
            <a:r>
              <a:rPr lang="da-DK" sz="2800" dirty="0"/>
              <a:t>Drømmene kan indfries af personale, pårørende, frivillige eller andre i lokalsamfundet eller i samarbejde. </a:t>
            </a:r>
          </a:p>
          <a:p>
            <a:r>
              <a:rPr lang="da-DK" sz="2600" dirty="0"/>
              <a:t> </a:t>
            </a:r>
            <a:endParaRPr lang="da-DK" dirty="0"/>
          </a:p>
        </p:txBody>
      </p:sp>
      <p:sp>
        <p:nvSpPr>
          <p:cNvPr id="15" name="Titel 14"/>
          <p:cNvSpPr>
            <a:spLocks noGrp="1"/>
          </p:cNvSpPr>
          <p:nvPr>
            <p:ph type="title"/>
          </p:nvPr>
        </p:nvSpPr>
        <p:spPr/>
        <p:txBody>
          <a:bodyPr>
            <a:noAutofit/>
          </a:bodyPr>
          <a:lstStyle/>
          <a:p>
            <a:r>
              <a:rPr lang="da-DK" sz="4200" dirty="0"/>
              <a:t>Ældre Sagens drømmekommuneprojekt skal bidrage til en bedre ældrepleje</a:t>
            </a:r>
          </a:p>
        </p:txBody>
      </p:sp>
      <p:sp>
        <p:nvSpPr>
          <p:cNvPr id="2" name="Pladsholder til slidenummer 1">
            <a:extLst>
              <a:ext uri="{FF2B5EF4-FFF2-40B4-BE49-F238E27FC236}">
                <a16:creationId xmlns:a16="http://schemas.microsoft.com/office/drawing/2014/main" id="{AFDFB506-95AC-48F9-9C72-0F071746E755}"/>
              </a:ext>
            </a:extLst>
          </p:cNvPr>
          <p:cNvSpPr>
            <a:spLocks noGrp="1"/>
          </p:cNvSpPr>
          <p:nvPr>
            <p:ph type="sldNum" sz="quarter" idx="13"/>
          </p:nvPr>
        </p:nvSpPr>
        <p:spPr/>
        <p:txBody>
          <a:bodyPr/>
          <a:lstStyle/>
          <a:p>
            <a:fld id="{53638CB2-EA0C-44E4-A91A-4D7146E346C5}" type="slidenum">
              <a:rPr lang="da-DK" smtClean="0"/>
              <a:pPr/>
              <a:t>12</a:t>
            </a:fld>
            <a:endParaRPr lang="da-DK"/>
          </a:p>
        </p:txBody>
      </p:sp>
    </p:spTree>
    <p:extLst>
      <p:ext uri="{BB962C8B-B14F-4D97-AF65-F5344CB8AC3E}">
        <p14:creationId xmlns:p14="http://schemas.microsoft.com/office/powerpoint/2010/main" val="99365901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7E7CBB-15EC-4FD2-9AB6-6223C53ABE65}"/>
              </a:ext>
            </a:extLst>
          </p:cNvPr>
          <p:cNvSpPr>
            <a:spLocks noGrp="1"/>
          </p:cNvSpPr>
          <p:nvPr>
            <p:ph type="title"/>
          </p:nvPr>
        </p:nvSpPr>
        <p:spPr/>
        <p:txBody>
          <a:bodyPr>
            <a:normAutofit fontScale="90000"/>
          </a:bodyPr>
          <a:lstStyle/>
          <a:p>
            <a:r>
              <a:rPr lang="da-DK" sz="4000" dirty="0"/>
              <a:t>Ældre med flere sygdomme </a:t>
            </a:r>
            <a:br>
              <a:rPr lang="da-DK" sz="4000" dirty="0"/>
            </a:br>
            <a:r>
              <a:rPr lang="da-DK" sz="4000" dirty="0"/>
              <a:t>har behov for en sundhedsaftale</a:t>
            </a:r>
          </a:p>
        </p:txBody>
      </p:sp>
      <p:sp>
        <p:nvSpPr>
          <p:cNvPr id="3" name="Tekstfelt 2">
            <a:extLst>
              <a:ext uri="{FF2B5EF4-FFF2-40B4-BE49-F238E27FC236}">
                <a16:creationId xmlns:a16="http://schemas.microsoft.com/office/drawing/2014/main" id="{B3CA38A2-BBBD-40EA-BFAB-A7C61DD9DBDC}"/>
              </a:ext>
            </a:extLst>
          </p:cNvPr>
          <p:cNvSpPr txBox="1"/>
          <p:nvPr/>
        </p:nvSpPr>
        <p:spPr>
          <a:xfrm>
            <a:off x="3403602" y="1571793"/>
            <a:ext cx="3958250" cy="3149580"/>
          </a:xfrm>
          <a:prstGeom prst="rect">
            <a:avLst/>
          </a:prstGeom>
          <a:solidFill>
            <a:schemeClr val="bg1"/>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endParaRPr lang="da-DK" b="1" dirty="0">
              <a:solidFill>
                <a:srgbClr val="414141"/>
              </a:solidFill>
              <a:ea typeface="Palatino"/>
              <a:cs typeface="Palatino"/>
              <a:sym typeface="Palatino"/>
            </a:endParaRP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r>
              <a:rPr lang="da-DK" dirty="0">
                <a:solidFill>
                  <a:srgbClr val="414141"/>
                </a:solidFill>
                <a:ea typeface="Palatino"/>
                <a:cs typeface="Palatino"/>
                <a:sym typeface="Palatino"/>
              </a:rPr>
              <a:t>G</a:t>
            </a:r>
            <a:r>
              <a:rPr kumimoji="0" lang="da-DK" i="0" u="none" strike="noStrike" cap="none" spc="0" normalizeH="0" baseline="0" dirty="0">
                <a:ln>
                  <a:noFill/>
                </a:ln>
                <a:solidFill>
                  <a:srgbClr val="414141"/>
                </a:solidFill>
                <a:effectLst/>
                <a:uFillTx/>
                <a:latin typeface="+mn-lt"/>
                <a:ea typeface="Palatino"/>
                <a:cs typeface="Palatino"/>
                <a:sym typeface="Palatino"/>
              </a:rPr>
              <a:t>ennemsnitsalder på ældre patienter 78 år</a:t>
            </a: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endParaRPr kumimoji="0" lang="da-DK" i="0" u="none" strike="noStrike" cap="none" spc="0" normalizeH="0" baseline="0" dirty="0">
              <a:ln>
                <a:noFill/>
              </a:ln>
              <a:solidFill>
                <a:srgbClr val="414141"/>
              </a:solidFill>
              <a:effectLst/>
              <a:uFillTx/>
              <a:latin typeface="+mn-lt"/>
              <a:ea typeface="Palatino"/>
              <a:cs typeface="Palatino"/>
              <a:sym typeface="Palatino"/>
            </a:endParaRP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r>
              <a:rPr lang="da-DK" dirty="0">
                <a:solidFill>
                  <a:srgbClr val="414141"/>
                </a:solidFill>
                <a:ea typeface="Palatino"/>
                <a:cs typeface="Palatino"/>
                <a:sym typeface="Palatino"/>
              </a:rPr>
              <a:t>Flere samtidige sygdomme</a:t>
            </a: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endParaRPr lang="da-DK" dirty="0">
              <a:solidFill>
                <a:srgbClr val="414141"/>
              </a:solidFill>
              <a:ea typeface="Palatino"/>
              <a:cs typeface="Palatino"/>
              <a:sym typeface="Palatino"/>
            </a:endParaRP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r>
              <a:rPr lang="da-DK" dirty="0">
                <a:solidFill>
                  <a:srgbClr val="414141"/>
                </a:solidFill>
                <a:ea typeface="Palatino"/>
                <a:cs typeface="Palatino"/>
                <a:sym typeface="Palatino"/>
              </a:rPr>
              <a:t>Ca. 1/2 modtager kommunal hjælp</a:t>
            </a: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endParaRPr lang="da-DK" dirty="0">
              <a:solidFill>
                <a:srgbClr val="414141"/>
              </a:solidFill>
              <a:ea typeface="Palatino"/>
              <a:cs typeface="Palatino"/>
              <a:sym typeface="Palatino"/>
            </a:endParaRP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r>
              <a:rPr lang="da-DK" dirty="0">
                <a:solidFill>
                  <a:srgbClr val="414141"/>
                </a:solidFill>
                <a:ea typeface="Palatino"/>
                <a:cs typeface="Palatino"/>
                <a:sym typeface="Palatino"/>
              </a:rPr>
              <a:t>1/3 er i kontakt med kommunal </a:t>
            </a:r>
            <a:br>
              <a:rPr lang="da-DK" dirty="0">
                <a:solidFill>
                  <a:srgbClr val="414141"/>
                </a:solidFill>
                <a:ea typeface="Palatino"/>
                <a:cs typeface="Palatino"/>
                <a:sym typeface="Palatino"/>
              </a:rPr>
            </a:br>
            <a:r>
              <a:rPr lang="da-DK" dirty="0">
                <a:solidFill>
                  <a:srgbClr val="414141"/>
                </a:solidFill>
                <a:ea typeface="Palatino"/>
                <a:cs typeface="Palatino"/>
                <a:sym typeface="Palatino"/>
              </a:rPr>
              <a:t>hjemmesygepleje </a:t>
            </a:r>
          </a:p>
          <a:p>
            <a:pPr marL="0" marR="0" indent="0" defTabSz="584200" rtl="0" fontAlgn="auto" latinLnBrk="1" hangingPunct="0">
              <a:lnSpc>
                <a:spcPct val="100000"/>
              </a:lnSpc>
              <a:spcBef>
                <a:spcPts val="0"/>
              </a:spcBef>
              <a:spcAft>
                <a:spcPts val="0"/>
              </a:spcAft>
              <a:buClrTx/>
              <a:buSzTx/>
              <a:buFontTx/>
              <a:buNone/>
              <a:tabLst/>
            </a:pPr>
            <a:endParaRPr kumimoji="0" lang="da-DK" b="1" i="0" u="none" strike="noStrike" cap="none" spc="0" normalizeH="0" baseline="0" dirty="0">
              <a:ln>
                <a:noFill/>
              </a:ln>
              <a:solidFill>
                <a:srgbClr val="414141"/>
              </a:solidFill>
              <a:effectLst/>
              <a:uFillTx/>
              <a:latin typeface="+mn-lt"/>
              <a:ea typeface="Palatino"/>
              <a:cs typeface="Palatino"/>
              <a:sym typeface="Palatino"/>
            </a:endParaRPr>
          </a:p>
        </p:txBody>
      </p:sp>
      <p:sp>
        <p:nvSpPr>
          <p:cNvPr id="5" name="Tekstfelt 4">
            <a:extLst>
              <a:ext uri="{FF2B5EF4-FFF2-40B4-BE49-F238E27FC236}">
                <a16:creationId xmlns:a16="http://schemas.microsoft.com/office/drawing/2014/main" id="{6C8F8A86-9334-4B41-97B8-714381DC99C4}"/>
              </a:ext>
            </a:extLst>
          </p:cNvPr>
          <p:cNvSpPr txBox="1"/>
          <p:nvPr/>
        </p:nvSpPr>
        <p:spPr>
          <a:xfrm>
            <a:off x="2761861" y="4659204"/>
            <a:ext cx="4708049" cy="2041585"/>
          </a:xfrm>
          <a:prstGeom prst="rect">
            <a:avLst/>
          </a:prstGeom>
          <a:solidFill>
            <a:schemeClr val="bg1"/>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endParaRPr lang="da-DK" b="1" dirty="0">
              <a:solidFill>
                <a:srgbClr val="414141"/>
              </a:solidFill>
              <a:ea typeface="Palatino"/>
              <a:cs typeface="Palatino"/>
              <a:sym typeface="Palatino"/>
            </a:endParaRP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r>
              <a:rPr lang="da-DK" dirty="0">
                <a:solidFill>
                  <a:srgbClr val="414141"/>
                </a:solidFill>
                <a:ea typeface="Palatino"/>
                <a:cs typeface="Palatino"/>
                <a:sym typeface="Palatino"/>
              </a:rPr>
              <a:t>Kontakt med egen læge 20 gange pr. år</a:t>
            </a: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endParaRPr lang="da-DK" dirty="0">
              <a:solidFill>
                <a:srgbClr val="414141"/>
              </a:solidFill>
              <a:ea typeface="Palatino"/>
              <a:cs typeface="Palatino"/>
              <a:sym typeface="Palatino"/>
            </a:endParaRP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r>
              <a:rPr lang="da-DK" dirty="0">
                <a:solidFill>
                  <a:srgbClr val="414141"/>
                </a:solidFill>
                <a:ea typeface="Palatino"/>
                <a:cs typeface="Palatino"/>
                <a:sym typeface="Palatino"/>
              </a:rPr>
              <a:t>7 ambulante kontakter med hospital pr. år</a:t>
            </a: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endParaRPr lang="da-DK" dirty="0">
              <a:solidFill>
                <a:srgbClr val="414141"/>
              </a:solidFill>
              <a:ea typeface="Palatino"/>
              <a:cs typeface="Palatino"/>
              <a:sym typeface="Palatino"/>
            </a:endParaRPr>
          </a:p>
          <a:p>
            <a:pPr marL="285750" marR="0" indent="-285750" defTabSz="584200" rtl="0" fontAlgn="auto" latinLnBrk="1" hangingPunct="0">
              <a:lnSpc>
                <a:spcPct val="100000"/>
              </a:lnSpc>
              <a:spcBef>
                <a:spcPts val="0"/>
              </a:spcBef>
              <a:spcAft>
                <a:spcPts val="0"/>
              </a:spcAft>
              <a:buClrTx/>
              <a:buSzTx/>
              <a:buFont typeface="Arial" panose="020B0604020202020204" pitchFamily="34" charset="0"/>
              <a:buChar char="•"/>
              <a:tabLst/>
            </a:pPr>
            <a:r>
              <a:rPr lang="da-DK" dirty="0">
                <a:solidFill>
                  <a:srgbClr val="414141"/>
                </a:solidFill>
                <a:ea typeface="Palatino"/>
                <a:cs typeface="Palatino"/>
                <a:sym typeface="Palatino"/>
              </a:rPr>
              <a:t>3 indlæggelser pr. år</a:t>
            </a:r>
          </a:p>
          <a:p>
            <a:pPr marL="0" marR="0" indent="0" defTabSz="584200" rtl="0" fontAlgn="auto" latinLnBrk="1" hangingPunct="0">
              <a:lnSpc>
                <a:spcPct val="100000"/>
              </a:lnSpc>
              <a:spcBef>
                <a:spcPts val="0"/>
              </a:spcBef>
              <a:spcAft>
                <a:spcPts val="0"/>
              </a:spcAft>
              <a:buClrTx/>
              <a:buSzTx/>
              <a:buFontTx/>
              <a:buNone/>
              <a:tabLst/>
            </a:pPr>
            <a:endParaRPr kumimoji="0" lang="da-DK" b="1" i="0" u="none" strike="noStrike" cap="none" spc="0" normalizeH="0" baseline="0" dirty="0">
              <a:ln>
                <a:noFill/>
              </a:ln>
              <a:solidFill>
                <a:srgbClr val="414141"/>
              </a:solidFill>
              <a:effectLst/>
              <a:uFillTx/>
              <a:latin typeface="+mn-lt"/>
              <a:ea typeface="Palatino"/>
              <a:cs typeface="Palatino"/>
              <a:sym typeface="Palatino"/>
            </a:endParaRPr>
          </a:p>
        </p:txBody>
      </p:sp>
      <p:sp>
        <p:nvSpPr>
          <p:cNvPr id="6" name="Tekstfelt 5">
            <a:extLst>
              <a:ext uri="{FF2B5EF4-FFF2-40B4-BE49-F238E27FC236}">
                <a16:creationId xmlns:a16="http://schemas.microsoft.com/office/drawing/2014/main" id="{DAD94AF8-A6CD-42A5-B803-9913853C033A}"/>
              </a:ext>
            </a:extLst>
          </p:cNvPr>
          <p:cNvSpPr txBox="1"/>
          <p:nvPr/>
        </p:nvSpPr>
        <p:spPr>
          <a:xfrm>
            <a:off x="7469910" y="2650661"/>
            <a:ext cx="4536560" cy="2657138"/>
          </a:xfrm>
          <a:prstGeom prst="rect">
            <a:avLst/>
          </a:prstGeom>
          <a:solidFill>
            <a:schemeClr val="bg1"/>
          </a:solid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r>
              <a:rPr lang="da-DK" sz="2200" dirty="0">
                <a:solidFill>
                  <a:srgbClr val="414141"/>
                </a:solidFill>
                <a:ea typeface="Palatino"/>
                <a:cs typeface="Palatino"/>
                <a:sym typeface="Palatino"/>
              </a:rPr>
              <a:t>Hvordan oplever ældre patienter </a:t>
            </a:r>
          </a:p>
          <a:p>
            <a:pPr marL="0" marR="0" indent="0" defTabSz="584200" rtl="0" fontAlgn="auto" latinLnBrk="1" hangingPunct="0">
              <a:lnSpc>
                <a:spcPct val="100000"/>
              </a:lnSpc>
              <a:spcBef>
                <a:spcPts val="0"/>
              </a:spcBef>
              <a:spcAft>
                <a:spcPts val="0"/>
              </a:spcAft>
              <a:buClrTx/>
              <a:buSzTx/>
              <a:buFontTx/>
              <a:buNone/>
              <a:tabLst/>
            </a:pPr>
            <a:r>
              <a:rPr lang="da-DK" sz="2200" dirty="0">
                <a:solidFill>
                  <a:srgbClr val="414141"/>
                </a:solidFill>
                <a:ea typeface="Palatino"/>
                <a:cs typeface="Palatino"/>
                <a:sym typeface="Palatino"/>
              </a:rPr>
              <a:t>værdighed i mødet med sundheds-</a:t>
            </a:r>
          </a:p>
          <a:p>
            <a:pPr marL="0" marR="0" indent="0" defTabSz="584200" rtl="0" fontAlgn="auto" latinLnBrk="1" hangingPunct="0">
              <a:lnSpc>
                <a:spcPct val="100000"/>
              </a:lnSpc>
              <a:spcBef>
                <a:spcPts val="0"/>
              </a:spcBef>
              <a:spcAft>
                <a:spcPts val="0"/>
              </a:spcAft>
              <a:buClrTx/>
              <a:buSzTx/>
              <a:buFontTx/>
              <a:buNone/>
              <a:tabLst/>
            </a:pPr>
            <a:r>
              <a:rPr lang="da-DK" sz="2200" dirty="0">
                <a:solidFill>
                  <a:srgbClr val="414141"/>
                </a:solidFill>
                <a:ea typeface="Palatino"/>
                <a:cs typeface="Palatino"/>
                <a:sym typeface="Palatino"/>
              </a:rPr>
              <a:t>væsenet?</a:t>
            </a:r>
          </a:p>
          <a:p>
            <a:pPr marL="285750" indent="-285750" defTabSz="584200" latinLnBrk="1" hangingPunct="0">
              <a:buFont typeface="Arial" panose="020B0604020202020204" pitchFamily="34" charset="0"/>
              <a:buChar char="•"/>
            </a:pPr>
            <a:r>
              <a:rPr lang="da-DK" sz="2000" dirty="0">
                <a:solidFill>
                  <a:srgbClr val="414141"/>
                </a:solidFill>
                <a:ea typeface="Palatino"/>
                <a:cs typeface="Palatino"/>
                <a:sym typeface="Palatino"/>
              </a:rPr>
              <a:t>Efterlyser helhedssyn</a:t>
            </a:r>
          </a:p>
          <a:p>
            <a:pPr marL="285750" indent="-285750" defTabSz="584200" latinLnBrk="1" hangingPunct="0">
              <a:buFont typeface="Arial" panose="020B0604020202020204" pitchFamily="34" charset="0"/>
              <a:buChar char="•"/>
            </a:pPr>
            <a:r>
              <a:rPr lang="da-DK" sz="2000" dirty="0">
                <a:solidFill>
                  <a:srgbClr val="414141"/>
                </a:solidFill>
                <a:ea typeface="Palatino"/>
                <a:cs typeface="Palatino"/>
                <a:sym typeface="Palatino"/>
              </a:rPr>
              <a:t>Savner kontinuitet og sammenhæng</a:t>
            </a:r>
          </a:p>
          <a:p>
            <a:pPr marL="285750" indent="-285750" defTabSz="584200" latinLnBrk="1" hangingPunct="0">
              <a:buFont typeface="Arial" panose="020B0604020202020204" pitchFamily="34" charset="0"/>
              <a:buChar char="•"/>
            </a:pPr>
            <a:r>
              <a:rPr lang="da-DK" sz="2000" dirty="0">
                <a:solidFill>
                  <a:srgbClr val="414141"/>
                </a:solidFill>
                <a:ea typeface="Palatino"/>
                <a:cs typeface="Palatino"/>
                <a:sym typeface="Palatino"/>
              </a:rPr>
              <a:t>Sundhedssystemet trumfer individet</a:t>
            </a:r>
          </a:p>
          <a:p>
            <a:pPr marL="285750" indent="-285750" defTabSz="584200" latinLnBrk="1" hangingPunct="0">
              <a:buFont typeface="Arial" panose="020B0604020202020204" pitchFamily="34" charset="0"/>
              <a:buChar char="•"/>
            </a:pPr>
            <a:r>
              <a:rPr lang="da-DK" sz="2000" dirty="0">
                <a:solidFill>
                  <a:srgbClr val="414141"/>
                </a:solidFill>
                <a:ea typeface="Palatino"/>
                <a:cs typeface="Palatino"/>
                <a:sym typeface="Palatino"/>
              </a:rPr>
              <a:t>Patienternes egen viden bliver ikke </a:t>
            </a:r>
            <a:br>
              <a:rPr lang="da-DK" sz="2000" dirty="0">
                <a:solidFill>
                  <a:srgbClr val="414141"/>
                </a:solidFill>
                <a:ea typeface="Palatino"/>
                <a:cs typeface="Palatino"/>
                <a:sym typeface="Palatino"/>
              </a:rPr>
            </a:br>
            <a:r>
              <a:rPr lang="da-DK" sz="2000" dirty="0">
                <a:solidFill>
                  <a:srgbClr val="414141"/>
                </a:solidFill>
                <a:ea typeface="Palatino"/>
                <a:cs typeface="Palatino"/>
                <a:sym typeface="Palatino"/>
              </a:rPr>
              <a:t>anerkendt</a:t>
            </a:r>
          </a:p>
        </p:txBody>
      </p:sp>
      <p:sp>
        <p:nvSpPr>
          <p:cNvPr id="8" name="Tekstfelt 7">
            <a:extLst>
              <a:ext uri="{FF2B5EF4-FFF2-40B4-BE49-F238E27FC236}">
                <a16:creationId xmlns:a16="http://schemas.microsoft.com/office/drawing/2014/main" id="{2F7F49CC-F148-4A82-A6F5-B1B492ED61E5}"/>
              </a:ext>
            </a:extLst>
          </p:cNvPr>
          <p:cNvSpPr txBox="1"/>
          <p:nvPr/>
        </p:nvSpPr>
        <p:spPr>
          <a:xfrm>
            <a:off x="2202511" y="1405983"/>
            <a:ext cx="6122505"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rgbClr val="414141"/>
                </a:solidFill>
                <a:effectLst/>
                <a:uFillTx/>
                <a:latin typeface="+mn-lt"/>
                <a:ea typeface="Palatino"/>
                <a:cs typeface="Palatino"/>
                <a:sym typeface="Palatino"/>
              </a:rPr>
              <a:t>Regeringen: Nærhospitaler – uden senge </a:t>
            </a:r>
          </a:p>
        </p:txBody>
      </p:sp>
      <p:sp>
        <p:nvSpPr>
          <p:cNvPr id="9" name="Pladsholder til slidenummer 8">
            <a:extLst>
              <a:ext uri="{FF2B5EF4-FFF2-40B4-BE49-F238E27FC236}">
                <a16:creationId xmlns:a16="http://schemas.microsoft.com/office/drawing/2014/main" id="{A194DD5D-507B-44D4-B6DA-FA4593FAD3B6}"/>
              </a:ext>
            </a:extLst>
          </p:cNvPr>
          <p:cNvSpPr>
            <a:spLocks noGrp="1"/>
          </p:cNvSpPr>
          <p:nvPr>
            <p:ph type="sldNum" sz="quarter" idx="11"/>
          </p:nvPr>
        </p:nvSpPr>
        <p:spPr/>
        <p:txBody>
          <a:bodyPr/>
          <a:lstStyle/>
          <a:p>
            <a:fld id="{53638CB2-EA0C-44E4-A91A-4D7146E346C5}" type="slidenum">
              <a:rPr lang="da-DK" smtClean="0"/>
              <a:pPr/>
              <a:t>13</a:t>
            </a:fld>
            <a:endParaRPr lang="da-DK"/>
          </a:p>
        </p:txBody>
      </p:sp>
    </p:spTree>
    <p:extLst>
      <p:ext uri="{BB962C8B-B14F-4D97-AF65-F5344CB8AC3E}">
        <p14:creationId xmlns:p14="http://schemas.microsoft.com/office/powerpoint/2010/main" val="94017967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396C89-C498-4559-844F-0A962C876CA2}"/>
              </a:ext>
            </a:extLst>
          </p:cNvPr>
          <p:cNvSpPr>
            <a:spLocks noGrp="1"/>
          </p:cNvSpPr>
          <p:nvPr>
            <p:ph type="title"/>
          </p:nvPr>
        </p:nvSpPr>
        <p:spPr/>
        <p:txBody>
          <a:bodyPr>
            <a:normAutofit/>
          </a:bodyPr>
          <a:lstStyle/>
          <a:p>
            <a:r>
              <a:rPr lang="da-DK" sz="4000" dirty="0"/>
              <a:t>Ret til at være tryg, set og lyttet til </a:t>
            </a:r>
          </a:p>
        </p:txBody>
      </p:sp>
      <p:pic>
        <p:nvPicPr>
          <p:cNvPr id="4" name="Billede 3">
            <a:extLst>
              <a:ext uri="{FF2B5EF4-FFF2-40B4-BE49-F238E27FC236}">
                <a16:creationId xmlns:a16="http://schemas.microsoft.com/office/drawing/2014/main" id="{8FEB251D-8537-467F-BD5C-3B8E1C91EB2E}"/>
              </a:ext>
            </a:extLst>
          </p:cNvPr>
          <p:cNvPicPr>
            <a:picLocks noChangeAspect="1"/>
          </p:cNvPicPr>
          <p:nvPr/>
        </p:nvPicPr>
        <p:blipFill rotWithShape="1">
          <a:blip r:embed="rId3"/>
          <a:srcRect l="3840" t="14359" r="76827" b="5470"/>
          <a:stretch/>
        </p:blipFill>
        <p:spPr>
          <a:xfrm>
            <a:off x="450407" y="1317783"/>
            <a:ext cx="2251563" cy="5020413"/>
          </a:xfrm>
          <a:prstGeom prst="rect">
            <a:avLst/>
          </a:prstGeom>
        </p:spPr>
      </p:pic>
      <p:pic>
        <p:nvPicPr>
          <p:cNvPr id="5" name="Pladsholder til indhold 4">
            <a:extLst>
              <a:ext uri="{FF2B5EF4-FFF2-40B4-BE49-F238E27FC236}">
                <a16:creationId xmlns:a16="http://schemas.microsoft.com/office/drawing/2014/main" id="{6887F5B9-34D8-4245-B993-5359B54C1E44}"/>
              </a:ext>
            </a:extLst>
          </p:cNvPr>
          <p:cNvPicPr>
            <a:picLocks noGrp="1" noChangeAspect="1"/>
          </p:cNvPicPr>
          <p:nvPr>
            <p:ph sz="quarter" idx="10"/>
          </p:nvPr>
        </p:nvPicPr>
        <p:blipFill rotWithShape="1">
          <a:blip r:embed="rId3"/>
          <a:srcRect l="44013" t="13704" r="36954" b="6231"/>
          <a:stretch/>
        </p:blipFill>
        <p:spPr>
          <a:xfrm>
            <a:off x="3183851" y="1317781"/>
            <a:ext cx="2424739" cy="5020413"/>
          </a:xfrm>
          <a:prstGeom prst="rect">
            <a:avLst/>
          </a:prstGeom>
        </p:spPr>
      </p:pic>
      <p:sp>
        <p:nvSpPr>
          <p:cNvPr id="9" name="Tekstfelt 8">
            <a:extLst>
              <a:ext uri="{FF2B5EF4-FFF2-40B4-BE49-F238E27FC236}">
                <a16:creationId xmlns:a16="http://schemas.microsoft.com/office/drawing/2014/main" id="{8FC2AF40-DCB7-42D8-8724-14F29F7902D7}"/>
              </a:ext>
            </a:extLst>
          </p:cNvPr>
          <p:cNvSpPr txBox="1"/>
          <p:nvPr/>
        </p:nvSpPr>
        <p:spPr>
          <a:xfrm>
            <a:off x="6285186" y="1291743"/>
            <a:ext cx="5428697" cy="530401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71450" indent="-171450">
              <a:buFont typeface="Arial" panose="020B0604020202020204" pitchFamily="34" charset="0"/>
              <a:buChar char="•"/>
            </a:pPr>
            <a:r>
              <a:rPr lang="da-DK" sz="2600" dirty="0"/>
              <a:t>Individuel helhedsorienteret plan</a:t>
            </a:r>
            <a:br>
              <a:rPr lang="da-DK" sz="2600" dirty="0"/>
            </a:br>
            <a:endParaRPr lang="da-DK" sz="2600" dirty="0"/>
          </a:p>
          <a:p>
            <a:pPr marL="171450" indent="-171450">
              <a:buFont typeface="Arial" panose="020B0604020202020204" pitchFamily="34" charset="0"/>
              <a:buChar char="•"/>
            </a:pPr>
            <a:r>
              <a:rPr lang="da-DK" sz="2600" dirty="0"/>
              <a:t>Forløbskoordinator</a:t>
            </a:r>
            <a:br>
              <a:rPr lang="da-DK" sz="2600" dirty="0"/>
            </a:br>
            <a:endParaRPr lang="da-DK" sz="2600" dirty="0"/>
          </a:p>
          <a:p>
            <a:pPr marL="171450" indent="-171450">
              <a:buFont typeface="Arial" panose="020B0604020202020204" pitchFamily="34" charset="0"/>
              <a:buChar char="•"/>
            </a:pPr>
            <a:r>
              <a:rPr lang="da-DK" sz="2600" dirty="0"/>
              <a:t>Opfølgning m. hjemmebesøg i de første døgn efter indlæggelse</a:t>
            </a:r>
          </a:p>
          <a:p>
            <a:endParaRPr lang="da-DK" sz="2600" dirty="0"/>
          </a:p>
          <a:p>
            <a:pPr marL="171450" indent="-171450">
              <a:buFont typeface="Arial" panose="020B0604020202020204" pitchFamily="34" charset="0"/>
              <a:buChar char="•"/>
            </a:pPr>
            <a:r>
              <a:rPr lang="da-DK" sz="2600" dirty="0"/>
              <a:t>Fremskudt kommunal visitation</a:t>
            </a:r>
            <a:br>
              <a:rPr lang="da-DK" sz="2600" dirty="0"/>
            </a:br>
            <a:endParaRPr lang="da-DK" sz="2600" dirty="0"/>
          </a:p>
          <a:p>
            <a:pPr marL="171450" indent="-171450">
              <a:buFont typeface="Arial" panose="020B0604020202020204" pitchFamily="34" charset="0"/>
              <a:buChar char="•"/>
            </a:pPr>
            <a:r>
              <a:rPr lang="da-DK" sz="2600" dirty="0"/>
              <a:t>Plejehjemslæger og lægebesøg på kommunale pladser</a:t>
            </a:r>
          </a:p>
          <a:p>
            <a:endParaRPr lang="da-DK" sz="2600" dirty="0"/>
          </a:p>
          <a:p>
            <a:pPr marL="171450" indent="-171450">
              <a:buFont typeface="Arial" panose="020B0604020202020204" pitchFamily="34" charset="0"/>
              <a:buChar char="•"/>
            </a:pPr>
            <a:r>
              <a:rPr lang="da-DK" sz="2600" dirty="0"/>
              <a:t>Rette kompetencer</a:t>
            </a:r>
          </a:p>
        </p:txBody>
      </p:sp>
      <p:sp>
        <p:nvSpPr>
          <p:cNvPr id="6" name="Tekstfelt 5">
            <a:extLst>
              <a:ext uri="{FF2B5EF4-FFF2-40B4-BE49-F238E27FC236}">
                <a16:creationId xmlns:a16="http://schemas.microsoft.com/office/drawing/2014/main" id="{A8E0FB17-F551-43D9-805D-6FACCA29B244}"/>
              </a:ext>
            </a:extLst>
          </p:cNvPr>
          <p:cNvSpPr txBox="1"/>
          <p:nvPr/>
        </p:nvSpPr>
        <p:spPr>
          <a:xfrm>
            <a:off x="450407" y="6338194"/>
            <a:ext cx="6068990" cy="518091"/>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spcAft>
                <a:spcPts val="600"/>
              </a:spcAft>
            </a:pPr>
            <a:r>
              <a:rPr lang="da-DK" sz="1100" dirty="0">
                <a:latin typeface="+mj-lt"/>
                <a:ea typeface="HGPMinchoE" panose="02020800000000000000" pitchFamily="18" charset="-128"/>
              </a:rPr>
              <a:t>Kilde: En værdig behandling - Ældre medicinske patienters oplevelser af værdighed i mødet med sundhedsvæsenet, KOPA, 2020.</a:t>
            </a:r>
            <a:endParaRPr kumimoji="0" lang="da-DK" sz="1100" b="0" i="0" u="none" strike="noStrike" cap="none" spc="0" normalizeH="0" baseline="0" dirty="0">
              <a:ln>
                <a:noFill/>
              </a:ln>
              <a:solidFill>
                <a:srgbClr val="414141"/>
              </a:solidFill>
              <a:effectLst/>
              <a:uFillTx/>
              <a:latin typeface="+mj-lt"/>
              <a:ea typeface="Palatino"/>
              <a:cs typeface="Palatino"/>
              <a:sym typeface="Palatino"/>
            </a:endParaRPr>
          </a:p>
        </p:txBody>
      </p:sp>
      <p:sp>
        <p:nvSpPr>
          <p:cNvPr id="3" name="Pladsholder til slidenummer 2">
            <a:extLst>
              <a:ext uri="{FF2B5EF4-FFF2-40B4-BE49-F238E27FC236}">
                <a16:creationId xmlns:a16="http://schemas.microsoft.com/office/drawing/2014/main" id="{9F367292-10A8-46F7-B754-66E5587AC179}"/>
              </a:ext>
            </a:extLst>
          </p:cNvPr>
          <p:cNvSpPr>
            <a:spLocks noGrp="1"/>
          </p:cNvSpPr>
          <p:nvPr>
            <p:ph type="sldNum" sz="quarter" idx="11"/>
          </p:nvPr>
        </p:nvSpPr>
        <p:spPr/>
        <p:txBody>
          <a:bodyPr/>
          <a:lstStyle/>
          <a:p>
            <a:fld id="{53638CB2-EA0C-44E4-A91A-4D7146E346C5}" type="slidenum">
              <a:rPr lang="da-DK" smtClean="0"/>
              <a:pPr/>
              <a:t>14</a:t>
            </a:fld>
            <a:endParaRPr lang="da-DK"/>
          </a:p>
        </p:txBody>
      </p:sp>
    </p:spTree>
    <p:extLst>
      <p:ext uri="{BB962C8B-B14F-4D97-AF65-F5344CB8AC3E}">
        <p14:creationId xmlns:p14="http://schemas.microsoft.com/office/powerpoint/2010/main" val="281874285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lede 5">
            <a:extLst>
              <a:ext uri="{FF2B5EF4-FFF2-40B4-BE49-F238E27FC236}">
                <a16:creationId xmlns:a16="http://schemas.microsoft.com/office/drawing/2014/main" id="{F2015C8C-069E-4D81-A42A-9E2BE322FA1F}"/>
              </a:ext>
            </a:extLst>
          </p:cNvPr>
          <p:cNvPicPr>
            <a:picLocks noChangeAspect="1"/>
          </p:cNvPicPr>
          <p:nvPr/>
        </p:nvPicPr>
        <p:blipFill>
          <a:blip r:embed="rId2"/>
          <a:stretch>
            <a:fillRect/>
          </a:stretch>
        </p:blipFill>
        <p:spPr>
          <a:xfrm>
            <a:off x="8895774" y="2514781"/>
            <a:ext cx="2654720" cy="3752255"/>
          </a:xfrm>
          <a:prstGeom prst="rect">
            <a:avLst/>
          </a:prstGeom>
          <a:noFill/>
        </p:spPr>
      </p:pic>
      <p:sp>
        <p:nvSpPr>
          <p:cNvPr id="3" name="Pladsholder til indhold 2">
            <a:extLst>
              <a:ext uri="{FF2B5EF4-FFF2-40B4-BE49-F238E27FC236}">
                <a16:creationId xmlns:a16="http://schemas.microsoft.com/office/drawing/2014/main" id="{4AC57846-1DD9-4F8B-BF32-6226A8967041}"/>
              </a:ext>
            </a:extLst>
          </p:cNvPr>
          <p:cNvSpPr>
            <a:spLocks noGrp="1"/>
          </p:cNvSpPr>
          <p:nvPr>
            <p:ph sz="quarter" idx="14"/>
          </p:nvPr>
        </p:nvSpPr>
        <p:spPr>
          <a:xfrm>
            <a:off x="478117" y="1557271"/>
            <a:ext cx="8342033" cy="5152430"/>
          </a:xfrm>
        </p:spPr>
        <p:txBody>
          <a:bodyPr anchor="t">
            <a:noAutofit/>
          </a:bodyPr>
          <a:lstStyle/>
          <a:p>
            <a:r>
              <a:rPr lang="da-DK" dirty="0"/>
              <a:t>Ældre Sagen har i undersøgelsen ”Lange lykkelige liv” dokumenteret, at ensomhed er mistrivselsproblem nummer ét.</a:t>
            </a:r>
          </a:p>
          <a:p>
            <a:r>
              <a:rPr lang="da-DK" dirty="0"/>
              <a:t>Coronakrisen har desværre forværret situationen.</a:t>
            </a:r>
          </a:p>
          <a:p>
            <a:pPr>
              <a:lnSpc>
                <a:spcPct val="90000"/>
              </a:lnSpc>
            </a:pPr>
            <a:r>
              <a:rPr lang="da-DK" dirty="0"/>
              <a:t>Ældre Sagen har længe foreslået national ensomhedsstrategi i Danmark – som i fx England og Norge</a:t>
            </a:r>
          </a:p>
          <a:p>
            <a:pPr>
              <a:lnSpc>
                <a:spcPct val="90000"/>
              </a:lnSpc>
            </a:pPr>
            <a:r>
              <a:rPr lang="da-DK" dirty="0"/>
              <a:t>Alliance på 91 organisationer har udarbejdet inspirationsoplægget ”Sammen mod ensomhed”</a:t>
            </a:r>
          </a:p>
          <a:p>
            <a:pPr>
              <a:lnSpc>
                <a:spcPct val="90000"/>
              </a:lnSpc>
            </a:pPr>
            <a:r>
              <a:rPr lang="da-DK" dirty="0"/>
              <a:t>Efteråret 2021: Bredt flertal i folketinget etablerede ensomhedspartnerskab, som skal komme med forslag til ensomhedsstrategi i 2022</a:t>
            </a:r>
          </a:p>
        </p:txBody>
      </p:sp>
      <p:sp>
        <p:nvSpPr>
          <p:cNvPr id="4" name="Titel 3">
            <a:extLst>
              <a:ext uri="{FF2B5EF4-FFF2-40B4-BE49-F238E27FC236}">
                <a16:creationId xmlns:a16="http://schemas.microsoft.com/office/drawing/2014/main" id="{F54EFB04-0AAE-448C-9B69-83BC3BB32ACD}"/>
              </a:ext>
            </a:extLst>
          </p:cNvPr>
          <p:cNvSpPr>
            <a:spLocks noGrp="1"/>
          </p:cNvSpPr>
          <p:nvPr>
            <p:ph type="title"/>
          </p:nvPr>
        </p:nvSpPr>
        <p:spPr>
          <a:xfrm>
            <a:off x="484210" y="234619"/>
            <a:ext cx="11229673" cy="972000"/>
          </a:xfrm>
        </p:spPr>
        <p:txBody>
          <a:bodyPr anchor="ctr">
            <a:normAutofit/>
          </a:bodyPr>
          <a:lstStyle/>
          <a:p>
            <a:r>
              <a:rPr lang="da-DK" sz="4500" dirty="0"/>
              <a:t>Danmark får en national ensomhedsstrategi</a:t>
            </a:r>
          </a:p>
        </p:txBody>
      </p:sp>
      <p:sp>
        <p:nvSpPr>
          <p:cNvPr id="2" name="Pladsholder til slidenummer 1">
            <a:extLst>
              <a:ext uri="{FF2B5EF4-FFF2-40B4-BE49-F238E27FC236}">
                <a16:creationId xmlns:a16="http://schemas.microsoft.com/office/drawing/2014/main" id="{07A36167-78F3-4A97-ACF1-4926555FBA6F}"/>
              </a:ext>
            </a:extLst>
          </p:cNvPr>
          <p:cNvSpPr>
            <a:spLocks noGrp="1"/>
          </p:cNvSpPr>
          <p:nvPr>
            <p:ph type="sldNum" sz="quarter" idx="15"/>
          </p:nvPr>
        </p:nvSpPr>
        <p:spPr/>
        <p:txBody>
          <a:bodyPr/>
          <a:lstStyle/>
          <a:p>
            <a:fld id="{53638CB2-EA0C-44E4-A91A-4D7146E346C5}" type="slidenum">
              <a:rPr lang="da-DK" smtClean="0"/>
              <a:pPr/>
              <a:t>15</a:t>
            </a:fld>
            <a:endParaRPr lang="da-DK"/>
          </a:p>
        </p:txBody>
      </p:sp>
    </p:spTree>
    <p:extLst>
      <p:ext uri="{BB962C8B-B14F-4D97-AF65-F5344CB8AC3E}">
        <p14:creationId xmlns:p14="http://schemas.microsoft.com/office/powerpoint/2010/main" val="1915391377"/>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14"/>
          <p:cNvSpPr>
            <a:spLocks noGrp="1"/>
          </p:cNvSpPr>
          <p:nvPr>
            <p:ph type="title"/>
          </p:nvPr>
        </p:nvSpPr>
        <p:spPr/>
        <p:txBody>
          <a:bodyPr>
            <a:noAutofit/>
          </a:bodyPr>
          <a:lstStyle/>
          <a:p>
            <a:r>
              <a:rPr lang="da-DK" sz="3200" dirty="0"/>
              <a:t>Ny reformpakke om arbejdskraft anerkender </a:t>
            </a:r>
            <a:br>
              <a:rPr lang="da-DK" sz="3200" dirty="0"/>
            </a:br>
            <a:r>
              <a:rPr lang="da-DK" sz="3200" dirty="0"/>
              <a:t>senior-arbejdsstyrken</a:t>
            </a:r>
          </a:p>
        </p:txBody>
      </p:sp>
      <p:sp>
        <p:nvSpPr>
          <p:cNvPr id="17" name="Pladsholder til indhold 16"/>
          <p:cNvSpPr>
            <a:spLocks noGrp="1"/>
          </p:cNvSpPr>
          <p:nvPr>
            <p:ph sz="quarter" idx="10"/>
          </p:nvPr>
        </p:nvSpPr>
        <p:spPr/>
        <p:txBody>
          <a:bodyPr anchor="t">
            <a:normAutofit/>
          </a:bodyPr>
          <a:lstStyle/>
          <a:p>
            <a:r>
              <a:rPr lang="da-DK" dirty="0"/>
              <a:t>Reformen aftalt 21. januar 2022 skal skaffe mere arbejdskraft.</a:t>
            </a:r>
          </a:p>
          <a:p>
            <a:r>
              <a:rPr lang="da-DK" dirty="0"/>
              <a:t>Modregning af egen arbejdsindkomst i folkepensionen skal afskaffes </a:t>
            </a:r>
          </a:p>
          <a:p>
            <a:r>
              <a:rPr lang="da-DK" dirty="0"/>
              <a:t>Modregning af en partners arbejdsindkomst i folke- og førtidspension skal afskaffes</a:t>
            </a:r>
          </a:p>
          <a:p>
            <a:r>
              <a:rPr lang="da-DK" dirty="0"/>
              <a:t>Sejr for Ældre Sagen!</a:t>
            </a:r>
          </a:p>
          <a:p>
            <a:r>
              <a:rPr lang="da-DK" dirty="0"/>
              <a:t>Vi har sagt: Mange seniorer både kan og vil arbejde – men nej tak til ”dobbelt regning” </a:t>
            </a:r>
          </a:p>
          <a:p>
            <a:r>
              <a:rPr lang="da-DK" dirty="0"/>
              <a:t>NB: Reform handler om at frembringe mere arbejdskraft, ikke om at forbedre folkepensionen generelt</a:t>
            </a:r>
          </a:p>
          <a:p>
            <a:r>
              <a:rPr lang="da-DK" dirty="0"/>
              <a:t>Dog først udsigt til, at det vil træde i kraft i 2023 eller senere, fordi forligsaftale opsiges </a:t>
            </a:r>
          </a:p>
        </p:txBody>
      </p:sp>
      <p:sp>
        <p:nvSpPr>
          <p:cNvPr id="2" name="Pladsholder til slidenummer 1">
            <a:extLst>
              <a:ext uri="{FF2B5EF4-FFF2-40B4-BE49-F238E27FC236}">
                <a16:creationId xmlns:a16="http://schemas.microsoft.com/office/drawing/2014/main" id="{81E32F0F-39E4-42F3-A33F-AFD7306DC09E}"/>
              </a:ext>
            </a:extLst>
          </p:cNvPr>
          <p:cNvSpPr>
            <a:spLocks noGrp="1"/>
          </p:cNvSpPr>
          <p:nvPr>
            <p:ph type="sldNum" sz="quarter" idx="11"/>
          </p:nvPr>
        </p:nvSpPr>
        <p:spPr/>
        <p:txBody>
          <a:bodyPr/>
          <a:lstStyle/>
          <a:p>
            <a:fld id="{53638CB2-EA0C-44E4-A91A-4D7146E346C5}" type="slidenum">
              <a:rPr lang="da-DK" smtClean="0"/>
              <a:pPr/>
              <a:t>16</a:t>
            </a:fld>
            <a:endParaRPr lang="da-DK"/>
          </a:p>
        </p:txBody>
      </p:sp>
    </p:spTree>
    <p:extLst>
      <p:ext uri="{BB962C8B-B14F-4D97-AF65-F5344CB8AC3E}">
        <p14:creationId xmlns:p14="http://schemas.microsoft.com/office/powerpoint/2010/main" val="194967412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4EFFE3-F90F-4461-8214-86E47232386D}"/>
              </a:ext>
            </a:extLst>
          </p:cNvPr>
          <p:cNvSpPr>
            <a:spLocks noGrp="1"/>
          </p:cNvSpPr>
          <p:nvPr>
            <p:ph type="title"/>
          </p:nvPr>
        </p:nvSpPr>
        <p:spPr/>
        <p:txBody>
          <a:bodyPr>
            <a:normAutofit fontScale="90000"/>
          </a:bodyPr>
          <a:lstStyle/>
          <a:p>
            <a:r>
              <a:rPr lang="da-DK" dirty="0"/>
              <a:t>Ældre Sagen kæmper for god folkepension</a:t>
            </a:r>
          </a:p>
        </p:txBody>
      </p:sp>
      <p:sp>
        <p:nvSpPr>
          <p:cNvPr id="3" name="Pladsholder til indhold 2">
            <a:extLst>
              <a:ext uri="{FF2B5EF4-FFF2-40B4-BE49-F238E27FC236}">
                <a16:creationId xmlns:a16="http://schemas.microsoft.com/office/drawing/2014/main" id="{6F725C9C-513C-4736-9B2C-110C8B5143A5}"/>
              </a:ext>
            </a:extLst>
          </p:cNvPr>
          <p:cNvSpPr>
            <a:spLocks noGrp="1"/>
          </p:cNvSpPr>
          <p:nvPr>
            <p:ph sz="quarter" idx="14"/>
          </p:nvPr>
        </p:nvSpPr>
        <p:spPr>
          <a:xfrm>
            <a:off x="484211" y="1710333"/>
            <a:ext cx="5611788" cy="4286250"/>
          </a:xfrm>
        </p:spPr>
        <p:txBody>
          <a:bodyPr>
            <a:normAutofit/>
          </a:bodyPr>
          <a:lstStyle/>
          <a:p>
            <a:pPr marL="0" indent="0">
              <a:buNone/>
            </a:pPr>
            <a:r>
              <a:rPr lang="da-DK" sz="2400" dirty="0"/>
              <a:t>Vi har grundlæggende et rigtig godt pensionssystem i Danmark – det skal bevares!</a:t>
            </a:r>
          </a:p>
          <a:p>
            <a:endParaRPr lang="da-DK" dirty="0"/>
          </a:p>
        </p:txBody>
      </p:sp>
      <p:pic>
        <p:nvPicPr>
          <p:cNvPr id="5" name="Billede 4">
            <a:extLst>
              <a:ext uri="{FF2B5EF4-FFF2-40B4-BE49-F238E27FC236}">
                <a16:creationId xmlns:a16="http://schemas.microsoft.com/office/drawing/2014/main" id="{941039F6-316D-4D61-9AC3-0B55D51A0D4B}"/>
              </a:ext>
            </a:extLst>
          </p:cNvPr>
          <p:cNvPicPr>
            <a:picLocks noChangeAspect="1"/>
          </p:cNvPicPr>
          <p:nvPr/>
        </p:nvPicPr>
        <p:blipFill>
          <a:blip r:embed="rId2"/>
          <a:stretch>
            <a:fillRect/>
          </a:stretch>
        </p:blipFill>
        <p:spPr>
          <a:xfrm>
            <a:off x="212959" y="2930763"/>
            <a:ext cx="5891002" cy="3501842"/>
          </a:xfrm>
          <a:prstGeom prst="rect">
            <a:avLst/>
          </a:prstGeom>
        </p:spPr>
      </p:pic>
      <p:sp>
        <p:nvSpPr>
          <p:cNvPr id="8" name="Pladsholder til indhold 2">
            <a:extLst>
              <a:ext uri="{FF2B5EF4-FFF2-40B4-BE49-F238E27FC236}">
                <a16:creationId xmlns:a16="http://schemas.microsoft.com/office/drawing/2014/main" id="{16B0C64F-62E7-47EA-AE0D-1984B54761E9}"/>
              </a:ext>
            </a:extLst>
          </p:cNvPr>
          <p:cNvSpPr txBox="1">
            <a:spLocks/>
          </p:cNvSpPr>
          <p:nvPr/>
        </p:nvSpPr>
        <p:spPr>
          <a:xfrm>
            <a:off x="6451861" y="1710333"/>
            <a:ext cx="5515692" cy="4070265"/>
          </a:xfrm>
          <a:prstGeom prst="rect">
            <a:avLst/>
          </a:prstGeom>
          <a:ln w="12700">
            <a:solidFill>
              <a:schemeClr val="tx1"/>
            </a:solidFill>
            <a:miter lim="400000"/>
          </a:ln>
          <a:extLst>
            <a:ext uri="{C572A759-6A51-4108-AA02-DFA0A04FC94B}">
              <ma14:wrappingTextBoxFlag xmlns="" xmlns:ma14="http://schemas.microsoft.com/office/mac/drawingml/2011/main" val="1"/>
            </a:ext>
          </a:extLst>
        </p:spPr>
        <p:txBody>
          <a:bodyPr lIns="0" tIns="0" rIns="0" bIns="0" anchor="t">
            <a:normAutofit/>
          </a:bodyPr>
          <a:lstStyle>
            <a:lvl1pPr marL="240460" indent="-240460" algn="l" defTabSz="410751" eaLnBrk="1" hangingPunct="1">
              <a:lnSpc>
                <a:spcPct val="100000"/>
              </a:lnSpc>
              <a:spcBef>
                <a:spcPts val="1000"/>
              </a:spcBef>
              <a:buSzPct val="75000"/>
              <a:buFont typeface="Arial"/>
              <a:buChar char="•"/>
              <a:defRPr sz="2200" b="0" i="0">
                <a:solidFill>
                  <a:schemeClr val="tx1">
                    <a:lumMod val="75000"/>
                    <a:lumOff val="25000"/>
                  </a:schemeClr>
                </a:solidFill>
                <a:latin typeface="+mn-lt"/>
                <a:ea typeface="Georgia"/>
                <a:cs typeface="Arial"/>
                <a:sym typeface="Georgia"/>
              </a:defRPr>
            </a:lvl1pPr>
            <a:lvl2pPr marL="480920"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2pPr>
            <a:lvl3pPr marL="721381"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3pPr>
            <a:lvl4pPr marL="96184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4pPr>
            <a:lvl5pPr marL="120230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5pPr>
            <a:lvl6pPr marL="1945610" indent="-293676" defTabSz="410751" eaLnBrk="1" hangingPunct="1">
              <a:spcBef>
                <a:spcPts val="1687"/>
              </a:spcBef>
              <a:buSzPct val="75000"/>
              <a:buChar char="•"/>
              <a:defRPr sz="2200">
                <a:solidFill>
                  <a:srgbClr val="414141"/>
                </a:solidFill>
                <a:latin typeface="Georgia"/>
                <a:ea typeface="Georgia"/>
                <a:cs typeface="Georgia"/>
                <a:sym typeface="Georgia"/>
              </a:defRPr>
            </a:lvl6pPr>
            <a:lvl7pPr marL="2275997" indent="-293676" defTabSz="410751" eaLnBrk="1" hangingPunct="1">
              <a:spcBef>
                <a:spcPts val="1687"/>
              </a:spcBef>
              <a:buSzPct val="75000"/>
              <a:buChar char="•"/>
              <a:defRPr sz="2200">
                <a:solidFill>
                  <a:srgbClr val="414141"/>
                </a:solidFill>
                <a:latin typeface="Georgia"/>
                <a:ea typeface="Georgia"/>
                <a:cs typeface="Georgia"/>
                <a:sym typeface="Georgia"/>
              </a:defRPr>
            </a:lvl7pPr>
            <a:lvl8pPr marL="2606383" indent="-293676" defTabSz="410751" eaLnBrk="1" hangingPunct="1">
              <a:spcBef>
                <a:spcPts val="1687"/>
              </a:spcBef>
              <a:buSzPct val="75000"/>
              <a:buChar char="•"/>
              <a:defRPr sz="2200">
                <a:solidFill>
                  <a:srgbClr val="414141"/>
                </a:solidFill>
                <a:latin typeface="Georgia"/>
                <a:ea typeface="Georgia"/>
                <a:cs typeface="Georgia"/>
                <a:sym typeface="Georgia"/>
              </a:defRPr>
            </a:lvl8pPr>
            <a:lvl9pPr marL="2936770" indent="-293676" defTabSz="410751" eaLnBrk="1" hangingPunct="1">
              <a:spcBef>
                <a:spcPts val="1687"/>
              </a:spcBef>
              <a:buSzPct val="75000"/>
              <a:buChar char="•"/>
              <a:defRPr sz="2200">
                <a:solidFill>
                  <a:srgbClr val="414141"/>
                </a:solidFill>
                <a:latin typeface="Georgia"/>
                <a:ea typeface="Georgia"/>
                <a:cs typeface="Georgia"/>
                <a:sym typeface="Georgia"/>
              </a:defRPr>
            </a:lvl9pPr>
          </a:lstStyle>
          <a:p>
            <a:pPr marL="0" indent="0">
              <a:buNone/>
            </a:pPr>
            <a:r>
              <a:rPr lang="da-DK" sz="2000" kern="0" dirty="0"/>
              <a:t>Gennem tiden har Ældre Sagen vundet vigtige kampe for pensionisterne:</a:t>
            </a:r>
          </a:p>
          <a:p>
            <a:pPr lvl="1">
              <a:buFont typeface="Courier New" panose="02070309020205020404" pitchFamily="49" charset="0"/>
              <a:buChar char="o"/>
            </a:pPr>
            <a:r>
              <a:rPr lang="da-DK" sz="2000" kern="0" dirty="0"/>
              <a:t>Ældrechecken – var Ældre Sagens idé (indført i 2003 og forhøjet af flere omgange)</a:t>
            </a:r>
          </a:p>
          <a:p>
            <a:pPr lvl="1">
              <a:buFont typeface="Courier New" panose="02070309020205020404" pitchFamily="49" charset="0"/>
              <a:buChar char="o"/>
            </a:pPr>
            <a:r>
              <a:rPr lang="da-DK" sz="2000" kern="0" dirty="0"/>
              <a:t>Ældre Sagen afværgede, at boligydelsen blev forringet (2015/16)</a:t>
            </a:r>
          </a:p>
          <a:p>
            <a:pPr lvl="1">
              <a:buFont typeface="Courier New" panose="02070309020205020404" pitchFamily="49" charset="0"/>
              <a:buChar char="o"/>
            </a:pPr>
            <a:r>
              <a:rPr lang="da-DK" sz="2000" kern="0" dirty="0"/>
              <a:t>Fuld lønregulering af folkepensionen – væk med satspuljefradraget (2019)</a:t>
            </a:r>
          </a:p>
          <a:p>
            <a:pPr lvl="1">
              <a:buFont typeface="Courier New" panose="02070309020205020404" pitchFamily="49" charset="0"/>
              <a:buChar char="o"/>
            </a:pPr>
            <a:r>
              <a:rPr lang="da-DK" sz="2000" kern="0" dirty="0"/>
              <a:t>Reduktion af samspilsproblemet for nuværende pensionister (2019)</a:t>
            </a:r>
            <a:endParaRPr lang="da-DK" kern="0" dirty="0"/>
          </a:p>
        </p:txBody>
      </p:sp>
      <p:sp>
        <p:nvSpPr>
          <p:cNvPr id="4" name="Pladsholder til slidenummer 3">
            <a:extLst>
              <a:ext uri="{FF2B5EF4-FFF2-40B4-BE49-F238E27FC236}">
                <a16:creationId xmlns:a16="http://schemas.microsoft.com/office/drawing/2014/main" id="{0AA2A6BE-A680-48B5-8DB0-FC7697AB4B36}"/>
              </a:ext>
            </a:extLst>
          </p:cNvPr>
          <p:cNvSpPr>
            <a:spLocks noGrp="1"/>
          </p:cNvSpPr>
          <p:nvPr>
            <p:ph type="sldNum" sz="quarter" idx="15"/>
          </p:nvPr>
        </p:nvSpPr>
        <p:spPr/>
        <p:txBody>
          <a:bodyPr/>
          <a:lstStyle/>
          <a:p>
            <a:fld id="{53638CB2-EA0C-44E4-A91A-4D7146E346C5}" type="slidenum">
              <a:rPr lang="da-DK" smtClean="0"/>
              <a:pPr/>
              <a:t>17</a:t>
            </a:fld>
            <a:endParaRPr lang="da-DK"/>
          </a:p>
        </p:txBody>
      </p:sp>
    </p:spTree>
    <p:extLst>
      <p:ext uri="{BB962C8B-B14F-4D97-AF65-F5344CB8AC3E}">
        <p14:creationId xmlns:p14="http://schemas.microsoft.com/office/powerpoint/2010/main" val="252145399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C15FD307-5F43-4F80-A6F0-208EAAB9662A}"/>
              </a:ext>
            </a:extLst>
          </p:cNvPr>
          <p:cNvSpPr>
            <a:spLocks noGrp="1"/>
          </p:cNvSpPr>
          <p:nvPr>
            <p:ph sz="quarter" idx="13"/>
          </p:nvPr>
        </p:nvSpPr>
        <p:spPr/>
        <p:txBody>
          <a:bodyPr>
            <a:normAutofit lnSpcReduction="10000"/>
          </a:bodyPr>
          <a:lstStyle/>
          <a:p>
            <a:pPr marL="0" indent="0">
              <a:buNone/>
            </a:pPr>
            <a:r>
              <a:rPr lang="da-DK" sz="2600" b="1" dirty="0"/>
              <a:t>Vi kæmper fortsat for bedre økonomi:</a:t>
            </a:r>
          </a:p>
          <a:p>
            <a:pPr lvl="1">
              <a:buFont typeface="Courier New" panose="02070309020205020404" pitchFamily="49" charset="0"/>
              <a:buChar char="o"/>
            </a:pPr>
            <a:r>
              <a:rPr lang="da-DK" sz="2400" dirty="0"/>
              <a:t>Forhøjelse af ældrechecken</a:t>
            </a:r>
          </a:p>
          <a:p>
            <a:pPr lvl="1">
              <a:buFont typeface="Courier New" panose="02070309020205020404" pitchFamily="49" charset="0"/>
              <a:buChar char="o"/>
            </a:pPr>
            <a:r>
              <a:rPr lang="da-DK" sz="2400" dirty="0"/>
              <a:t>Forhøjelse af formuegrænse for, hvornår pensionister, der lever som par, kan få ældrecheck</a:t>
            </a:r>
          </a:p>
          <a:p>
            <a:pPr lvl="1">
              <a:buFont typeface="Courier New" panose="02070309020205020404" pitchFamily="49" charset="0"/>
              <a:buChar char="o"/>
            </a:pPr>
            <a:r>
              <a:rPr lang="da-DK" sz="2400" dirty="0"/>
              <a:t>Øgede tilskud til pensionister med lav indkomst – bl.a. udgifter til tandlæge og briller </a:t>
            </a:r>
          </a:p>
          <a:p>
            <a:pPr lvl="1">
              <a:buFont typeface="Courier New" panose="02070309020205020404" pitchFamily="49" charset="0"/>
              <a:buChar char="o"/>
            </a:pPr>
            <a:r>
              <a:rPr lang="da-DK" sz="2400" dirty="0"/>
              <a:t>Fjernelse af arealgrænsen for boligstøtte i plejeboliger</a:t>
            </a:r>
            <a:endParaRPr lang="da-DK" dirty="0"/>
          </a:p>
          <a:p>
            <a:endParaRPr lang="da-DK" sz="2800" dirty="0"/>
          </a:p>
        </p:txBody>
      </p:sp>
      <p:sp>
        <p:nvSpPr>
          <p:cNvPr id="5" name="Pladsholder til indhold 4">
            <a:extLst>
              <a:ext uri="{FF2B5EF4-FFF2-40B4-BE49-F238E27FC236}">
                <a16:creationId xmlns:a16="http://schemas.microsoft.com/office/drawing/2014/main" id="{BFC9EE65-C4AF-4395-BF36-E71199B9EDDA}"/>
              </a:ext>
            </a:extLst>
          </p:cNvPr>
          <p:cNvSpPr>
            <a:spLocks noGrp="1"/>
          </p:cNvSpPr>
          <p:nvPr>
            <p:ph sz="quarter" idx="14"/>
          </p:nvPr>
        </p:nvSpPr>
        <p:spPr/>
        <p:txBody>
          <a:bodyPr/>
          <a:lstStyle/>
          <a:p>
            <a:r>
              <a:rPr lang="da-DK" sz="2400" dirty="0"/>
              <a:t>2022-regulering af folkepensionen på 1,2 pct. - uforklarligt lav </a:t>
            </a:r>
          </a:p>
          <a:p>
            <a:r>
              <a:rPr lang="da-DK" sz="2400" dirty="0"/>
              <a:t>Ældre Sagen var i december 2021 i foretræde i Folketinget</a:t>
            </a:r>
          </a:p>
          <a:p>
            <a:r>
              <a:rPr lang="da-DK" sz="2400" dirty="0"/>
              <a:t>Vi kræver mere åbenhed om reguleringen</a:t>
            </a:r>
          </a:p>
          <a:p>
            <a:r>
              <a:rPr lang="da-DK" sz="2400" dirty="0"/>
              <a:t>Energipriser steget kolossalt – Ældre Sagen har foreslået løsninger</a:t>
            </a:r>
          </a:p>
          <a:p>
            <a:endParaRPr lang="da-DK" dirty="0"/>
          </a:p>
        </p:txBody>
      </p:sp>
      <p:sp>
        <p:nvSpPr>
          <p:cNvPr id="2" name="Titel 1">
            <a:extLst>
              <a:ext uri="{FF2B5EF4-FFF2-40B4-BE49-F238E27FC236}">
                <a16:creationId xmlns:a16="http://schemas.microsoft.com/office/drawing/2014/main" id="{0587D07C-59A6-47C6-B853-2E23E62383F6}"/>
              </a:ext>
            </a:extLst>
          </p:cNvPr>
          <p:cNvSpPr>
            <a:spLocks noGrp="1"/>
          </p:cNvSpPr>
          <p:nvPr>
            <p:ph type="title"/>
          </p:nvPr>
        </p:nvSpPr>
        <p:spPr/>
        <p:txBody>
          <a:bodyPr>
            <a:normAutofit/>
          </a:bodyPr>
          <a:lstStyle/>
          <a:p>
            <a:r>
              <a:rPr lang="da-DK" dirty="0"/>
              <a:t>Vi kæmper stadig for bedre folkepension</a:t>
            </a:r>
          </a:p>
        </p:txBody>
      </p:sp>
      <p:sp>
        <p:nvSpPr>
          <p:cNvPr id="4" name="Pladsholder til slidenummer 3">
            <a:extLst>
              <a:ext uri="{FF2B5EF4-FFF2-40B4-BE49-F238E27FC236}">
                <a16:creationId xmlns:a16="http://schemas.microsoft.com/office/drawing/2014/main" id="{B128B58B-2DC9-49C9-ABDD-CC8ED2B60119}"/>
              </a:ext>
            </a:extLst>
          </p:cNvPr>
          <p:cNvSpPr>
            <a:spLocks noGrp="1"/>
          </p:cNvSpPr>
          <p:nvPr>
            <p:ph type="sldNum" sz="quarter" idx="15"/>
          </p:nvPr>
        </p:nvSpPr>
        <p:spPr/>
        <p:txBody>
          <a:bodyPr/>
          <a:lstStyle/>
          <a:p>
            <a:fld id="{53638CB2-EA0C-44E4-A91A-4D7146E346C5}" type="slidenum">
              <a:rPr lang="da-DK" smtClean="0"/>
              <a:pPr/>
              <a:t>18</a:t>
            </a:fld>
            <a:endParaRPr lang="da-DK"/>
          </a:p>
        </p:txBody>
      </p:sp>
    </p:spTree>
    <p:extLst>
      <p:ext uri="{BB962C8B-B14F-4D97-AF65-F5344CB8AC3E}">
        <p14:creationId xmlns:p14="http://schemas.microsoft.com/office/powerpoint/2010/main" val="3375685309"/>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1E9D6467-2CE4-4AD8-B2F8-7B88B91D31CD}"/>
              </a:ext>
            </a:extLst>
          </p:cNvPr>
          <p:cNvSpPr>
            <a:spLocks noGrp="1"/>
          </p:cNvSpPr>
          <p:nvPr>
            <p:ph type="title"/>
          </p:nvPr>
        </p:nvSpPr>
        <p:spPr/>
        <p:txBody>
          <a:bodyPr>
            <a:normAutofit/>
          </a:bodyPr>
          <a:lstStyle/>
          <a:p>
            <a:r>
              <a:rPr lang="da-DK" dirty="0"/>
              <a:t>Ældre Sagen Strategi 2023-2027</a:t>
            </a:r>
          </a:p>
        </p:txBody>
      </p:sp>
      <p:sp>
        <p:nvSpPr>
          <p:cNvPr id="2" name="Pladsholder til slidenummer 1">
            <a:extLst>
              <a:ext uri="{FF2B5EF4-FFF2-40B4-BE49-F238E27FC236}">
                <a16:creationId xmlns:a16="http://schemas.microsoft.com/office/drawing/2014/main" id="{D3BA8008-B0E1-48BA-A033-F4E6E3E09555}"/>
              </a:ext>
            </a:extLst>
          </p:cNvPr>
          <p:cNvSpPr>
            <a:spLocks noGrp="1"/>
          </p:cNvSpPr>
          <p:nvPr>
            <p:ph type="sldNum" sz="quarter" idx="12"/>
          </p:nvPr>
        </p:nvSpPr>
        <p:spPr/>
        <p:txBody>
          <a:bodyPr/>
          <a:lstStyle/>
          <a:p>
            <a:fld id="{53638CB2-EA0C-44E4-A91A-4D7146E346C5}" type="slidenum">
              <a:rPr lang="da-DK" smtClean="0"/>
              <a:pPr/>
              <a:t>19</a:t>
            </a:fld>
            <a:endParaRPr lang="da-DK"/>
          </a:p>
        </p:txBody>
      </p:sp>
    </p:spTree>
    <p:extLst>
      <p:ext uri="{BB962C8B-B14F-4D97-AF65-F5344CB8AC3E}">
        <p14:creationId xmlns:p14="http://schemas.microsoft.com/office/powerpoint/2010/main" val="401709012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52C52-9D00-4453-97D3-7F7B51F71E25}"/>
              </a:ext>
            </a:extLst>
          </p:cNvPr>
          <p:cNvSpPr>
            <a:spLocks noGrp="1"/>
          </p:cNvSpPr>
          <p:nvPr>
            <p:ph type="title"/>
          </p:nvPr>
        </p:nvSpPr>
        <p:spPr/>
        <p:txBody>
          <a:bodyPr/>
          <a:lstStyle/>
          <a:p>
            <a:r>
              <a:rPr lang="da-DK" dirty="0"/>
              <a:t>Dagens program</a:t>
            </a:r>
          </a:p>
        </p:txBody>
      </p:sp>
      <p:sp>
        <p:nvSpPr>
          <p:cNvPr id="3" name="Pladsholder til indhold 2">
            <a:extLst>
              <a:ext uri="{FF2B5EF4-FFF2-40B4-BE49-F238E27FC236}">
                <a16:creationId xmlns:a16="http://schemas.microsoft.com/office/drawing/2014/main" id="{6C455A8D-8CF4-4204-8566-8BA3C55C7679}"/>
              </a:ext>
            </a:extLst>
          </p:cNvPr>
          <p:cNvSpPr>
            <a:spLocks noGrp="1"/>
          </p:cNvSpPr>
          <p:nvPr>
            <p:ph sz="quarter" idx="10"/>
          </p:nvPr>
        </p:nvSpPr>
        <p:spPr/>
        <p:txBody>
          <a:bodyPr>
            <a:normAutofit lnSpcReduction="10000"/>
          </a:bodyPr>
          <a:lstStyle/>
          <a:p>
            <a:pPr marL="0" indent="0">
              <a:buNone/>
            </a:pPr>
            <a:r>
              <a:rPr lang="da-DK" dirty="0"/>
              <a:t>9.30 – 9.40		Velkomst v/ Preben Staun	</a:t>
            </a:r>
          </a:p>
          <a:p>
            <a:pPr marL="0" indent="0">
              <a:buNone/>
            </a:pPr>
            <a:endParaRPr lang="da-DK" dirty="0"/>
          </a:p>
          <a:p>
            <a:pPr marL="0" indent="0">
              <a:buNone/>
            </a:pPr>
            <a:r>
              <a:rPr lang="da-DK" dirty="0"/>
              <a:t>9.40 – 10.30		Ældre Sagens strategiske retning 2023-27 v/ Bjarne Hastrup</a:t>
            </a:r>
          </a:p>
          <a:p>
            <a:pPr marL="0" indent="0">
              <a:buNone/>
            </a:pPr>
            <a:endParaRPr lang="da-DK" dirty="0"/>
          </a:p>
          <a:p>
            <a:pPr marL="0" indent="0">
              <a:buNone/>
            </a:pPr>
            <a:r>
              <a:rPr lang="da-DK" dirty="0"/>
              <a:t>10.30 – 10.45	Pause</a:t>
            </a:r>
          </a:p>
          <a:p>
            <a:pPr marL="0" indent="0">
              <a:buNone/>
            </a:pPr>
            <a:endParaRPr lang="da-DK" dirty="0"/>
          </a:p>
          <a:p>
            <a:pPr marL="0" indent="0">
              <a:buNone/>
            </a:pPr>
            <a:r>
              <a:rPr lang="da-DK" dirty="0"/>
              <a:t>10.45 – 12.25	Ældre Sagens strategiske retning 2023-27 </a:t>
            </a:r>
          </a:p>
          <a:p>
            <a:pPr marL="0" indent="0">
              <a:buNone/>
            </a:pPr>
            <a:r>
              <a:rPr lang="da-DK" dirty="0"/>
              <a:t>			  		- gruppedrøftelser, tilbagemeldinger og debat</a:t>
            </a:r>
          </a:p>
          <a:p>
            <a:pPr marL="0" indent="0">
              <a:buNone/>
            </a:pPr>
            <a:endParaRPr lang="da-DK" dirty="0"/>
          </a:p>
          <a:p>
            <a:pPr marL="0" indent="0">
              <a:buNone/>
            </a:pPr>
            <a:r>
              <a:rPr lang="da-DK" dirty="0"/>
              <a:t>12.25 – 12.30 	Afslutning v/ Preben Staun</a:t>
            </a:r>
          </a:p>
          <a:p>
            <a:pPr marL="0" indent="0">
              <a:buNone/>
            </a:pPr>
            <a:r>
              <a:rPr lang="da-DK" dirty="0"/>
              <a:t>12.30-13.30 		Frokost</a:t>
            </a:r>
          </a:p>
        </p:txBody>
      </p:sp>
      <p:pic>
        <p:nvPicPr>
          <p:cNvPr id="4" name="Billede 3">
            <a:extLst>
              <a:ext uri="{FF2B5EF4-FFF2-40B4-BE49-F238E27FC236}">
                <a16:creationId xmlns:a16="http://schemas.microsoft.com/office/drawing/2014/main" id="{DC2BEACB-28EC-4356-8894-40E15A7EA8C5}"/>
              </a:ext>
            </a:extLst>
          </p:cNvPr>
          <p:cNvPicPr>
            <a:picLocks noChangeAspect="1"/>
          </p:cNvPicPr>
          <p:nvPr/>
        </p:nvPicPr>
        <p:blipFill>
          <a:blip r:embed="rId2"/>
          <a:stretch>
            <a:fillRect/>
          </a:stretch>
        </p:blipFill>
        <p:spPr>
          <a:xfrm>
            <a:off x="10546080" y="1404770"/>
            <a:ext cx="1402080" cy="1007320"/>
          </a:xfrm>
          <a:prstGeom prst="rect">
            <a:avLst/>
          </a:prstGeom>
        </p:spPr>
      </p:pic>
    </p:spTree>
    <p:extLst>
      <p:ext uri="{BB962C8B-B14F-4D97-AF65-F5344CB8AC3E}">
        <p14:creationId xmlns:p14="http://schemas.microsoft.com/office/powerpoint/2010/main" val="2099322800"/>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392661-A849-4305-8B0B-7170249C6685}"/>
              </a:ext>
            </a:extLst>
          </p:cNvPr>
          <p:cNvSpPr>
            <a:spLocks noGrp="1"/>
          </p:cNvSpPr>
          <p:nvPr>
            <p:ph type="title"/>
          </p:nvPr>
        </p:nvSpPr>
        <p:spPr/>
        <p:txBody>
          <a:bodyPr/>
          <a:lstStyle/>
          <a:p>
            <a:r>
              <a:rPr lang="da-DK" dirty="0"/>
              <a:t>Ældre Sagens drøm </a:t>
            </a:r>
          </a:p>
        </p:txBody>
      </p:sp>
      <p:sp>
        <p:nvSpPr>
          <p:cNvPr id="3" name="Pladsholder til indhold 2">
            <a:extLst>
              <a:ext uri="{FF2B5EF4-FFF2-40B4-BE49-F238E27FC236}">
                <a16:creationId xmlns:a16="http://schemas.microsoft.com/office/drawing/2014/main" id="{43BE1178-22BD-49FC-ADC9-5EE63CFBAC9A}"/>
              </a:ext>
            </a:extLst>
          </p:cNvPr>
          <p:cNvSpPr>
            <a:spLocks noGrp="1"/>
          </p:cNvSpPr>
          <p:nvPr>
            <p:ph sz="quarter" idx="10"/>
          </p:nvPr>
        </p:nvSpPr>
        <p:spPr/>
        <p:txBody>
          <a:bodyPr>
            <a:normAutofit/>
          </a:bodyPr>
          <a:lstStyle/>
          <a:p>
            <a:pPr lvl="1"/>
            <a:r>
              <a:rPr lang="da-DK" sz="3600" dirty="0"/>
              <a:t>Vi drømmer om et værdigt </a:t>
            </a:r>
            <a:r>
              <a:rPr lang="da-DK" sz="3600" dirty="0" err="1"/>
              <a:t>ældreliv</a:t>
            </a:r>
            <a:r>
              <a:rPr lang="da-DK" sz="3600" dirty="0"/>
              <a:t> med høj livskvalitet på egne betingelser</a:t>
            </a:r>
          </a:p>
          <a:p>
            <a:pPr lvl="1"/>
            <a:r>
              <a:rPr lang="da-DK" sz="3600" dirty="0"/>
              <a:t>Vi tilrettelægger Strategi 2023-2027ud fra denne drøm</a:t>
            </a:r>
          </a:p>
          <a:p>
            <a:pPr lvl="1"/>
            <a:r>
              <a:rPr lang="da-DK" sz="3600" dirty="0"/>
              <a:t>Vi bruger Fremtidsstudiet 2021</a:t>
            </a:r>
          </a:p>
          <a:p>
            <a:pPr lvl="1"/>
            <a:r>
              <a:rPr lang="da-DK" sz="3600" dirty="0"/>
              <a:t>Vi kobler forskere på til at arbejde videre med Fremtidsstudiets resultater </a:t>
            </a:r>
          </a:p>
        </p:txBody>
      </p:sp>
      <p:sp>
        <p:nvSpPr>
          <p:cNvPr id="4" name="Pladsholder til slidenummer 3">
            <a:extLst>
              <a:ext uri="{FF2B5EF4-FFF2-40B4-BE49-F238E27FC236}">
                <a16:creationId xmlns:a16="http://schemas.microsoft.com/office/drawing/2014/main" id="{CE8BBEC5-969F-42F7-AD77-3D41F0405682}"/>
              </a:ext>
            </a:extLst>
          </p:cNvPr>
          <p:cNvSpPr>
            <a:spLocks noGrp="1"/>
          </p:cNvSpPr>
          <p:nvPr>
            <p:ph type="sldNum" sz="quarter" idx="11"/>
          </p:nvPr>
        </p:nvSpPr>
        <p:spPr/>
        <p:txBody>
          <a:bodyPr/>
          <a:lstStyle/>
          <a:p>
            <a:fld id="{53638CB2-EA0C-44E4-A91A-4D7146E346C5}" type="slidenum">
              <a:rPr lang="da-DK" smtClean="0"/>
              <a:pPr/>
              <a:t>20</a:t>
            </a:fld>
            <a:endParaRPr lang="da-DK"/>
          </a:p>
        </p:txBody>
      </p:sp>
    </p:spTree>
    <p:extLst>
      <p:ext uri="{BB962C8B-B14F-4D97-AF65-F5344CB8AC3E}">
        <p14:creationId xmlns:p14="http://schemas.microsoft.com/office/powerpoint/2010/main" val="272753298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002E8-05BD-4A4D-A890-C912A2F005F9}"/>
              </a:ext>
            </a:extLst>
          </p:cNvPr>
          <p:cNvSpPr>
            <a:spLocks noGrp="1"/>
          </p:cNvSpPr>
          <p:nvPr>
            <p:ph type="title"/>
          </p:nvPr>
        </p:nvSpPr>
        <p:spPr/>
        <p:txBody>
          <a:bodyPr>
            <a:normAutofit/>
          </a:bodyPr>
          <a:lstStyle/>
          <a:p>
            <a:r>
              <a:rPr lang="da-DK" sz="4400" dirty="0"/>
              <a:t>Proces for 5-års-strategi forskudt 12 mdr</a:t>
            </a:r>
            <a:r>
              <a:rPr lang="da-DK" dirty="0"/>
              <a:t>.</a:t>
            </a:r>
          </a:p>
        </p:txBody>
      </p:sp>
      <p:sp>
        <p:nvSpPr>
          <p:cNvPr id="3" name="Pladsholder til indhold 2">
            <a:extLst>
              <a:ext uri="{FF2B5EF4-FFF2-40B4-BE49-F238E27FC236}">
                <a16:creationId xmlns:a16="http://schemas.microsoft.com/office/drawing/2014/main" id="{D71DA674-1C8A-4742-9E69-D9AE35520E27}"/>
              </a:ext>
            </a:extLst>
          </p:cNvPr>
          <p:cNvSpPr>
            <a:spLocks noGrp="1"/>
          </p:cNvSpPr>
          <p:nvPr>
            <p:ph sz="quarter" idx="10"/>
          </p:nvPr>
        </p:nvSpPr>
        <p:spPr>
          <a:xfrm>
            <a:off x="1092200" y="1508592"/>
            <a:ext cx="10707843" cy="4706471"/>
          </a:xfrm>
        </p:spPr>
        <p:txBody>
          <a:bodyPr>
            <a:normAutofit fontScale="32500" lnSpcReduction="20000"/>
          </a:bodyPr>
          <a:lstStyle/>
          <a:p>
            <a:pPr marL="0" indent="0">
              <a:lnSpc>
                <a:spcPct val="120000"/>
              </a:lnSpc>
              <a:spcBef>
                <a:spcPts val="0"/>
              </a:spcBef>
              <a:buNone/>
            </a:pPr>
            <a:r>
              <a:rPr lang="da-DK" sz="8800" b="1" dirty="0"/>
              <a:t>Corona-pandemi i 2020 betød at: </a:t>
            </a:r>
          </a:p>
          <a:p>
            <a:pPr>
              <a:lnSpc>
                <a:spcPct val="120000"/>
              </a:lnSpc>
              <a:spcBef>
                <a:spcPts val="0"/>
              </a:spcBef>
              <a:buFont typeface="Arial" panose="020B0604020202020204" pitchFamily="34" charset="0"/>
              <a:buChar char="•"/>
            </a:pPr>
            <a:r>
              <a:rPr lang="da-DK" sz="9600" dirty="0"/>
              <a:t>Fremtidsstudiets gennemførelse af interview blev udskudt fra efteråret 2020 -&gt; efteråret 2021</a:t>
            </a:r>
          </a:p>
          <a:p>
            <a:pPr>
              <a:lnSpc>
                <a:spcPct val="120000"/>
              </a:lnSpc>
              <a:spcBef>
                <a:spcPts val="0"/>
              </a:spcBef>
              <a:buFont typeface="Arial" panose="020B0604020202020204" pitchFamily="34" charset="0"/>
              <a:buChar char="•"/>
            </a:pPr>
            <a:r>
              <a:rPr lang="da-DK" sz="9600" dirty="0"/>
              <a:t>Publicering af Fremtidsstudiets resultater blev udskudt fra marts 2021 -&gt; marts 2022</a:t>
            </a:r>
          </a:p>
          <a:p>
            <a:pPr>
              <a:lnSpc>
                <a:spcPct val="120000"/>
              </a:lnSpc>
              <a:spcBef>
                <a:spcPts val="0"/>
              </a:spcBef>
              <a:buFont typeface="Arial" panose="020B0604020202020204" pitchFamily="34" charset="0"/>
              <a:buChar char="•"/>
            </a:pPr>
            <a:r>
              <a:rPr lang="da-DK" sz="9600" dirty="0"/>
              <a:t>Perioden for diskussion, udvikling og vedtagelse af 5-års strategi blev udskudt fra 2021 til </a:t>
            </a:r>
            <a:r>
              <a:rPr lang="da-DK" sz="9600" b="1" dirty="0"/>
              <a:t>2022 – </a:t>
            </a:r>
            <a:r>
              <a:rPr lang="da-DK" sz="9600" dirty="0"/>
              <a:t>altså: Nu!</a:t>
            </a:r>
          </a:p>
          <a:p>
            <a:pPr>
              <a:lnSpc>
                <a:spcPct val="120000"/>
              </a:lnSpc>
              <a:spcBef>
                <a:spcPts val="0"/>
              </a:spcBef>
              <a:buFont typeface="Arial" panose="020B0604020202020204" pitchFamily="34" charset="0"/>
              <a:buChar char="•"/>
            </a:pPr>
            <a:r>
              <a:rPr lang="da-DK" sz="9600" dirty="0"/>
              <a:t>5-års strategi bliver derfor ikke 2022-2026, men </a:t>
            </a:r>
            <a:r>
              <a:rPr lang="da-DK" sz="9600" b="1" dirty="0"/>
              <a:t>2023-2027</a:t>
            </a:r>
          </a:p>
          <a:p>
            <a:pPr>
              <a:buFont typeface="Arial" panose="020B0604020202020204" pitchFamily="34" charset="0"/>
              <a:buChar char="•"/>
            </a:pPr>
            <a:endParaRPr lang="da-DK" sz="2400" dirty="0"/>
          </a:p>
        </p:txBody>
      </p:sp>
      <p:sp>
        <p:nvSpPr>
          <p:cNvPr id="4" name="Pladsholder til slidenummer 3">
            <a:extLst>
              <a:ext uri="{FF2B5EF4-FFF2-40B4-BE49-F238E27FC236}">
                <a16:creationId xmlns:a16="http://schemas.microsoft.com/office/drawing/2014/main" id="{65F61F7E-007F-4CEB-B768-9AFAB5871B96}"/>
              </a:ext>
            </a:extLst>
          </p:cNvPr>
          <p:cNvSpPr>
            <a:spLocks noGrp="1"/>
          </p:cNvSpPr>
          <p:nvPr>
            <p:ph type="sldNum" sz="quarter" idx="11"/>
          </p:nvPr>
        </p:nvSpPr>
        <p:spPr/>
        <p:txBody>
          <a:bodyPr/>
          <a:lstStyle/>
          <a:p>
            <a:fld id="{53638CB2-EA0C-44E4-A91A-4D7146E346C5}" type="slidenum">
              <a:rPr lang="da-DK" smtClean="0"/>
              <a:pPr/>
              <a:t>21</a:t>
            </a:fld>
            <a:endParaRPr lang="da-DK"/>
          </a:p>
        </p:txBody>
      </p:sp>
    </p:spTree>
    <p:extLst>
      <p:ext uri="{BB962C8B-B14F-4D97-AF65-F5344CB8AC3E}">
        <p14:creationId xmlns:p14="http://schemas.microsoft.com/office/powerpoint/2010/main" val="237374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002E8-05BD-4A4D-A890-C912A2F005F9}"/>
              </a:ext>
            </a:extLst>
          </p:cNvPr>
          <p:cNvSpPr>
            <a:spLocks noGrp="1"/>
          </p:cNvSpPr>
          <p:nvPr>
            <p:ph type="title"/>
          </p:nvPr>
        </p:nvSpPr>
        <p:spPr/>
        <p:txBody>
          <a:bodyPr anchor="ctr">
            <a:normAutofit/>
          </a:bodyPr>
          <a:lstStyle/>
          <a:p>
            <a:r>
              <a:rPr lang="da-DK" sz="4000" dirty="0"/>
              <a:t>Udfordringer for ældre og for Ældre Sagen</a:t>
            </a:r>
          </a:p>
        </p:txBody>
      </p:sp>
      <p:sp>
        <p:nvSpPr>
          <p:cNvPr id="3" name="Pladsholder til indhold 2">
            <a:extLst>
              <a:ext uri="{FF2B5EF4-FFF2-40B4-BE49-F238E27FC236}">
                <a16:creationId xmlns:a16="http://schemas.microsoft.com/office/drawing/2014/main" id="{D71DA674-1C8A-4742-9E69-D9AE35520E27}"/>
              </a:ext>
            </a:extLst>
          </p:cNvPr>
          <p:cNvSpPr>
            <a:spLocks noGrp="1"/>
          </p:cNvSpPr>
          <p:nvPr>
            <p:ph sz="quarter" idx="10"/>
          </p:nvPr>
        </p:nvSpPr>
        <p:spPr/>
        <p:txBody>
          <a:bodyPr anchor="t">
            <a:noAutofit/>
          </a:bodyPr>
          <a:lstStyle/>
          <a:p>
            <a:pPr>
              <a:spcBef>
                <a:spcPts val="0"/>
              </a:spcBef>
              <a:spcAft>
                <a:spcPts val="600"/>
              </a:spcAft>
              <a:buFont typeface="Arial" panose="020B0604020202020204" pitchFamily="34" charset="0"/>
              <a:buChar char="•"/>
            </a:pPr>
            <a:r>
              <a:rPr lang="da-DK" sz="2400" dirty="0"/>
              <a:t>Ældreplejen skåret systematisk ned af kommunerne i årevis</a:t>
            </a:r>
          </a:p>
          <a:p>
            <a:pPr>
              <a:spcBef>
                <a:spcPts val="0"/>
              </a:spcBef>
              <a:spcAft>
                <a:spcPts val="600"/>
              </a:spcAft>
              <a:buFont typeface="Arial" panose="020B0604020202020204" pitchFamily="34" charset="0"/>
              <a:buChar char="•"/>
            </a:pPr>
            <a:r>
              <a:rPr lang="da-DK" sz="2400" dirty="0"/>
              <a:t>Befolkningens tillid til ældreplejen er i laser</a:t>
            </a:r>
          </a:p>
          <a:p>
            <a:pPr>
              <a:spcBef>
                <a:spcPts val="0"/>
              </a:spcBef>
              <a:spcAft>
                <a:spcPts val="600"/>
              </a:spcAft>
              <a:buFont typeface="Arial" panose="020B0604020202020204" pitchFamily="34" charset="0"/>
              <a:buChar char="•"/>
            </a:pPr>
            <a:r>
              <a:rPr lang="da-DK" sz="2400" dirty="0"/>
              <a:t>Massive problemer med at skaffe arbejdskraft til ældreplejen</a:t>
            </a:r>
          </a:p>
          <a:p>
            <a:pPr>
              <a:spcBef>
                <a:spcPts val="0"/>
              </a:spcBef>
              <a:spcAft>
                <a:spcPts val="600"/>
              </a:spcAft>
              <a:buFont typeface="Arial" panose="020B0604020202020204" pitchFamily="34" charset="0"/>
              <a:buChar char="•"/>
            </a:pPr>
            <a:r>
              <a:rPr lang="da-DK" sz="2400" dirty="0"/>
              <a:t>Sundhedsvæsenet ikke parat til stigende antal ældre</a:t>
            </a:r>
          </a:p>
          <a:p>
            <a:pPr>
              <a:spcBef>
                <a:spcPts val="0"/>
              </a:spcBef>
              <a:spcAft>
                <a:spcPts val="600"/>
              </a:spcAft>
              <a:buFont typeface="Arial" panose="020B0604020202020204" pitchFamily="34" charset="0"/>
              <a:buChar char="•"/>
            </a:pPr>
            <a:r>
              <a:rPr lang="da-DK" sz="2400" dirty="0"/>
              <a:t>Ensomheden udbredt samfundsproblem</a:t>
            </a:r>
          </a:p>
          <a:p>
            <a:pPr>
              <a:spcBef>
                <a:spcPts val="0"/>
              </a:spcBef>
              <a:spcAft>
                <a:spcPts val="600"/>
              </a:spcAft>
              <a:buFont typeface="Arial" panose="020B0604020202020204" pitchFamily="34" charset="0"/>
              <a:buChar char="•"/>
            </a:pPr>
            <a:r>
              <a:rPr lang="da-DK" sz="2400" dirty="0"/>
              <a:t>Stigende ulighed i samfundet – også i ældrebefolkningen</a:t>
            </a:r>
          </a:p>
          <a:p>
            <a:pPr>
              <a:spcBef>
                <a:spcPts val="0"/>
              </a:spcBef>
              <a:spcAft>
                <a:spcPts val="600"/>
              </a:spcAft>
              <a:buFont typeface="Arial" panose="020B0604020202020204" pitchFamily="34" charset="0"/>
              <a:buChar char="•"/>
            </a:pPr>
            <a:r>
              <a:rPr lang="da-DK" sz="2400" dirty="0"/>
              <a:t>Ses vi af yngre som privilegerede ”</a:t>
            </a:r>
            <a:r>
              <a:rPr lang="da-DK" sz="2400" dirty="0" err="1"/>
              <a:t>boomere</a:t>
            </a:r>
            <a:r>
              <a:rPr lang="da-DK" sz="2400" dirty="0"/>
              <a:t>”?</a:t>
            </a:r>
          </a:p>
          <a:p>
            <a:pPr>
              <a:spcBef>
                <a:spcPts val="0"/>
              </a:spcBef>
              <a:spcAft>
                <a:spcPts val="600"/>
              </a:spcAft>
              <a:buFont typeface="Arial" panose="020B0604020202020204" pitchFamily="34" charset="0"/>
              <a:buChar char="•"/>
            </a:pPr>
            <a:r>
              <a:rPr lang="da-DK" sz="2400" dirty="0"/>
              <a:t>Hvad mener vi om klima, miljø og andre verdensmål?</a:t>
            </a:r>
          </a:p>
          <a:p>
            <a:pPr>
              <a:spcBef>
                <a:spcPts val="0"/>
              </a:spcBef>
              <a:spcAft>
                <a:spcPts val="600"/>
              </a:spcAft>
              <a:buFont typeface="Arial" panose="020B0604020202020204" pitchFamily="34" charset="0"/>
              <a:buChar char="•"/>
            </a:pPr>
            <a:r>
              <a:rPr lang="da-DK" sz="2400" dirty="0"/>
              <a:t>Er den nye generation ”aldersfornægtere”?</a:t>
            </a:r>
          </a:p>
          <a:p>
            <a:pPr>
              <a:spcBef>
                <a:spcPts val="0"/>
              </a:spcBef>
              <a:spcAft>
                <a:spcPts val="600"/>
              </a:spcAft>
              <a:buFont typeface="Arial" panose="020B0604020202020204" pitchFamily="34" charset="0"/>
              <a:buChar char="•"/>
            </a:pPr>
            <a:r>
              <a:rPr lang="da-DK" sz="2400" dirty="0"/>
              <a:t>Hvilke andre ”meteorer” kan torpedere Ældre Sagen?</a:t>
            </a:r>
          </a:p>
        </p:txBody>
      </p:sp>
      <p:sp>
        <p:nvSpPr>
          <p:cNvPr id="4" name="Pladsholder til slidenummer 3">
            <a:extLst>
              <a:ext uri="{FF2B5EF4-FFF2-40B4-BE49-F238E27FC236}">
                <a16:creationId xmlns:a16="http://schemas.microsoft.com/office/drawing/2014/main" id="{2BD88C6C-685E-45DA-AE4F-3DEB55580D4A}"/>
              </a:ext>
            </a:extLst>
          </p:cNvPr>
          <p:cNvSpPr>
            <a:spLocks noGrp="1"/>
          </p:cNvSpPr>
          <p:nvPr>
            <p:ph type="sldNum" sz="quarter" idx="11"/>
          </p:nvPr>
        </p:nvSpPr>
        <p:spPr/>
        <p:txBody>
          <a:bodyPr/>
          <a:lstStyle/>
          <a:p>
            <a:fld id="{53638CB2-EA0C-44E4-A91A-4D7146E346C5}" type="slidenum">
              <a:rPr lang="da-DK" smtClean="0"/>
              <a:pPr/>
              <a:t>22</a:t>
            </a:fld>
            <a:endParaRPr lang="da-DK"/>
          </a:p>
        </p:txBody>
      </p:sp>
    </p:spTree>
    <p:extLst>
      <p:ext uri="{BB962C8B-B14F-4D97-AF65-F5344CB8AC3E}">
        <p14:creationId xmlns:p14="http://schemas.microsoft.com/office/powerpoint/2010/main" val="1594434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C97BCA73-3A85-48EE-9B7A-4894DA1F247B}"/>
              </a:ext>
            </a:extLst>
          </p:cNvPr>
          <p:cNvSpPr>
            <a:spLocks noGrp="1"/>
          </p:cNvSpPr>
          <p:nvPr>
            <p:ph sz="quarter" idx="13"/>
          </p:nvPr>
        </p:nvSpPr>
        <p:spPr>
          <a:xfrm>
            <a:off x="6185647" y="1919883"/>
            <a:ext cx="5530103" cy="4462988"/>
          </a:xfrm>
        </p:spPr>
        <p:txBody>
          <a:bodyPr>
            <a:normAutofit lnSpcReduction="10000"/>
          </a:bodyPr>
          <a:lstStyle/>
          <a:p>
            <a:pPr marL="342900" indent="-342900">
              <a:buFont typeface="Arial" panose="020B0604020202020204" pitchFamily="34" charset="0"/>
              <a:buChar char="•"/>
            </a:pPr>
            <a:r>
              <a:rPr lang="da-DK" sz="2200" dirty="0"/>
              <a:t>Hvordan kommunikerer vi med forskellige ”typer” og på hvilke nye måder?</a:t>
            </a:r>
          </a:p>
          <a:p>
            <a:pPr marL="342900" indent="-342900">
              <a:buFont typeface="Arial" panose="020B0604020202020204" pitchFamily="34" charset="0"/>
              <a:buChar char="•"/>
            </a:pPr>
            <a:r>
              <a:rPr lang="da-DK" sz="2200" dirty="0"/>
              <a:t>Hvilken betydning får ny teknologi (algoritmer, osv.) for os?</a:t>
            </a:r>
          </a:p>
          <a:p>
            <a:pPr marL="342900" indent="-342900">
              <a:buFont typeface="Arial" panose="020B0604020202020204" pitchFamily="34" charset="0"/>
              <a:buChar char="•"/>
            </a:pPr>
            <a:r>
              <a:rPr lang="da-DK" sz="2200" dirty="0"/>
              <a:t>Hvordan forholder vi os til FN’s Verdensmål?</a:t>
            </a:r>
          </a:p>
          <a:p>
            <a:pPr marL="342900" indent="-342900">
              <a:buFont typeface="Arial" panose="020B0604020202020204" pitchFamily="34" charset="0"/>
              <a:buChar char="•"/>
            </a:pPr>
            <a:r>
              <a:rPr lang="da-DK" sz="2200" dirty="0"/>
              <a:t>Hvordan forholder vi os til yngre generationer?</a:t>
            </a:r>
          </a:p>
          <a:p>
            <a:pPr marL="342900" indent="-342900">
              <a:buFont typeface="Arial" panose="020B0604020202020204" pitchFamily="34" charset="0"/>
              <a:buChar char="•"/>
            </a:pPr>
            <a:r>
              <a:rPr lang="da-DK" sz="2200" b="1" dirty="0"/>
              <a:t>Alt i alt: </a:t>
            </a:r>
            <a:br>
              <a:rPr lang="da-DK" sz="2200" b="1" dirty="0"/>
            </a:br>
            <a:r>
              <a:rPr lang="da-DK" sz="2200" b="1" dirty="0">
                <a:solidFill>
                  <a:srgbClr val="C00000"/>
                </a:solidFill>
              </a:rPr>
              <a:t>Hvad vil det sige, at Ældre Sagen har succes i 2027? </a:t>
            </a:r>
            <a:br>
              <a:rPr lang="da-DK" sz="2200" b="1" dirty="0"/>
            </a:br>
            <a:r>
              <a:rPr lang="da-DK" sz="2200" b="1" dirty="0"/>
              <a:t>Dette skal </a:t>
            </a:r>
            <a:r>
              <a:rPr lang="da-DK" sz="2200" b="1" u="sng" dirty="0"/>
              <a:t>I</a:t>
            </a:r>
            <a:r>
              <a:rPr lang="da-DK" sz="2200" b="1" dirty="0"/>
              <a:t> komme med </a:t>
            </a:r>
            <a:r>
              <a:rPr lang="da-DK" sz="2200" b="1" u="sng" dirty="0"/>
              <a:t>jeres</a:t>
            </a:r>
            <a:r>
              <a:rPr lang="da-DK" sz="2200" b="1" dirty="0"/>
              <a:t> bud på lige om lidt! </a:t>
            </a:r>
          </a:p>
          <a:p>
            <a:pPr marL="342900" indent="-342900">
              <a:buFont typeface="Arial" panose="020B0604020202020204" pitchFamily="34" charset="0"/>
              <a:buChar char="•"/>
            </a:pPr>
            <a:endParaRPr lang="da-DK" sz="2200" dirty="0"/>
          </a:p>
          <a:p>
            <a:endParaRPr lang="da-DK" dirty="0"/>
          </a:p>
        </p:txBody>
      </p:sp>
      <p:sp>
        <p:nvSpPr>
          <p:cNvPr id="4" name="Pladsholder til indhold 3">
            <a:extLst>
              <a:ext uri="{FF2B5EF4-FFF2-40B4-BE49-F238E27FC236}">
                <a16:creationId xmlns:a16="http://schemas.microsoft.com/office/drawing/2014/main" id="{191B73E6-7138-4107-B792-B90C13AC1E7C}"/>
              </a:ext>
            </a:extLst>
          </p:cNvPr>
          <p:cNvSpPr>
            <a:spLocks noGrp="1"/>
          </p:cNvSpPr>
          <p:nvPr>
            <p:ph sz="quarter" idx="14"/>
          </p:nvPr>
        </p:nvSpPr>
        <p:spPr>
          <a:xfrm>
            <a:off x="357946" y="1919883"/>
            <a:ext cx="5738054" cy="4286250"/>
          </a:xfrm>
        </p:spPr>
        <p:txBody>
          <a:bodyPr>
            <a:normAutofit/>
          </a:bodyPr>
          <a:lstStyle/>
          <a:p>
            <a:pPr marL="0" indent="0">
              <a:buNone/>
            </a:pPr>
            <a:r>
              <a:rPr lang="da-DK" b="1" dirty="0"/>
              <a:t>Vi skal blandt andet overveje – og svare på:</a:t>
            </a:r>
          </a:p>
          <a:p>
            <a:r>
              <a:rPr lang="da-DK" dirty="0"/>
              <a:t>Hvilke ønsker og behov, hvilke drømme, hvilke bekymringer, har nuværende og kommende ældre?</a:t>
            </a:r>
          </a:p>
          <a:p>
            <a:r>
              <a:rPr lang="da-DK" dirty="0"/>
              <a:t>Hvad vil Ældre Sagen gøre for dem </a:t>
            </a:r>
            <a:br>
              <a:rPr lang="da-DK" dirty="0"/>
            </a:br>
            <a:r>
              <a:rPr lang="da-DK" dirty="0"/>
              <a:t>– og hvordan?</a:t>
            </a:r>
          </a:p>
          <a:p>
            <a:r>
              <a:rPr lang="da-DK" dirty="0"/>
              <a:t>Hvilke nye områder vil vi tage op? </a:t>
            </a:r>
            <a:br>
              <a:rPr lang="da-DK" dirty="0"/>
            </a:br>
            <a:r>
              <a:rPr lang="da-DK" dirty="0"/>
              <a:t>Hvilke tidligere områder vil vi forlade?</a:t>
            </a:r>
          </a:p>
          <a:p>
            <a:r>
              <a:rPr lang="da-DK" dirty="0"/>
              <a:t>Hvordan skal vi organisere os? </a:t>
            </a:r>
            <a:br>
              <a:rPr lang="da-DK" dirty="0"/>
            </a:br>
            <a:r>
              <a:rPr lang="da-DK" dirty="0"/>
              <a:t>Hvordan tiltrække frivillige fremover?</a:t>
            </a:r>
          </a:p>
          <a:p>
            <a:endParaRPr lang="da-DK" dirty="0"/>
          </a:p>
        </p:txBody>
      </p:sp>
      <p:sp>
        <p:nvSpPr>
          <p:cNvPr id="2" name="Titel 1">
            <a:extLst>
              <a:ext uri="{FF2B5EF4-FFF2-40B4-BE49-F238E27FC236}">
                <a16:creationId xmlns:a16="http://schemas.microsoft.com/office/drawing/2014/main" id="{D1694384-146E-45E9-87EA-D5242CA7C4FB}"/>
              </a:ext>
            </a:extLst>
          </p:cNvPr>
          <p:cNvSpPr>
            <a:spLocks noGrp="1"/>
          </p:cNvSpPr>
          <p:nvPr>
            <p:ph type="title"/>
          </p:nvPr>
        </p:nvSpPr>
        <p:spPr/>
        <p:txBody>
          <a:bodyPr>
            <a:normAutofit/>
          </a:bodyPr>
          <a:lstStyle/>
          <a:p>
            <a:r>
              <a:rPr lang="da-DK" sz="4000" dirty="0"/>
              <a:t>Hvad skal vi tage stilling til i strategiprocessen?</a:t>
            </a:r>
          </a:p>
        </p:txBody>
      </p:sp>
      <p:sp>
        <p:nvSpPr>
          <p:cNvPr id="5" name="Pladsholder til slidenummer 4">
            <a:extLst>
              <a:ext uri="{FF2B5EF4-FFF2-40B4-BE49-F238E27FC236}">
                <a16:creationId xmlns:a16="http://schemas.microsoft.com/office/drawing/2014/main" id="{C3BA314B-6BAC-460E-8105-7892803A9DA9}"/>
              </a:ext>
            </a:extLst>
          </p:cNvPr>
          <p:cNvSpPr>
            <a:spLocks noGrp="1"/>
          </p:cNvSpPr>
          <p:nvPr>
            <p:ph type="sldNum" sz="quarter" idx="15"/>
          </p:nvPr>
        </p:nvSpPr>
        <p:spPr/>
        <p:txBody>
          <a:bodyPr/>
          <a:lstStyle/>
          <a:p>
            <a:fld id="{53638CB2-EA0C-44E4-A91A-4D7146E346C5}" type="slidenum">
              <a:rPr lang="da-DK" smtClean="0"/>
              <a:pPr/>
              <a:t>23</a:t>
            </a:fld>
            <a:endParaRPr lang="da-DK"/>
          </a:p>
        </p:txBody>
      </p:sp>
    </p:spTree>
    <p:extLst>
      <p:ext uri="{BB962C8B-B14F-4D97-AF65-F5344CB8AC3E}">
        <p14:creationId xmlns:p14="http://schemas.microsoft.com/office/powerpoint/2010/main" val="384433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753215-EC78-422B-9F11-96FFE7A6E7E9}"/>
              </a:ext>
            </a:extLst>
          </p:cNvPr>
          <p:cNvSpPr>
            <a:spLocks noGrp="1"/>
          </p:cNvSpPr>
          <p:nvPr>
            <p:ph type="title"/>
          </p:nvPr>
        </p:nvSpPr>
        <p:spPr/>
        <p:txBody>
          <a:bodyPr anchor="ctr">
            <a:normAutofit/>
          </a:bodyPr>
          <a:lstStyle/>
          <a:p>
            <a:r>
              <a:rPr lang="da-DK"/>
              <a:t>Tidsplan for strategiproces</a:t>
            </a:r>
            <a:endParaRPr lang="da-DK" dirty="0"/>
          </a:p>
        </p:txBody>
      </p:sp>
      <p:sp>
        <p:nvSpPr>
          <p:cNvPr id="3" name="Pladsholder til indhold 2">
            <a:extLst>
              <a:ext uri="{FF2B5EF4-FFF2-40B4-BE49-F238E27FC236}">
                <a16:creationId xmlns:a16="http://schemas.microsoft.com/office/drawing/2014/main" id="{9981FBCC-6D44-41CC-A701-D4AD46159432}"/>
              </a:ext>
            </a:extLst>
          </p:cNvPr>
          <p:cNvSpPr>
            <a:spLocks noGrp="1"/>
          </p:cNvSpPr>
          <p:nvPr>
            <p:ph sz="quarter" idx="10"/>
          </p:nvPr>
        </p:nvSpPr>
        <p:spPr/>
        <p:txBody>
          <a:bodyPr wrap="none" anchor="t">
            <a:normAutofit/>
          </a:bodyPr>
          <a:lstStyle/>
          <a:p>
            <a:pPr>
              <a:lnSpc>
                <a:spcPct val="90000"/>
              </a:lnSpc>
              <a:spcAft>
                <a:spcPts val="600"/>
              </a:spcAft>
            </a:pPr>
            <a:endParaRPr lang="da-DK" sz="1100"/>
          </a:p>
          <a:p>
            <a:pPr>
              <a:lnSpc>
                <a:spcPct val="90000"/>
              </a:lnSpc>
              <a:spcAft>
                <a:spcPts val="600"/>
              </a:spcAft>
            </a:pPr>
            <a:endParaRPr lang="da-DK" sz="1100" dirty="0"/>
          </a:p>
        </p:txBody>
      </p:sp>
      <p:sp>
        <p:nvSpPr>
          <p:cNvPr id="8" name="Tekstfelt 7">
            <a:extLst>
              <a:ext uri="{FF2B5EF4-FFF2-40B4-BE49-F238E27FC236}">
                <a16:creationId xmlns:a16="http://schemas.microsoft.com/office/drawing/2014/main" id="{7B091E24-C3AA-4276-9DDC-A5E740A70661}"/>
              </a:ext>
            </a:extLst>
          </p:cNvPr>
          <p:cNvSpPr txBox="1"/>
          <p:nvPr/>
        </p:nvSpPr>
        <p:spPr>
          <a:xfrm>
            <a:off x="902825" y="1282691"/>
            <a:ext cx="10195481" cy="511364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wrap="square">
            <a:spAutoFit/>
          </a:bodyPr>
          <a:lstStyle/>
          <a:p>
            <a:pPr>
              <a:lnSpc>
                <a:spcPct val="150000"/>
              </a:lnSpc>
            </a:pPr>
            <a:r>
              <a:rPr lang="da-DK" sz="2000" dirty="0"/>
              <a:t>November 2021: 	Indsigtsstudie om de 50-75-årige</a:t>
            </a:r>
          </a:p>
          <a:p>
            <a:pPr>
              <a:lnSpc>
                <a:spcPct val="150000"/>
              </a:lnSpc>
            </a:pPr>
            <a:r>
              <a:rPr lang="da-DK" sz="2000" dirty="0"/>
              <a:t>December 2021: 	Disruption Workshop</a:t>
            </a:r>
          </a:p>
          <a:p>
            <a:pPr>
              <a:lnSpc>
                <a:spcPct val="150000"/>
              </a:lnSpc>
            </a:pPr>
            <a:r>
              <a:rPr lang="da-DK" sz="2000" dirty="0"/>
              <a:t>Januar 2022: 		Frivilligtilfredshedsundersøgelse</a:t>
            </a:r>
          </a:p>
          <a:p>
            <a:pPr>
              <a:lnSpc>
                <a:spcPct val="150000"/>
              </a:lnSpc>
            </a:pPr>
            <a:r>
              <a:rPr lang="da-DK" sz="2000" dirty="0"/>
              <a:t>			Formandsundersøgelse</a:t>
            </a:r>
          </a:p>
          <a:p>
            <a:pPr>
              <a:lnSpc>
                <a:spcPct val="150000"/>
              </a:lnSpc>
            </a:pPr>
            <a:r>
              <a:rPr lang="da-DK" sz="2000" dirty="0"/>
              <a:t>Februar 2022: 		Dialogmøder med distrikterne</a:t>
            </a:r>
          </a:p>
          <a:p>
            <a:pPr>
              <a:lnSpc>
                <a:spcPct val="150000"/>
              </a:lnSpc>
            </a:pPr>
            <a:r>
              <a:rPr lang="da-DK" sz="2000" dirty="0"/>
              <a:t>			Segmenteringsundersøgelse</a:t>
            </a:r>
          </a:p>
          <a:p>
            <a:pPr>
              <a:lnSpc>
                <a:spcPct val="150000"/>
              </a:lnSpc>
            </a:pPr>
            <a:r>
              <a:rPr lang="da-DK" sz="2000" dirty="0"/>
              <a:t>Marts 2022: 		Fremtidsstudiet 2021</a:t>
            </a:r>
          </a:p>
          <a:p>
            <a:pPr>
              <a:lnSpc>
                <a:spcPct val="150000"/>
              </a:lnSpc>
            </a:pPr>
            <a:r>
              <a:rPr lang="da-DK" sz="2000" dirty="0"/>
              <a:t>Maj 2022: 		Dialogmøder med distrikterne</a:t>
            </a:r>
          </a:p>
          <a:p>
            <a:pPr>
              <a:lnSpc>
                <a:spcPct val="150000"/>
              </a:lnSpc>
            </a:pPr>
            <a:r>
              <a:rPr lang="da-DK" sz="2000" dirty="0"/>
              <a:t>Juni 2022: 		Undersøgelse blandt medlemmer og ikke-medlemmer</a:t>
            </a:r>
          </a:p>
          <a:p>
            <a:pPr>
              <a:lnSpc>
                <a:spcPct val="150000"/>
              </a:lnSpc>
            </a:pPr>
            <a:r>
              <a:rPr lang="da-DK" sz="2000" dirty="0"/>
              <a:t>September 2022:	Dialogmøder med distrikterne</a:t>
            </a:r>
          </a:p>
          <a:p>
            <a:pPr>
              <a:lnSpc>
                <a:spcPct val="150000"/>
              </a:lnSpc>
            </a:pPr>
            <a:r>
              <a:rPr lang="da-DK" sz="2000" dirty="0"/>
              <a:t>November 2022: 	Delegeretmøde</a:t>
            </a:r>
          </a:p>
        </p:txBody>
      </p:sp>
      <p:sp>
        <p:nvSpPr>
          <p:cNvPr id="4" name="Pladsholder til slidenummer 3">
            <a:extLst>
              <a:ext uri="{FF2B5EF4-FFF2-40B4-BE49-F238E27FC236}">
                <a16:creationId xmlns:a16="http://schemas.microsoft.com/office/drawing/2014/main" id="{36AE7C39-DF47-4B86-856A-86428D86B9FC}"/>
              </a:ext>
            </a:extLst>
          </p:cNvPr>
          <p:cNvSpPr>
            <a:spLocks noGrp="1"/>
          </p:cNvSpPr>
          <p:nvPr>
            <p:ph type="sldNum" sz="quarter" idx="11"/>
          </p:nvPr>
        </p:nvSpPr>
        <p:spPr/>
        <p:txBody>
          <a:bodyPr/>
          <a:lstStyle/>
          <a:p>
            <a:fld id="{53638CB2-EA0C-44E4-A91A-4D7146E346C5}" type="slidenum">
              <a:rPr lang="da-DK" smtClean="0"/>
              <a:pPr/>
              <a:t>24</a:t>
            </a:fld>
            <a:endParaRPr lang="da-DK"/>
          </a:p>
        </p:txBody>
      </p:sp>
    </p:spTree>
    <p:extLst>
      <p:ext uri="{BB962C8B-B14F-4D97-AF65-F5344CB8AC3E}">
        <p14:creationId xmlns:p14="http://schemas.microsoft.com/office/powerpoint/2010/main" val="1062255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390BD3-F2EA-42D7-9835-0B813057FA10}"/>
              </a:ext>
            </a:extLst>
          </p:cNvPr>
          <p:cNvSpPr>
            <a:spLocks noGrp="1"/>
          </p:cNvSpPr>
          <p:nvPr>
            <p:ph type="title"/>
          </p:nvPr>
        </p:nvSpPr>
        <p:spPr/>
        <p:txBody>
          <a:bodyPr anchor="ctr">
            <a:normAutofit/>
          </a:bodyPr>
          <a:lstStyle/>
          <a:p>
            <a:pPr>
              <a:lnSpc>
                <a:spcPct val="90000"/>
              </a:lnSpc>
            </a:pPr>
            <a:r>
              <a:rPr lang="da-DK" sz="3400"/>
              <a:t>Sammenfatning af ny viden fra de seneste måneder</a:t>
            </a:r>
          </a:p>
        </p:txBody>
      </p:sp>
      <p:sp>
        <p:nvSpPr>
          <p:cNvPr id="5" name="Pladsholder til indhold 4">
            <a:extLst>
              <a:ext uri="{FF2B5EF4-FFF2-40B4-BE49-F238E27FC236}">
                <a16:creationId xmlns:a16="http://schemas.microsoft.com/office/drawing/2014/main" id="{CD5FB70E-DE1D-4859-BB84-C84BF186DE3A}"/>
              </a:ext>
            </a:extLst>
          </p:cNvPr>
          <p:cNvSpPr>
            <a:spLocks noGrp="1"/>
          </p:cNvSpPr>
          <p:nvPr>
            <p:ph sz="quarter" idx="10"/>
          </p:nvPr>
        </p:nvSpPr>
        <p:spPr/>
        <p:txBody>
          <a:bodyPr anchor="t">
            <a:normAutofit/>
          </a:bodyPr>
          <a:lstStyle/>
          <a:p>
            <a:pPr marL="342900" indent="-342900">
              <a:buFont typeface="Arial" panose="020B0604020202020204" pitchFamily="34" charset="0"/>
              <a:buChar char="•"/>
            </a:pPr>
            <a:r>
              <a:rPr lang="da-DK" sz="2800" dirty="0"/>
              <a:t>Undersøgelse af frivilliges tilfredshed</a:t>
            </a:r>
          </a:p>
          <a:p>
            <a:pPr marL="342900" indent="-342900">
              <a:buFont typeface="Arial" panose="020B0604020202020204" pitchFamily="34" charset="0"/>
              <a:buChar char="•"/>
            </a:pPr>
            <a:r>
              <a:rPr lang="da-DK" sz="2800" dirty="0"/>
              <a:t>Formandsundersøgelse</a:t>
            </a:r>
          </a:p>
          <a:p>
            <a:pPr marL="342900" indent="-342900">
              <a:buFont typeface="Arial" panose="020B0604020202020204" pitchFamily="34" charset="0"/>
              <a:buChar char="•"/>
            </a:pPr>
            <a:r>
              <a:rPr lang="da-DK" sz="2800" dirty="0"/>
              <a:t>Indsigtsstudie</a:t>
            </a:r>
          </a:p>
          <a:p>
            <a:pPr marL="582727" lvl="1" indent="-342900">
              <a:buFont typeface="Arial" panose="020B0604020202020204" pitchFamily="34" charset="0"/>
              <a:buChar char="•"/>
            </a:pPr>
            <a:r>
              <a:rPr lang="da-DK" sz="2800" dirty="0">
                <a:solidFill>
                  <a:schemeClr val="tx1">
                    <a:lumMod val="75000"/>
                    <a:lumOff val="25000"/>
                  </a:schemeClr>
                </a:solidFill>
              </a:rPr>
              <a:t>Kvalitative interview med tolv vidt forskellige mennesker i alderen ca. 50-75 år</a:t>
            </a:r>
          </a:p>
          <a:p>
            <a:pPr marL="342900" indent="-342900">
              <a:buFont typeface="Arial" panose="020B0604020202020204" pitchFamily="34" charset="0"/>
              <a:buChar char="•"/>
            </a:pPr>
            <a:r>
              <a:rPr lang="da-DK" sz="2800" dirty="0"/>
              <a:t>Disruption-workshop i december 2021</a:t>
            </a:r>
          </a:p>
          <a:p>
            <a:pPr marL="582727" lvl="1" indent="-342900">
              <a:buFont typeface="Arial" panose="020B0604020202020204" pitchFamily="34" charset="0"/>
              <a:buChar char="•"/>
            </a:pPr>
            <a:r>
              <a:rPr lang="da-DK" sz="2800" dirty="0">
                <a:solidFill>
                  <a:schemeClr val="tx1">
                    <a:lumMod val="75000"/>
                    <a:lumOff val="25000"/>
                  </a:schemeClr>
                </a:solidFill>
              </a:rPr>
              <a:t>Inspiration fra udefra kommende eksperter</a:t>
            </a:r>
          </a:p>
        </p:txBody>
      </p:sp>
      <p:sp>
        <p:nvSpPr>
          <p:cNvPr id="3" name="Pladsholder til slidenummer 2">
            <a:extLst>
              <a:ext uri="{FF2B5EF4-FFF2-40B4-BE49-F238E27FC236}">
                <a16:creationId xmlns:a16="http://schemas.microsoft.com/office/drawing/2014/main" id="{D5BC53AC-D4D0-4222-9079-47C3FEC21A8E}"/>
              </a:ext>
            </a:extLst>
          </p:cNvPr>
          <p:cNvSpPr>
            <a:spLocks noGrp="1"/>
          </p:cNvSpPr>
          <p:nvPr>
            <p:ph type="sldNum" sz="quarter" idx="11"/>
          </p:nvPr>
        </p:nvSpPr>
        <p:spPr/>
        <p:txBody>
          <a:bodyPr/>
          <a:lstStyle/>
          <a:p>
            <a:fld id="{53638CB2-EA0C-44E4-A91A-4D7146E346C5}" type="slidenum">
              <a:rPr lang="da-DK" smtClean="0"/>
              <a:pPr/>
              <a:t>25</a:t>
            </a:fld>
            <a:endParaRPr lang="da-DK"/>
          </a:p>
        </p:txBody>
      </p:sp>
    </p:spTree>
    <p:extLst>
      <p:ext uri="{BB962C8B-B14F-4D97-AF65-F5344CB8AC3E}">
        <p14:creationId xmlns:p14="http://schemas.microsoft.com/office/powerpoint/2010/main" val="2459480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9651D562-409D-4EBD-957A-11001D114085}"/>
              </a:ext>
            </a:extLst>
          </p:cNvPr>
          <p:cNvSpPr>
            <a:spLocks noGrp="1"/>
          </p:cNvSpPr>
          <p:nvPr>
            <p:ph sz="quarter" idx="13"/>
          </p:nvPr>
        </p:nvSpPr>
        <p:spPr/>
        <p:txBody>
          <a:bodyPr>
            <a:normAutofit lnSpcReduction="10000"/>
          </a:bodyPr>
          <a:lstStyle/>
          <a:p>
            <a:r>
              <a:rPr lang="da-DK" b="1" dirty="0"/>
              <a:t>Vigtigst for vores frivillige:</a:t>
            </a:r>
          </a:p>
          <a:p>
            <a:pPr marL="342900" indent="-342900">
              <a:spcBef>
                <a:spcPts val="0"/>
              </a:spcBef>
              <a:buFont typeface="+mj-lt"/>
              <a:buAutoNum type="arabicPeriod"/>
            </a:pPr>
            <a:r>
              <a:rPr lang="da-DK" dirty="0"/>
              <a:t>Ældre Sagens gode ry 		</a:t>
            </a:r>
          </a:p>
          <a:p>
            <a:pPr marL="342900" indent="-342900">
              <a:spcBef>
                <a:spcPts val="0"/>
              </a:spcBef>
              <a:buFont typeface="+mj-lt"/>
              <a:buAutoNum type="arabicPeriod"/>
            </a:pPr>
            <a:r>
              <a:rPr lang="da-DK" dirty="0"/>
              <a:t>Lokalbestyrelse fungerer godt</a:t>
            </a:r>
          </a:p>
          <a:p>
            <a:r>
              <a:rPr lang="da-DK" b="1" dirty="0"/>
              <a:t>Bedst for vores frivillige:	</a:t>
            </a:r>
          </a:p>
          <a:p>
            <a:pPr marL="342900" indent="-342900">
              <a:spcBef>
                <a:spcPts val="0"/>
              </a:spcBef>
              <a:buFont typeface="+mj-lt"/>
              <a:buAutoNum type="arabicPeriod"/>
            </a:pPr>
            <a:r>
              <a:rPr lang="da-DK" dirty="0"/>
              <a:t>Samvær med deltagere 		</a:t>
            </a:r>
          </a:p>
          <a:p>
            <a:pPr marL="342900" indent="-342900">
              <a:spcBef>
                <a:spcPts val="0"/>
              </a:spcBef>
              <a:buFont typeface="+mj-lt"/>
              <a:buAutoNum type="arabicPeriod"/>
            </a:pPr>
            <a:r>
              <a:rPr lang="da-DK" dirty="0"/>
              <a:t>Føle man gør en forskel</a:t>
            </a:r>
          </a:p>
          <a:p>
            <a:r>
              <a:rPr lang="da-DK" dirty="0"/>
              <a:t>Generelt stor tilfredshed – ikke så klare fremtidsønsker</a:t>
            </a:r>
          </a:p>
          <a:p>
            <a:r>
              <a:rPr lang="da-DK" b="1" dirty="0"/>
              <a:t>Pointer/anbefalinger:</a:t>
            </a:r>
          </a:p>
          <a:p>
            <a:pPr marL="285750" indent="-285750">
              <a:buFont typeface="Arial" panose="020B0604020202020204" pitchFamily="34" charset="0"/>
              <a:buChar char="•"/>
            </a:pPr>
            <a:r>
              <a:rPr lang="da-DK" dirty="0"/>
              <a:t>Alder</a:t>
            </a:r>
            <a:r>
              <a:rPr lang="da-DK" b="1" dirty="0"/>
              <a:t> </a:t>
            </a:r>
            <a:r>
              <a:rPr lang="da-DK" dirty="0"/>
              <a:t>(dvs. helbred) er en udfordring, tag højde for det</a:t>
            </a:r>
          </a:p>
          <a:p>
            <a:pPr marL="285750" indent="-285750">
              <a:buFont typeface="Arial" panose="020B0604020202020204" pitchFamily="34" charset="0"/>
              <a:buChar char="•"/>
            </a:pPr>
            <a:r>
              <a:rPr lang="da-DK" dirty="0"/>
              <a:t>Frivillige er i stigende grad digitale</a:t>
            </a:r>
          </a:p>
          <a:p>
            <a:pPr marL="285750" indent="-285750">
              <a:buFont typeface="Arial" panose="020B0604020202020204" pitchFamily="34" charset="0"/>
              <a:buChar char="•"/>
            </a:pPr>
            <a:r>
              <a:rPr lang="da-DK" dirty="0"/>
              <a:t>Brug tilfredse frivillige som ambassadører til at rekruttere nye frivillige</a:t>
            </a:r>
          </a:p>
          <a:p>
            <a:endParaRPr lang="da-DK" dirty="0"/>
          </a:p>
          <a:p>
            <a:endParaRPr lang="da-DK" dirty="0"/>
          </a:p>
        </p:txBody>
      </p:sp>
      <p:sp>
        <p:nvSpPr>
          <p:cNvPr id="4" name="Pladsholder til indhold 3">
            <a:extLst>
              <a:ext uri="{FF2B5EF4-FFF2-40B4-BE49-F238E27FC236}">
                <a16:creationId xmlns:a16="http://schemas.microsoft.com/office/drawing/2014/main" id="{C9AA9202-4668-4C69-BE68-6E1CF268E1F1}"/>
              </a:ext>
            </a:extLst>
          </p:cNvPr>
          <p:cNvSpPr>
            <a:spLocks noGrp="1"/>
          </p:cNvSpPr>
          <p:nvPr>
            <p:ph sz="quarter" idx="14"/>
          </p:nvPr>
        </p:nvSpPr>
        <p:spPr/>
        <p:txBody>
          <a:bodyPr>
            <a:normAutofit lnSpcReduction="10000"/>
          </a:bodyPr>
          <a:lstStyle/>
          <a:p>
            <a:r>
              <a:rPr lang="da-DK" dirty="0"/>
              <a:t>Vores frivillige er typisk i 70’erne, 2 ud af 3 er kvinder – store forskelle i uddannelsesniveau, mange har høj anciennitet som frivillige hos os</a:t>
            </a:r>
          </a:p>
          <a:p>
            <a:r>
              <a:rPr lang="da-DK" dirty="0"/>
              <a:t>Gennemsnitsalderen er steget siden 2016, fra 70 til 74 år</a:t>
            </a:r>
          </a:p>
          <a:p>
            <a:r>
              <a:rPr lang="da-DK" dirty="0"/>
              <a:t>Frivilliges motiv: Gøre noget for ældre og holde sig selv i gang</a:t>
            </a:r>
          </a:p>
          <a:p>
            <a:r>
              <a:rPr lang="da-DK" dirty="0"/>
              <a:t>Bruger i snit 4½ timer/uge, steget fra 4 timer i 2016</a:t>
            </a:r>
          </a:p>
          <a:p>
            <a:r>
              <a:rPr lang="da-DK" dirty="0"/>
              <a:t>Vores knap 21.000 frivillige svarer til 2.500 (ulønnede) årsværk</a:t>
            </a:r>
          </a:p>
          <a:p>
            <a:endParaRPr lang="da-DK" dirty="0"/>
          </a:p>
        </p:txBody>
      </p:sp>
      <p:sp>
        <p:nvSpPr>
          <p:cNvPr id="2" name="Titel 1">
            <a:extLst>
              <a:ext uri="{FF2B5EF4-FFF2-40B4-BE49-F238E27FC236}">
                <a16:creationId xmlns:a16="http://schemas.microsoft.com/office/drawing/2014/main" id="{9D71FC1F-00A0-446D-AAF4-D6E0C3B812DE}"/>
              </a:ext>
            </a:extLst>
          </p:cNvPr>
          <p:cNvSpPr>
            <a:spLocks noGrp="1"/>
          </p:cNvSpPr>
          <p:nvPr>
            <p:ph type="title"/>
          </p:nvPr>
        </p:nvSpPr>
        <p:spPr/>
        <p:txBody>
          <a:bodyPr/>
          <a:lstStyle/>
          <a:p>
            <a:r>
              <a:rPr lang="da-DK" dirty="0"/>
              <a:t>Frivillige er tilfredse </a:t>
            </a:r>
          </a:p>
        </p:txBody>
      </p:sp>
      <p:sp>
        <p:nvSpPr>
          <p:cNvPr id="5" name="Pladsholder til slidenummer 4">
            <a:extLst>
              <a:ext uri="{FF2B5EF4-FFF2-40B4-BE49-F238E27FC236}">
                <a16:creationId xmlns:a16="http://schemas.microsoft.com/office/drawing/2014/main" id="{ACF38E5D-125D-4B8F-85FD-B137DCFCE208}"/>
              </a:ext>
            </a:extLst>
          </p:cNvPr>
          <p:cNvSpPr>
            <a:spLocks noGrp="1"/>
          </p:cNvSpPr>
          <p:nvPr>
            <p:ph type="sldNum" sz="quarter" idx="15"/>
          </p:nvPr>
        </p:nvSpPr>
        <p:spPr/>
        <p:txBody>
          <a:bodyPr/>
          <a:lstStyle/>
          <a:p>
            <a:fld id="{53638CB2-EA0C-44E4-A91A-4D7146E346C5}" type="slidenum">
              <a:rPr lang="da-DK" smtClean="0"/>
              <a:pPr/>
              <a:t>26</a:t>
            </a:fld>
            <a:endParaRPr lang="da-DK"/>
          </a:p>
        </p:txBody>
      </p:sp>
    </p:spTree>
    <p:extLst>
      <p:ext uri="{BB962C8B-B14F-4D97-AF65-F5344CB8AC3E}">
        <p14:creationId xmlns:p14="http://schemas.microsoft.com/office/powerpoint/2010/main" val="2917241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21C24B-DD41-4F1D-9E7B-136EB9A752B2}"/>
              </a:ext>
            </a:extLst>
          </p:cNvPr>
          <p:cNvSpPr>
            <a:spLocks noGrp="1"/>
          </p:cNvSpPr>
          <p:nvPr>
            <p:ph type="title"/>
          </p:nvPr>
        </p:nvSpPr>
        <p:spPr/>
        <p:txBody>
          <a:bodyPr/>
          <a:lstStyle/>
          <a:p>
            <a:r>
              <a:rPr lang="da-DK" dirty="0"/>
              <a:t>Formandsundersøgelse</a:t>
            </a:r>
          </a:p>
        </p:txBody>
      </p:sp>
      <p:sp>
        <p:nvSpPr>
          <p:cNvPr id="3" name="Pladsholder til indhold 2">
            <a:extLst>
              <a:ext uri="{FF2B5EF4-FFF2-40B4-BE49-F238E27FC236}">
                <a16:creationId xmlns:a16="http://schemas.microsoft.com/office/drawing/2014/main" id="{770C0FFE-9FC5-47E2-AC82-FD85C4835F7C}"/>
              </a:ext>
            </a:extLst>
          </p:cNvPr>
          <p:cNvSpPr>
            <a:spLocks noGrp="1"/>
          </p:cNvSpPr>
          <p:nvPr>
            <p:ph sz="quarter" idx="10"/>
          </p:nvPr>
        </p:nvSpPr>
        <p:spPr/>
        <p:txBody>
          <a:bodyPr>
            <a:normAutofit fontScale="92500"/>
          </a:bodyPr>
          <a:lstStyle/>
          <a:p>
            <a:r>
              <a:rPr lang="da-DK" dirty="0"/>
              <a:t>Formænd ser Ældre Sagen som en god sag, forening med styr på tingene, løser problemer i samfundet, fungerer samtidig professionelt (styr på økonomi osv.)</a:t>
            </a:r>
          </a:p>
          <a:p>
            <a:r>
              <a:rPr lang="da-DK" dirty="0"/>
              <a:t>Mange lokalformænd har arbejdsuge på 20-30 timer (mere end de forventede) - de ”piver” ikke, men konstaterer</a:t>
            </a:r>
          </a:p>
          <a:p>
            <a:r>
              <a:rPr lang="da-DK" dirty="0"/>
              <a:t>Lokalbestyrelser fungerer fornuftigt – man kan godt bruge flere ressourcepersoner. </a:t>
            </a:r>
          </a:p>
          <a:p>
            <a:r>
              <a:rPr lang="da-DK" dirty="0"/>
              <a:t>Opgaveomfang er vokset siden 2016: Flere medlemmer, flere frivillige, flere aktiviteter</a:t>
            </a:r>
          </a:p>
          <a:p>
            <a:r>
              <a:rPr lang="da-DK" dirty="0"/>
              <a:t>Uddelegering (til bl.a. næstformænd) de seneste 5 år har virket godt</a:t>
            </a:r>
          </a:p>
          <a:p>
            <a:r>
              <a:rPr lang="da-DK" dirty="0"/>
              <a:t>Koordinationsudvalg fungerer bedre nu end i 2016</a:t>
            </a:r>
          </a:p>
          <a:p>
            <a:r>
              <a:rPr lang="da-DK" dirty="0"/>
              <a:t>Tilfredshed med sekretariatet i Snorresgade – ”de er serviceorienterede og har mange gode ideer og forslag – det er godt, at vi ikke er forpligtet til at ‘gøre alt’…”</a:t>
            </a:r>
          </a:p>
          <a:p>
            <a:r>
              <a:rPr lang="da-DK" dirty="0"/>
              <a:t>Alt i alt meget flotte resultater, ros til foreningskonsulenter, Frivilligafdeling, sekretariat, landsledelse</a:t>
            </a:r>
          </a:p>
        </p:txBody>
      </p:sp>
      <p:sp>
        <p:nvSpPr>
          <p:cNvPr id="4" name="Pladsholder til slidenummer 3">
            <a:extLst>
              <a:ext uri="{FF2B5EF4-FFF2-40B4-BE49-F238E27FC236}">
                <a16:creationId xmlns:a16="http://schemas.microsoft.com/office/drawing/2014/main" id="{47A7D3C5-1FA9-49E8-A038-72D55B8F4EFC}"/>
              </a:ext>
            </a:extLst>
          </p:cNvPr>
          <p:cNvSpPr>
            <a:spLocks noGrp="1"/>
          </p:cNvSpPr>
          <p:nvPr>
            <p:ph type="sldNum" sz="quarter" idx="11"/>
          </p:nvPr>
        </p:nvSpPr>
        <p:spPr/>
        <p:txBody>
          <a:bodyPr/>
          <a:lstStyle/>
          <a:p>
            <a:fld id="{53638CB2-EA0C-44E4-A91A-4D7146E346C5}" type="slidenum">
              <a:rPr lang="da-DK" smtClean="0"/>
              <a:pPr/>
              <a:t>27</a:t>
            </a:fld>
            <a:endParaRPr lang="da-DK"/>
          </a:p>
        </p:txBody>
      </p:sp>
    </p:spTree>
    <p:extLst>
      <p:ext uri="{BB962C8B-B14F-4D97-AF65-F5344CB8AC3E}">
        <p14:creationId xmlns:p14="http://schemas.microsoft.com/office/powerpoint/2010/main" val="248692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390BD3-F2EA-42D7-9835-0B813057FA10}"/>
              </a:ext>
            </a:extLst>
          </p:cNvPr>
          <p:cNvSpPr>
            <a:spLocks noGrp="1"/>
          </p:cNvSpPr>
          <p:nvPr>
            <p:ph type="title"/>
          </p:nvPr>
        </p:nvSpPr>
        <p:spPr>
          <a:xfrm>
            <a:off x="484210" y="225933"/>
            <a:ext cx="11229673" cy="489684"/>
          </a:xfrm>
        </p:spPr>
        <p:txBody>
          <a:bodyPr>
            <a:noAutofit/>
          </a:bodyPr>
          <a:lstStyle/>
          <a:p>
            <a:r>
              <a:rPr lang="da-DK" sz="3600" dirty="0"/>
              <a:t>Indsigtsstudie</a:t>
            </a:r>
          </a:p>
        </p:txBody>
      </p:sp>
      <p:pic>
        <p:nvPicPr>
          <p:cNvPr id="4" name="Pladsholder til indhold 3">
            <a:extLst>
              <a:ext uri="{FF2B5EF4-FFF2-40B4-BE49-F238E27FC236}">
                <a16:creationId xmlns:a16="http://schemas.microsoft.com/office/drawing/2014/main" id="{484C79F3-B658-4BC0-ADED-809E7B796606}"/>
              </a:ext>
            </a:extLst>
          </p:cNvPr>
          <p:cNvPicPr>
            <a:picLocks noGrp="1" noChangeAspect="1"/>
          </p:cNvPicPr>
          <p:nvPr>
            <p:ph sz="quarter" idx="10"/>
          </p:nvPr>
        </p:nvPicPr>
        <p:blipFill>
          <a:blip r:embed="rId2"/>
          <a:stretch>
            <a:fillRect/>
          </a:stretch>
        </p:blipFill>
        <p:spPr>
          <a:xfrm>
            <a:off x="557362" y="715617"/>
            <a:ext cx="11337789" cy="6027768"/>
          </a:xfrm>
          <a:prstGeom prst="rect">
            <a:avLst/>
          </a:prstGeom>
        </p:spPr>
      </p:pic>
      <p:sp>
        <p:nvSpPr>
          <p:cNvPr id="3" name="Pladsholder til slidenummer 2">
            <a:extLst>
              <a:ext uri="{FF2B5EF4-FFF2-40B4-BE49-F238E27FC236}">
                <a16:creationId xmlns:a16="http://schemas.microsoft.com/office/drawing/2014/main" id="{4FD8F895-56A2-4B4D-BD6C-3BD70B5DA1B7}"/>
              </a:ext>
            </a:extLst>
          </p:cNvPr>
          <p:cNvSpPr>
            <a:spLocks noGrp="1"/>
          </p:cNvSpPr>
          <p:nvPr>
            <p:ph type="sldNum" sz="quarter" idx="11"/>
          </p:nvPr>
        </p:nvSpPr>
        <p:spPr/>
        <p:txBody>
          <a:bodyPr/>
          <a:lstStyle/>
          <a:p>
            <a:fld id="{53638CB2-EA0C-44E4-A91A-4D7146E346C5}" type="slidenum">
              <a:rPr lang="da-DK" smtClean="0"/>
              <a:pPr/>
              <a:t>28</a:t>
            </a:fld>
            <a:endParaRPr lang="da-DK"/>
          </a:p>
        </p:txBody>
      </p:sp>
    </p:spTree>
    <p:extLst>
      <p:ext uri="{BB962C8B-B14F-4D97-AF65-F5344CB8AC3E}">
        <p14:creationId xmlns:p14="http://schemas.microsoft.com/office/powerpoint/2010/main" val="1414336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DD3D4D-DD3F-454C-9E01-4F520D12C60C}"/>
              </a:ext>
            </a:extLst>
          </p:cNvPr>
          <p:cNvSpPr>
            <a:spLocks noGrp="1"/>
          </p:cNvSpPr>
          <p:nvPr>
            <p:ph type="title"/>
          </p:nvPr>
        </p:nvSpPr>
        <p:spPr/>
        <p:txBody>
          <a:bodyPr/>
          <a:lstStyle/>
          <a:p>
            <a:r>
              <a:rPr lang="da-DK" dirty="0"/>
              <a:t>Indsigtsstudie: Valg af fællesskaber</a:t>
            </a:r>
          </a:p>
        </p:txBody>
      </p:sp>
      <p:pic>
        <p:nvPicPr>
          <p:cNvPr id="4" name="Pladsholder til indhold 3">
            <a:extLst>
              <a:ext uri="{FF2B5EF4-FFF2-40B4-BE49-F238E27FC236}">
                <a16:creationId xmlns:a16="http://schemas.microsoft.com/office/drawing/2014/main" id="{4EB32DE0-DC04-4BA3-8E3D-37B439F3B888}"/>
              </a:ext>
            </a:extLst>
          </p:cNvPr>
          <p:cNvPicPr>
            <a:picLocks noGrp="1" noChangeAspect="1"/>
          </p:cNvPicPr>
          <p:nvPr>
            <p:ph sz="quarter" idx="10"/>
          </p:nvPr>
        </p:nvPicPr>
        <p:blipFill>
          <a:blip r:embed="rId2"/>
          <a:stretch>
            <a:fillRect/>
          </a:stretch>
        </p:blipFill>
        <p:spPr>
          <a:xfrm>
            <a:off x="1277871" y="1742640"/>
            <a:ext cx="8540276" cy="3869266"/>
          </a:xfrm>
          <a:prstGeom prst="rect">
            <a:avLst/>
          </a:prstGeom>
        </p:spPr>
      </p:pic>
      <p:sp>
        <p:nvSpPr>
          <p:cNvPr id="3" name="Pladsholder til slidenummer 2">
            <a:extLst>
              <a:ext uri="{FF2B5EF4-FFF2-40B4-BE49-F238E27FC236}">
                <a16:creationId xmlns:a16="http://schemas.microsoft.com/office/drawing/2014/main" id="{1F1B076E-7B49-403C-B32A-7CFD0E549EF1}"/>
              </a:ext>
            </a:extLst>
          </p:cNvPr>
          <p:cNvSpPr>
            <a:spLocks noGrp="1"/>
          </p:cNvSpPr>
          <p:nvPr>
            <p:ph type="sldNum" sz="quarter" idx="11"/>
          </p:nvPr>
        </p:nvSpPr>
        <p:spPr/>
        <p:txBody>
          <a:bodyPr/>
          <a:lstStyle/>
          <a:p>
            <a:fld id="{53638CB2-EA0C-44E4-A91A-4D7146E346C5}" type="slidenum">
              <a:rPr lang="da-DK" smtClean="0"/>
              <a:pPr/>
              <a:t>29</a:t>
            </a:fld>
            <a:endParaRPr lang="da-DK"/>
          </a:p>
        </p:txBody>
      </p:sp>
    </p:spTree>
    <p:extLst>
      <p:ext uri="{BB962C8B-B14F-4D97-AF65-F5344CB8AC3E}">
        <p14:creationId xmlns:p14="http://schemas.microsoft.com/office/powerpoint/2010/main" val="3774260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52C52-9D00-4453-97D3-7F7B51F71E25}"/>
              </a:ext>
            </a:extLst>
          </p:cNvPr>
          <p:cNvSpPr>
            <a:spLocks noGrp="1"/>
          </p:cNvSpPr>
          <p:nvPr>
            <p:ph type="title"/>
          </p:nvPr>
        </p:nvSpPr>
        <p:spPr/>
        <p:txBody>
          <a:bodyPr/>
          <a:lstStyle/>
          <a:p>
            <a:r>
              <a:rPr lang="da-DK" dirty="0"/>
              <a:t>Dagens program</a:t>
            </a:r>
          </a:p>
        </p:txBody>
      </p:sp>
      <p:sp>
        <p:nvSpPr>
          <p:cNvPr id="3" name="Pladsholder til indhold 2">
            <a:extLst>
              <a:ext uri="{FF2B5EF4-FFF2-40B4-BE49-F238E27FC236}">
                <a16:creationId xmlns:a16="http://schemas.microsoft.com/office/drawing/2014/main" id="{6C455A8D-8CF4-4204-8566-8BA3C55C7679}"/>
              </a:ext>
            </a:extLst>
          </p:cNvPr>
          <p:cNvSpPr>
            <a:spLocks noGrp="1"/>
          </p:cNvSpPr>
          <p:nvPr>
            <p:ph sz="quarter" idx="10"/>
          </p:nvPr>
        </p:nvSpPr>
        <p:spPr/>
        <p:txBody>
          <a:bodyPr>
            <a:normAutofit/>
          </a:bodyPr>
          <a:lstStyle/>
          <a:p>
            <a:pPr marL="0" indent="0">
              <a:buNone/>
            </a:pPr>
            <a:r>
              <a:rPr lang="da-DK" dirty="0"/>
              <a:t>13.00 – 13.10	Velkomst v/ Preben Staun	</a:t>
            </a:r>
          </a:p>
          <a:p>
            <a:pPr marL="0" indent="0">
              <a:buNone/>
            </a:pPr>
            <a:endParaRPr lang="da-DK" dirty="0"/>
          </a:p>
          <a:p>
            <a:pPr marL="0" indent="0">
              <a:buNone/>
            </a:pPr>
            <a:r>
              <a:rPr lang="da-DK" dirty="0"/>
              <a:t>13.10 – 14.00	Ældre Sagens strategiske retning 2023-27 v/ Bjarne Hastrup</a:t>
            </a:r>
          </a:p>
          <a:p>
            <a:pPr marL="0" indent="0">
              <a:buNone/>
            </a:pPr>
            <a:endParaRPr lang="da-DK" dirty="0"/>
          </a:p>
          <a:p>
            <a:pPr marL="0" indent="0">
              <a:buNone/>
            </a:pPr>
            <a:r>
              <a:rPr lang="da-DK" dirty="0"/>
              <a:t>14.00 – 14.15	Pause</a:t>
            </a:r>
          </a:p>
          <a:p>
            <a:pPr marL="0" indent="0">
              <a:buNone/>
            </a:pPr>
            <a:endParaRPr lang="da-DK" dirty="0"/>
          </a:p>
          <a:p>
            <a:pPr marL="0" indent="0">
              <a:buNone/>
            </a:pPr>
            <a:r>
              <a:rPr lang="da-DK" dirty="0"/>
              <a:t>14.15 – 15.55	Ældre Sagens strategiske retning 2023-27 </a:t>
            </a:r>
          </a:p>
          <a:p>
            <a:pPr marL="0" indent="0">
              <a:buNone/>
            </a:pPr>
            <a:r>
              <a:rPr lang="da-DK" dirty="0"/>
              <a:t>			  		- gruppedrøftelser, tilbagemeldinger og debat</a:t>
            </a:r>
          </a:p>
          <a:p>
            <a:pPr marL="0" indent="0">
              <a:buNone/>
            </a:pPr>
            <a:endParaRPr lang="da-DK" dirty="0"/>
          </a:p>
          <a:p>
            <a:pPr marL="0" indent="0">
              <a:buNone/>
            </a:pPr>
            <a:r>
              <a:rPr lang="da-DK" dirty="0"/>
              <a:t>15.55 – 16.00 	Afslutning v/ Preben Staun</a:t>
            </a:r>
          </a:p>
          <a:p>
            <a:pPr marL="0" indent="0">
              <a:buNone/>
            </a:pPr>
            <a:endParaRPr lang="da-DK" dirty="0"/>
          </a:p>
        </p:txBody>
      </p:sp>
      <p:pic>
        <p:nvPicPr>
          <p:cNvPr id="4" name="Billede 3">
            <a:extLst>
              <a:ext uri="{FF2B5EF4-FFF2-40B4-BE49-F238E27FC236}">
                <a16:creationId xmlns:a16="http://schemas.microsoft.com/office/drawing/2014/main" id="{DC2BEACB-28EC-4356-8894-40E15A7EA8C5}"/>
              </a:ext>
            </a:extLst>
          </p:cNvPr>
          <p:cNvPicPr>
            <a:picLocks noChangeAspect="1"/>
          </p:cNvPicPr>
          <p:nvPr/>
        </p:nvPicPr>
        <p:blipFill>
          <a:blip r:embed="rId2"/>
          <a:stretch>
            <a:fillRect/>
          </a:stretch>
        </p:blipFill>
        <p:spPr>
          <a:xfrm>
            <a:off x="10546080" y="1404770"/>
            <a:ext cx="1402080" cy="1007320"/>
          </a:xfrm>
          <a:prstGeom prst="rect">
            <a:avLst/>
          </a:prstGeom>
        </p:spPr>
      </p:pic>
    </p:spTree>
    <p:extLst>
      <p:ext uri="{BB962C8B-B14F-4D97-AF65-F5344CB8AC3E}">
        <p14:creationId xmlns:p14="http://schemas.microsoft.com/office/powerpoint/2010/main" val="3134405769"/>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DD3D4D-DD3F-454C-9E01-4F520D12C60C}"/>
              </a:ext>
            </a:extLst>
          </p:cNvPr>
          <p:cNvSpPr>
            <a:spLocks noGrp="1"/>
          </p:cNvSpPr>
          <p:nvPr>
            <p:ph type="title"/>
          </p:nvPr>
        </p:nvSpPr>
        <p:spPr/>
        <p:txBody>
          <a:bodyPr>
            <a:normAutofit fontScale="90000"/>
          </a:bodyPr>
          <a:lstStyle/>
          <a:p>
            <a:r>
              <a:rPr lang="da-DK" dirty="0"/>
              <a:t>Indsigtsstudie: Spændstig – fysisk og mentalt</a:t>
            </a:r>
          </a:p>
        </p:txBody>
      </p:sp>
      <p:pic>
        <p:nvPicPr>
          <p:cNvPr id="5" name="Pladsholder til indhold 4">
            <a:extLst>
              <a:ext uri="{FF2B5EF4-FFF2-40B4-BE49-F238E27FC236}">
                <a16:creationId xmlns:a16="http://schemas.microsoft.com/office/drawing/2014/main" id="{D1BEA34E-7A1C-4305-AF83-0F69A9D941D4}"/>
              </a:ext>
            </a:extLst>
          </p:cNvPr>
          <p:cNvPicPr>
            <a:picLocks noGrp="1" noChangeAspect="1"/>
          </p:cNvPicPr>
          <p:nvPr>
            <p:ph sz="quarter" idx="10"/>
          </p:nvPr>
        </p:nvPicPr>
        <p:blipFill>
          <a:blip r:embed="rId2"/>
          <a:stretch>
            <a:fillRect/>
          </a:stretch>
        </p:blipFill>
        <p:spPr>
          <a:xfrm>
            <a:off x="2005408" y="1851949"/>
            <a:ext cx="6941538" cy="3365510"/>
          </a:xfrm>
          <a:prstGeom prst="rect">
            <a:avLst/>
          </a:prstGeom>
        </p:spPr>
      </p:pic>
      <p:sp>
        <p:nvSpPr>
          <p:cNvPr id="3" name="Pladsholder til slidenummer 2">
            <a:extLst>
              <a:ext uri="{FF2B5EF4-FFF2-40B4-BE49-F238E27FC236}">
                <a16:creationId xmlns:a16="http://schemas.microsoft.com/office/drawing/2014/main" id="{5FB49081-4374-43AE-8A13-85CF7B42051B}"/>
              </a:ext>
            </a:extLst>
          </p:cNvPr>
          <p:cNvSpPr>
            <a:spLocks noGrp="1"/>
          </p:cNvSpPr>
          <p:nvPr>
            <p:ph type="sldNum" sz="quarter" idx="11"/>
          </p:nvPr>
        </p:nvSpPr>
        <p:spPr/>
        <p:txBody>
          <a:bodyPr/>
          <a:lstStyle/>
          <a:p>
            <a:fld id="{53638CB2-EA0C-44E4-A91A-4D7146E346C5}" type="slidenum">
              <a:rPr lang="da-DK" smtClean="0"/>
              <a:pPr/>
              <a:t>30</a:t>
            </a:fld>
            <a:endParaRPr lang="da-DK"/>
          </a:p>
        </p:txBody>
      </p:sp>
    </p:spTree>
    <p:extLst>
      <p:ext uri="{BB962C8B-B14F-4D97-AF65-F5344CB8AC3E}">
        <p14:creationId xmlns:p14="http://schemas.microsoft.com/office/powerpoint/2010/main" val="1039417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DD3D4D-DD3F-454C-9E01-4F520D12C60C}"/>
              </a:ext>
            </a:extLst>
          </p:cNvPr>
          <p:cNvSpPr>
            <a:spLocks noGrp="1"/>
          </p:cNvSpPr>
          <p:nvPr>
            <p:ph type="title"/>
          </p:nvPr>
        </p:nvSpPr>
        <p:spPr/>
        <p:txBody>
          <a:bodyPr>
            <a:noAutofit/>
          </a:bodyPr>
          <a:lstStyle/>
          <a:p>
            <a:r>
              <a:rPr lang="da-DK" sz="4000" dirty="0"/>
              <a:t>”Disruption” workshop: </a:t>
            </a:r>
            <a:br>
              <a:rPr lang="da-DK" sz="4000" dirty="0"/>
            </a:br>
            <a:r>
              <a:rPr lang="da-DK" sz="4000" dirty="0"/>
              <a:t>Hovedanbefalinger til Ældre Sagen </a:t>
            </a:r>
          </a:p>
        </p:txBody>
      </p:sp>
      <p:pic>
        <p:nvPicPr>
          <p:cNvPr id="4" name="Pladsholder til indhold 3">
            <a:extLst>
              <a:ext uri="{FF2B5EF4-FFF2-40B4-BE49-F238E27FC236}">
                <a16:creationId xmlns:a16="http://schemas.microsoft.com/office/drawing/2014/main" id="{9EFF74C5-E725-464F-9DAA-314A2B6A98AA}"/>
              </a:ext>
            </a:extLst>
          </p:cNvPr>
          <p:cNvPicPr>
            <a:picLocks noGrp="1" noChangeAspect="1"/>
          </p:cNvPicPr>
          <p:nvPr>
            <p:ph sz="quarter" idx="10"/>
          </p:nvPr>
        </p:nvPicPr>
        <p:blipFill>
          <a:blip r:embed="rId2"/>
          <a:stretch>
            <a:fillRect/>
          </a:stretch>
        </p:blipFill>
        <p:spPr>
          <a:xfrm>
            <a:off x="726141" y="1407740"/>
            <a:ext cx="10572045" cy="5097231"/>
          </a:xfrm>
          <a:prstGeom prst="rect">
            <a:avLst/>
          </a:prstGeom>
        </p:spPr>
      </p:pic>
      <p:sp>
        <p:nvSpPr>
          <p:cNvPr id="3" name="Pladsholder til slidenummer 2">
            <a:extLst>
              <a:ext uri="{FF2B5EF4-FFF2-40B4-BE49-F238E27FC236}">
                <a16:creationId xmlns:a16="http://schemas.microsoft.com/office/drawing/2014/main" id="{0BB12E6B-D4E9-4A7A-8042-FFDB79BE3DDE}"/>
              </a:ext>
            </a:extLst>
          </p:cNvPr>
          <p:cNvSpPr>
            <a:spLocks noGrp="1"/>
          </p:cNvSpPr>
          <p:nvPr>
            <p:ph type="sldNum" sz="quarter" idx="11"/>
          </p:nvPr>
        </p:nvSpPr>
        <p:spPr/>
        <p:txBody>
          <a:bodyPr/>
          <a:lstStyle/>
          <a:p>
            <a:fld id="{53638CB2-EA0C-44E4-A91A-4D7146E346C5}" type="slidenum">
              <a:rPr lang="da-DK" smtClean="0"/>
              <a:pPr/>
              <a:t>31</a:t>
            </a:fld>
            <a:endParaRPr lang="da-DK"/>
          </a:p>
        </p:txBody>
      </p:sp>
    </p:spTree>
    <p:extLst>
      <p:ext uri="{BB962C8B-B14F-4D97-AF65-F5344CB8AC3E}">
        <p14:creationId xmlns:p14="http://schemas.microsoft.com/office/powerpoint/2010/main" val="73125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DD3D4D-DD3F-454C-9E01-4F520D12C60C}"/>
              </a:ext>
            </a:extLst>
          </p:cNvPr>
          <p:cNvSpPr>
            <a:spLocks noGrp="1"/>
          </p:cNvSpPr>
          <p:nvPr>
            <p:ph type="title"/>
          </p:nvPr>
        </p:nvSpPr>
        <p:spPr/>
        <p:txBody>
          <a:bodyPr>
            <a:normAutofit/>
          </a:bodyPr>
          <a:lstStyle/>
          <a:p>
            <a:r>
              <a:rPr lang="da-DK" dirty="0"/>
              <a:t>Eksempler på ideer </a:t>
            </a:r>
          </a:p>
        </p:txBody>
      </p:sp>
      <p:sp>
        <p:nvSpPr>
          <p:cNvPr id="3" name="Pladsholder til indhold 2">
            <a:extLst>
              <a:ext uri="{FF2B5EF4-FFF2-40B4-BE49-F238E27FC236}">
                <a16:creationId xmlns:a16="http://schemas.microsoft.com/office/drawing/2014/main" id="{B22DD5D6-E70D-4310-8C7D-D89603374812}"/>
              </a:ext>
            </a:extLst>
          </p:cNvPr>
          <p:cNvSpPr>
            <a:spLocks noGrp="1"/>
          </p:cNvSpPr>
          <p:nvPr>
            <p:ph sz="quarter" idx="10"/>
          </p:nvPr>
        </p:nvSpPr>
        <p:spPr/>
        <p:txBody>
          <a:bodyPr>
            <a:normAutofit lnSpcReduction="10000"/>
          </a:bodyPr>
          <a:lstStyle/>
          <a:p>
            <a:r>
              <a:rPr lang="da-DK" dirty="0"/>
              <a:t>Jobbank for seniorer</a:t>
            </a:r>
          </a:p>
          <a:p>
            <a:r>
              <a:rPr lang="da-DK" dirty="0"/>
              <a:t>Brug flere unge ”vilde” i sekretariatet</a:t>
            </a:r>
          </a:p>
          <a:p>
            <a:r>
              <a:rPr lang="da-DK" dirty="0"/>
              <a:t>Forskellige typer af medlemskab: Pårørende osv.</a:t>
            </a:r>
          </a:p>
          <a:p>
            <a:r>
              <a:rPr lang="da-DK" dirty="0"/>
              <a:t>Nyt navn, fx ”Voksen Sagen” eller en ungdomsklub</a:t>
            </a:r>
          </a:p>
          <a:p>
            <a:r>
              <a:rPr lang="da-DK" dirty="0"/>
              <a:t>Uddan i digital dannelse</a:t>
            </a:r>
          </a:p>
          <a:p>
            <a:r>
              <a:rPr lang="da-DK" dirty="0"/>
              <a:t>Vær politisk vagthund ift. ny velfærdsteknologi</a:t>
            </a:r>
          </a:p>
          <a:p>
            <a:r>
              <a:rPr lang="da-DK" dirty="0"/>
              <a:t>Ældre hjælper yngre</a:t>
            </a:r>
          </a:p>
          <a:p>
            <a:r>
              <a:rPr lang="da-DK" dirty="0"/>
              <a:t>Lettere at være frivillig, mere samarbejde med andre foreninger, se på effekt</a:t>
            </a:r>
          </a:p>
          <a:p>
            <a:r>
              <a:rPr lang="da-DK" dirty="0"/>
              <a:t>Mobilisér medlemmer til aktivitet</a:t>
            </a:r>
          </a:p>
          <a:p>
            <a:r>
              <a:rPr lang="da-DK" dirty="0"/>
              <a:t>Ansvar for samfundets langsigtede udvikling</a:t>
            </a:r>
          </a:p>
          <a:p>
            <a:r>
              <a:rPr lang="da-DK" dirty="0"/>
              <a:t>Ny opfattelse af familien og familiepolitik: Husk den ældste generation</a:t>
            </a:r>
          </a:p>
          <a:p>
            <a:pPr marL="0" indent="0">
              <a:buNone/>
            </a:pPr>
            <a:endParaRPr lang="da-DK" dirty="0"/>
          </a:p>
        </p:txBody>
      </p:sp>
      <p:sp>
        <p:nvSpPr>
          <p:cNvPr id="5" name="Pladsholder til slidenummer 4">
            <a:extLst>
              <a:ext uri="{FF2B5EF4-FFF2-40B4-BE49-F238E27FC236}">
                <a16:creationId xmlns:a16="http://schemas.microsoft.com/office/drawing/2014/main" id="{5054C960-2561-49A3-9855-F03B33E535DB}"/>
              </a:ext>
            </a:extLst>
          </p:cNvPr>
          <p:cNvSpPr>
            <a:spLocks noGrp="1"/>
          </p:cNvSpPr>
          <p:nvPr>
            <p:ph type="sldNum" sz="quarter" idx="11"/>
          </p:nvPr>
        </p:nvSpPr>
        <p:spPr/>
        <p:txBody>
          <a:bodyPr/>
          <a:lstStyle/>
          <a:p>
            <a:fld id="{53638CB2-EA0C-44E4-A91A-4D7146E346C5}" type="slidenum">
              <a:rPr lang="da-DK" smtClean="0"/>
              <a:pPr/>
              <a:t>32</a:t>
            </a:fld>
            <a:endParaRPr lang="da-DK"/>
          </a:p>
        </p:txBody>
      </p:sp>
      <p:sp>
        <p:nvSpPr>
          <p:cNvPr id="6" name="Sky 5">
            <a:extLst>
              <a:ext uri="{FF2B5EF4-FFF2-40B4-BE49-F238E27FC236}">
                <a16:creationId xmlns:a16="http://schemas.microsoft.com/office/drawing/2014/main" id="{11CBA894-D16C-4DF9-8627-6189BFAD932B}"/>
              </a:ext>
            </a:extLst>
          </p:cNvPr>
          <p:cNvSpPr/>
          <p:nvPr/>
        </p:nvSpPr>
        <p:spPr>
          <a:xfrm>
            <a:off x="11483295" y="6093668"/>
            <a:ext cx="230588" cy="190831"/>
          </a:xfrm>
          <a:prstGeom prst="cloud">
            <a:avLst/>
          </a:prstGeom>
          <a:solidFill>
            <a:schemeClr val="accent1"/>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2700" b="0" i="0" u="none" strike="noStrike" cap="none" spc="0" normalizeH="0" baseline="0" dirty="0" err="1">
              <a:solidFill>
                <a:srgbClr val="FFFFFF"/>
              </a:solidFill>
              <a:uFillTx/>
              <a:ea typeface="Palatino"/>
              <a:cs typeface="Palatino"/>
              <a:sym typeface="Palatino"/>
            </a:endParaRPr>
          </a:p>
        </p:txBody>
      </p:sp>
    </p:spTree>
    <p:extLst>
      <p:ext uri="{BB962C8B-B14F-4D97-AF65-F5344CB8AC3E}">
        <p14:creationId xmlns:p14="http://schemas.microsoft.com/office/powerpoint/2010/main" val="4016598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002E8-05BD-4A4D-A890-C912A2F005F9}"/>
              </a:ext>
            </a:extLst>
          </p:cNvPr>
          <p:cNvSpPr>
            <a:spLocks noGrp="1"/>
          </p:cNvSpPr>
          <p:nvPr>
            <p:ph type="title"/>
          </p:nvPr>
        </p:nvSpPr>
        <p:spPr/>
        <p:txBody>
          <a:bodyPr>
            <a:normAutofit/>
          </a:bodyPr>
          <a:lstStyle/>
          <a:p>
            <a:r>
              <a:rPr lang="da-DK" sz="4400" dirty="0"/>
              <a:t>Ældre Sagen er en succes!</a:t>
            </a:r>
            <a:endParaRPr lang="da-DK" dirty="0"/>
          </a:p>
        </p:txBody>
      </p:sp>
      <p:sp>
        <p:nvSpPr>
          <p:cNvPr id="3" name="Pladsholder til indhold 2">
            <a:extLst>
              <a:ext uri="{FF2B5EF4-FFF2-40B4-BE49-F238E27FC236}">
                <a16:creationId xmlns:a16="http://schemas.microsoft.com/office/drawing/2014/main" id="{D71DA674-1C8A-4742-9E69-D9AE35520E27}"/>
              </a:ext>
            </a:extLst>
          </p:cNvPr>
          <p:cNvSpPr>
            <a:spLocks noGrp="1"/>
          </p:cNvSpPr>
          <p:nvPr>
            <p:ph sz="quarter" idx="10"/>
          </p:nvPr>
        </p:nvSpPr>
        <p:spPr>
          <a:xfrm>
            <a:off x="1092200" y="1508592"/>
            <a:ext cx="10707843" cy="4706471"/>
          </a:xfrm>
        </p:spPr>
        <p:txBody>
          <a:bodyPr>
            <a:normAutofit fontScale="25000" lnSpcReduction="20000"/>
          </a:bodyPr>
          <a:lstStyle/>
          <a:p>
            <a:pPr>
              <a:lnSpc>
                <a:spcPct val="170000"/>
              </a:lnSpc>
              <a:spcBef>
                <a:spcPts val="0"/>
              </a:spcBef>
              <a:buFont typeface="Arial" panose="020B0604020202020204" pitchFamily="34" charset="0"/>
              <a:buChar char="•"/>
            </a:pPr>
            <a:r>
              <a:rPr lang="da-DK" sz="8800" dirty="0"/>
              <a:t>Over 920.000 medlemmer – over halvdelen af 60+ er medlem</a:t>
            </a:r>
          </a:p>
          <a:p>
            <a:pPr>
              <a:lnSpc>
                <a:spcPct val="170000"/>
              </a:lnSpc>
              <a:spcBef>
                <a:spcPts val="0"/>
              </a:spcBef>
              <a:buFont typeface="Arial" panose="020B0604020202020204" pitchFamily="34" charset="0"/>
              <a:buChar char="•"/>
            </a:pPr>
            <a:r>
              <a:rPr lang="da-DK" sz="8800" dirty="0"/>
              <a:t>Medlemmer tilfredse og loyale</a:t>
            </a:r>
          </a:p>
          <a:p>
            <a:pPr>
              <a:lnSpc>
                <a:spcPct val="170000"/>
              </a:lnSpc>
              <a:spcBef>
                <a:spcPts val="0"/>
              </a:spcBef>
              <a:buFont typeface="Arial" panose="020B0604020202020204" pitchFamily="34" charset="0"/>
              <a:buChar char="•"/>
            </a:pPr>
            <a:r>
              <a:rPr lang="da-DK" sz="8800" dirty="0"/>
              <a:t>Over 20.000 aktive frivillige</a:t>
            </a:r>
          </a:p>
          <a:p>
            <a:pPr>
              <a:lnSpc>
                <a:spcPct val="170000"/>
              </a:lnSpc>
              <a:spcBef>
                <a:spcPts val="0"/>
              </a:spcBef>
              <a:buFont typeface="Arial" panose="020B0604020202020204" pitchFamily="34" charset="0"/>
              <a:buChar char="•"/>
            </a:pPr>
            <a:r>
              <a:rPr lang="da-DK" sz="8800" dirty="0"/>
              <a:t>Frivillige er tilfredse og stolte af Ældre Sagen</a:t>
            </a:r>
          </a:p>
          <a:p>
            <a:pPr>
              <a:lnSpc>
                <a:spcPct val="170000"/>
              </a:lnSpc>
              <a:spcBef>
                <a:spcPts val="0"/>
              </a:spcBef>
              <a:buFont typeface="Arial" panose="020B0604020202020204" pitchFamily="34" charset="0"/>
              <a:buChar char="•"/>
            </a:pPr>
            <a:r>
              <a:rPr lang="da-DK" sz="8800" dirty="0"/>
              <a:t>Knap 100.000 medlemsarrangementer i et normalt år (uden Corona!)</a:t>
            </a:r>
          </a:p>
          <a:p>
            <a:pPr>
              <a:lnSpc>
                <a:spcPct val="170000"/>
              </a:lnSpc>
              <a:spcBef>
                <a:spcPts val="0"/>
              </a:spcBef>
              <a:buFont typeface="Arial" panose="020B0604020202020204" pitchFamily="34" charset="0"/>
              <a:buChar char="•"/>
            </a:pPr>
            <a:r>
              <a:rPr lang="da-DK" sz="8800" dirty="0"/>
              <a:t>Ca. 45.000 rådgivninger på et år</a:t>
            </a:r>
          </a:p>
          <a:p>
            <a:pPr>
              <a:lnSpc>
                <a:spcPct val="170000"/>
              </a:lnSpc>
              <a:spcBef>
                <a:spcPts val="0"/>
              </a:spcBef>
              <a:buFont typeface="Arial" panose="020B0604020202020204" pitchFamily="34" charset="0"/>
              <a:buChar char="•"/>
            </a:pPr>
            <a:r>
              <a:rPr lang="da-DK" sz="8800" dirty="0"/>
              <a:t>Medlemsbladet i Top Tre blandt danske magasiner</a:t>
            </a:r>
          </a:p>
          <a:p>
            <a:pPr>
              <a:lnSpc>
                <a:spcPct val="170000"/>
              </a:lnSpc>
              <a:spcBef>
                <a:spcPts val="0"/>
              </a:spcBef>
              <a:buFont typeface="Arial" panose="020B0604020202020204" pitchFamily="34" charset="0"/>
              <a:buChar char="•"/>
            </a:pPr>
            <a:r>
              <a:rPr lang="da-DK" sz="8800" dirty="0"/>
              <a:t>Ældre Sagen nævnes ofte som værende i Superligaen, når det gælder politisk indflydelse</a:t>
            </a:r>
          </a:p>
        </p:txBody>
      </p:sp>
      <p:sp>
        <p:nvSpPr>
          <p:cNvPr id="4" name="Pladsholder til slidenummer 3">
            <a:extLst>
              <a:ext uri="{FF2B5EF4-FFF2-40B4-BE49-F238E27FC236}">
                <a16:creationId xmlns:a16="http://schemas.microsoft.com/office/drawing/2014/main" id="{245D28F3-54B6-49B7-A347-A05BB9216E4D}"/>
              </a:ext>
            </a:extLst>
          </p:cNvPr>
          <p:cNvSpPr>
            <a:spLocks noGrp="1"/>
          </p:cNvSpPr>
          <p:nvPr>
            <p:ph type="sldNum" sz="quarter" idx="11"/>
          </p:nvPr>
        </p:nvSpPr>
        <p:spPr/>
        <p:txBody>
          <a:bodyPr/>
          <a:lstStyle/>
          <a:p>
            <a:fld id="{53638CB2-EA0C-44E4-A91A-4D7146E346C5}" type="slidenum">
              <a:rPr lang="da-DK" smtClean="0"/>
              <a:pPr/>
              <a:t>33</a:t>
            </a:fld>
            <a:endParaRPr lang="da-DK"/>
          </a:p>
        </p:txBody>
      </p:sp>
      <p:sp>
        <p:nvSpPr>
          <p:cNvPr id="5" name="Sky 4">
            <a:extLst>
              <a:ext uri="{FF2B5EF4-FFF2-40B4-BE49-F238E27FC236}">
                <a16:creationId xmlns:a16="http://schemas.microsoft.com/office/drawing/2014/main" id="{0DD3A487-ABA1-42BD-B856-3378E64C3F86}"/>
              </a:ext>
            </a:extLst>
          </p:cNvPr>
          <p:cNvSpPr/>
          <p:nvPr/>
        </p:nvSpPr>
        <p:spPr>
          <a:xfrm>
            <a:off x="11271280" y="6119647"/>
            <a:ext cx="230588" cy="190831"/>
          </a:xfrm>
          <a:prstGeom prst="cloud">
            <a:avLst/>
          </a:prstGeom>
          <a:solidFill>
            <a:schemeClr val="accent1"/>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2700" b="0" i="0" u="none" strike="noStrike" cap="none" spc="0" normalizeH="0" baseline="0" dirty="0" err="1">
              <a:solidFill>
                <a:srgbClr val="FFFFFF"/>
              </a:solidFill>
              <a:uFillTx/>
              <a:ea typeface="Palatino"/>
              <a:cs typeface="Palatino"/>
              <a:sym typeface="Palatino"/>
            </a:endParaRPr>
          </a:p>
        </p:txBody>
      </p:sp>
      <p:sp>
        <p:nvSpPr>
          <p:cNvPr id="6" name="Sky 5">
            <a:extLst>
              <a:ext uri="{FF2B5EF4-FFF2-40B4-BE49-F238E27FC236}">
                <a16:creationId xmlns:a16="http://schemas.microsoft.com/office/drawing/2014/main" id="{2597C90F-3F47-491B-83EB-5C88D3602B86}"/>
              </a:ext>
            </a:extLst>
          </p:cNvPr>
          <p:cNvSpPr/>
          <p:nvPr/>
        </p:nvSpPr>
        <p:spPr>
          <a:xfrm>
            <a:off x="11598589" y="6119647"/>
            <a:ext cx="230588" cy="190831"/>
          </a:xfrm>
          <a:prstGeom prst="cloud">
            <a:avLst/>
          </a:prstGeom>
          <a:solidFill>
            <a:schemeClr val="accent1"/>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2700" b="0" i="0" u="none" strike="noStrike" cap="none" spc="0" normalizeH="0" baseline="0" dirty="0" err="1">
              <a:solidFill>
                <a:srgbClr val="FFFFFF"/>
              </a:solidFill>
              <a:uFillTx/>
              <a:ea typeface="Palatino"/>
              <a:cs typeface="Palatino"/>
              <a:sym typeface="Palatino"/>
            </a:endParaRPr>
          </a:p>
        </p:txBody>
      </p:sp>
    </p:spTree>
    <p:extLst>
      <p:ext uri="{BB962C8B-B14F-4D97-AF65-F5344CB8AC3E}">
        <p14:creationId xmlns:p14="http://schemas.microsoft.com/office/powerpoint/2010/main" val="3258057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9AD9C1-7249-49C1-8EF6-97E7766A1554}"/>
              </a:ext>
            </a:extLst>
          </p:cNvPr>
          <p:cNvSpPr>
            <a:spLocks noGrp="1"/>
          </p:cNvSpPr>
          <p:nvPr>
            <p:ph type="title"/>
          </p:nvPr>
        </p:nvSpPr>
        <p:spPr/>
        <p:txBody>
          <a:bodyPr/>
          <a:lstStyle/>
          <a:p>
            <a:r>
              <a:rPr lang="da-DK" dirty="0"/>
              <a:t>Succes i 2027?</a:t>
            </a:r>
          </a:p>
        </p:txBody>
      </p:sp>
      <p:sp>
        <p:nvSpPr>
          <p:cNvPr id="3" name="Pladsholder til indhold 2">
            <a:extLst>
              <a:ext uri="{FF2B5EF4-FFF2-40B4-BE49-F238E27FC236}">
                <a16:creationId xmlns:a16="http://schemas.microsoft.com/office/drawing/2014/main" id="{1DCA356E-F111-44E9-B2F5-8EFC1C10D26B}"/>
              </a:ext>
            </a:extLst>
          </p:cNvPr>
          <p:cNvSpPr>
            <a:spLocks noGrp="1"/>
          </p:cNvSpPr>
          <p:nvPr>
            <p:ph sz="quarter" idx="10"/>
          </p:nvPr>
        </p:nvSpPr>
        <p:spPr/>
        <p:txBody>
          <a:bodyPr/>
          <a:lstStyle/>
          <a:p>
            <a:r>
              <a:rPr lang="da-DK" sz="3200" dirty="0"/>
              <a:t>Drømmen om værdighed skal omsættes til en handlekraftig ældrepolitik. </a:t>
            </a:r>
          </a:p>
          <a:p>
            <a:r>
              <a:rPr lang="da-DK" sz="3200" dirty="0"/>
              <a:t>Pensionisters økonomi skal følger med andre gruppers</a:t>
            </a:r>
          </a:p>
          <a:p>
            <a:r>
              <a:rPr lang="da-DK" sz="3200" dirty="0"/>
              <a:t>Ensomhed skal reduceres </a:t>
            </a:r>
          </a:p>
          <a:p>
            <a:r>
              <a:rPr lang="da-DK" sz="3200" dirty="0"/>
              <a:t>Ældre Sagens indflydelsen stadig stor</a:t>
            </a:r>
          </a:p>
          <a:p>
            <a:r>
              <a:rPr lang="da-DK" sz="3200" dirty="0"/>
              <a:t>Vi har flere frivillige</a:t>
            </a:r>
          </a:p>
          <a:p>
            <a:r>
              <a:rPr lang="da-DK" sz="3200" dirty="0"/>
              <a:t>Vi passerer 1 mio. medlemmer </a:t>
            </a:r>
          </a:p>
          <a:p>
            <a:endParaRPr lang="da-DK" dirty="0"/>
          </a:p>
        </p:txBody>
      </p:sp>
      <p:sp>
        <p:nvSpPr>
          <p:cNvPr id="4" name="Pladsholder til slidenummer 3">
            <a:extLst>
              <a:ext uri="{FF2B5EF4-FFF2-40B4-BE49-F238E27FC236}">
                <a16:creationId xmlns:a16="http://schemas.microsoft.com/office/drawing/2014/main" id="{402882EB-FECD-4B32-8705-D00E5FF63F42}"/>
              </a:ext>
            </a:extLst>
          </p:cNvPr>
          <p:cNvSpPr>
            <a:spLocks noGrp="1"/>
          </p:cNvSpPr>
          <p:nvPr>
            <p:ph type="sldNum" sz="quarter" idx="11"/>
          </p:nvPr>
        </p:nvSpPr>
        <p:spPr/>
        <p:txBody>
          <a:bodyPr/>
          <a:lstStyle/>
          <a:p>
            <a:fld id="{53638CB2-EA0C-44E4-A91A-4D7146E346C5}" type="slidenum">
              <a:rPr lang="da-DK" smtClean="0"/>
              <a:pPr/>
              <a:t>34</a:t>
            </a:fld>
            <a:endParaRPr lang="da-DK"/>
          </a:p>
        </p:txBody>
      </p:sp>
      <p:sp>
        <p:nvSpPr>
          <p:cNvPr id="5" name="Sky 4">
            <a:extLst>
              <a:ext uri="{FF2B5EF4-FFF2-40B4-BE49-F238E27FC236}">
                <a16:creationId xmlns:a16="http://schemas.microsoft.com/office/drawing/2014/main" id="{0EAAF56C-0339-4380-B87B-6259AB6AE94C}"/>
              </a:ext>
            </a:extLst>
          </p:cNvPr>
          <p:cNvSpPr/>
          <p:nvPr/>
        </p:nvSpPr>
        <p:spPr>
          <a:xfrm>
            <a:off x="10916785" y="6090798"/>
            <a:ext cx="230588" cy="190831"/>
          </a:xfrm>
          <a:prstGeom prst="cloud">
            <a:avLst/>
          </a:prstGeom>
          <a:solidFill>
            <a:schemeClr val="accent1"/>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2700" b="0" i="0" u="none" strike="noStrike" cap="none" spc="0" normalizeH="0" baseline="0" dirty="0" err="1">
              <a:solidFill>
                <a:srgbClr val="FFFFFF"/>
              </a:solidFill>
              <a:uFillTx/>
              <a:ea typeface="Palatino"/>
              <a:cs typeface="Palatino"/>
              <a:sym typeface="Palatino"/>
            </a:endParaRPr>
          </a:p>
        </p:txBody>
      </p:sp>
      <p:sp>
        <p:nvSpPr>
          <p:cNvPr id="6" name="Sky 5">
            <a:extLst>
              <a:ext uri="{FF2B5EF4-FFF2-40B4-BE49-F238E27FC236}">
                <a16:creationId xmlns:a16="http://schemas.microsoft.com/office/drawing/2014/main" id="{1FC77136-A9A5-4C0A-9329-11FE07CECEBC}"/>
              </a:ext>
            </a:extLst>
          </p:cNvPr>
          <p:cNvSpPr/>
          <p:nvPr/>
        </p:nvSpPr>
        <p:spPr>
          <a:xfrm>
            <a:off x="11262667" y="6090798"/>
            <a:ext cx="230588" cy="190831"/>
          </a:xfrm>
          <a:prstGeom prst="cloud">
            <a:avLst/>
          </a:prstGeom>
          <a:solidFill>
            <a:schemeClr val="accent1"/>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2700" b="0" i="0" u="none" strike="noStrike" cap="none" spc="0" normalizeH="0" baseline="0" dirty="0" err="1">
              <a:solidFill>
                <a:srgbClr val="FFFFFF"/>
              </a:solidFill>
              <a:uFillTx/>
              <a:ea typeface="Palatino"/>
              <a:cs typeface="Palatino"/>
              <a:sym typeface="Palatino"/>
            </a:endParaRPr>
          </a:p>
        </p:txBody>
      </p:sp>
      <p:sp>
        <p:nvSpPr>
          <p:cNvPr id="7" name="Sky 6">
            <a:extLst>
              <a:ext uri="{FF2B5EF4-FFF2-40B4-BE49-F238E27FC236}">
                <a16:creationId xmlns:a16="http://schemas.microsoft.com/office/drawing/2014/main" id="{C11278ED-6E37-4031-9DC4-92235B03AF23}"/>
              </a:ext>
            </a:extLst>
          </p:cNvPr>
          <p:cNvSpPr/>
          <p:nvPr/>
        </p:nvSpPr>
        <p:spPr>
          <a:xfrm>
            <a:off x="11598589" y="6093668"/>
            <a:ext cx="230588" cy="190831"/>
          </a:xfrm>
          <a:prstGeom prst="cloud">
            <a:avLst/>
          </a:prstGeom>
          <a:solidFill>
            <a:schemeClr val="accent1"/>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2700" b="0" i="0" u="none" strike="noStrike" cap="none" spc="0" normalizeH="0" baseline="0" dirty="0" err="1">
              <a:solidFill>
                <a:srgbClr val="FFFFFF"/>
              </a:solidFill>
              <a:uFillTx/>
              <a:ea typeface="Palatino"/>
              <a:cs typeface="Palatino"/>
              <a:sym typeface="Palatino"/>
            </a:endParaRPr>
          </a:p>
        </p:txBody>
      </p:sp>
    </p:spTree>
    <p:extLst>
      <p:ext uri="{BB962C8B-B14F-4D97-AF65-F5344CB8AC3E}">
        <p14:creationId xmlns:p14="http://schemas.microsoft.com/office/powerpoint/2010/main" val="1070625061"/>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E66733D7-B570-499A-8B4E-BBA47276A4DC}"/>
              </a:ext>
            </a:extLst>
          </p:cNvPr>
          <p:cNvSpPr>
            <a:spLocks noGrp="1"/>
          </p:cNvSpPr>
          <p:nvPr>
            <p:ph sz="quarter" idx="14"/>
          </p:nvPr>
        </p:nvSpPr>
        <p:spPr>
          <a:xfrm>
            <a:off x="476251" y="1919883"/>
            <a:ext cx="8129269" cy="4286250"/>
          </a:xfrm>
        </p:spPr>
        <p:txBody>
          <a:bodyPr anchor="t">
            <a:normAutofit/>
          </a:bodyPr>
          <a:lstStyle/>
          <a:p>
            <a:pPr>
              <a:lnSpc>
                <a:spcPct val="90000"/>
              </a:lnSpc>
            </a:pPr>
            <a:r>
              <a:rPr lang="da-DK" sz="1900" dirty="0"/>
              <a:t>Hvad oplever I er særlig vigtigt for jeres medlemmer og dem, I er i dialog med i denne tid?</a:t>
            </a:r>
          </a:p>
          <a:p>
            <a:pPr>
              <a:lnSpc>
                <a:spcPct val="90000"/>
              </a:lnSpc>
            </a:pPr>
            <a:endParaRPr lang="da-DK" sz="1900" dirty="0"/>
          </a:p>
          <a:p>
            <a:pPr>
              <a:lnSpc>
                <a:spcPct val="90000"/>
              </a:lnSpc>
            </a:pPr>
            <a:r>
              <a:rPr lang="da-DK" sz="1900" dirty="0"/>
              <a:t>Ældre Sagen har i dag 20.000 frivillige: Hvor mange frivillige har Ældre Sagen i 2027?</a:t>
            </a:r>
          </a:p>
          <a:p>
            <a:pPr>
              <a:lnSpc>
                <a:spcPct val="90000"/>
              </a:lnSpc>
            </a:pPr>
            <a:r>
              <a:rPr lang="da-DK" sz="1900" dirty="0"/>
              <a:t>Har I nogen bud på frivilligaktiviteter Ældre Sagen skal satse på?</a:t>
            </a:r>
          </a:p>
          <a:p>
            <a:pPr>
              <a:lnSpc>
                <a:spcPct val="90000"/>
              </a:lnSpc>
            </a:pPr>
            <a:endParaRPr lang="da-DK" sz="1900" dirty="0"/>
          </a:p>
          <a:p>
            <a:pPr>
              <a:lnSpc>
                <a:spcPct val="90000"/>
              </a:lnSpc>
            </a:pPr>
            <a:r>
              <a:rPr lang="da-DK" sz="1900" dirty="0"/>
              <a:t>Set i lyset af kommunernes betydning for et godt og værdigt </a:t>
            </a:r>
            <a:r>
              <a:rPr lang="da-DK" sz="1900" dirty="0" err="1"/>
              <a:t>ældreliv</a:t>
            </a:r>
            <a:r>
              <a:rPr lang="da-DK" sz="1900" dirty="0"/>
              <a:t>, hvordan kan vi gøre mere for at påvirke og arbejde med kommunerne om de emner, der betyder noget for de ældre borgere i kommunen?</a:t>
            </a:r>
          </a:p>
        </p:txBody>
      </p:sp>
      <p:sp>
        <p:nvSpPr>
          <p:cNvPr id="1031" name="Text Placeholder 3">
            <a:extLst>
              <a:ext uri="{FF2B5EF4-FFF2-40B4-BE49-F238E27FC236}">
                <a16:creationId xmlns:a16="http://schemas.microsoft.com/office/drawing/2014/main" id="{F6A12B98-E5F3-4F72-AD5E-84A25A44D660}"/>
              </a:ext>
            </a:extLst>
          </p:cNvPr>
          <p:cNvSpPr>
            <a:spLocks noGrp="1"/>
          </p:cNvSpPr>
          <p:nvPr>
            <p:ph type="body" sz="quarter" idx="10"/>
          </p:nvPr>
        </p:nvSpPr>
        <p:spPr>
          <a:xfrm>
            <a:off x="484212" y="1418668"/>
            <a:ext cx="11223112" cy="233983"/>
          </a:xfrm>
        </p:spPr>
        <p:txBody>
          <a:bodyPr/>
          <a:lstStyle/>
          <a:p>
            <a:endParaRPr lang="en-US"/>
          </a:p>
        </p:txBody>
      </p:sp>
      <p:sp>
        <p:nvSpPr>
          <p:cNvPr id="73" name="Text Placeholder 3">
            <a:extLst>
              <a:ext uri="{FF2B5EF4-FFF2-40B4-BE49-F238E27FC236}">
                <a16:creationId xmlns:a16="http://schemas.microsoft.com/office/drawing/2014/main" id="{F6A12B98-E5F3-4F72-AD5E-84A25A44D660}"/>
              </a:ext>
            </a:extLst>
          </p:cNvPr>
          <p:cNvSpPr>
            <a:spLocks noGrp="1"/>
          </p:cNvSpPr>
          <p:nvPr>
            <p:ph type="body" sz="quarter" idx="10"/>
          </p:nvPr>
        </p:nvSpPr>
        <p:spPr>
          <a:xfrm>
            <a:off x="484212" y="1418668"/>
            <a:ext cx="11223112" cy="233983"/>
          </a:xfrm>
        </p:spPr>
        <p:txBody>
          <a:bodyPr/>
          <a:lstStyle/>
          <a:p>
            <a:endParaRPr lang="en-US"/>
          </a:p>
        </p:txBody>
      </p:sp>
      <p:sp>
        <p:nvSpPr>
          <p:cNvPr id="2" name="Titel 1">
            <a:extLst>
              <a:ext uri="{FF2B5EF4-FFF2-40B4-BE49-F238E27FC236}">
                <a16:creationId xmlns:a16="http://schemas.microsoft.com/office/drawing/2014/main" id="{042FCE4A-B3BD-4D69-A4DC-766BB41AE278}"/>
              </a:ext>
            </a:extLst>
          </p:cNvPr>
          <p:cNvSpPr>
            <a:spLocks noGrp="1"/>
          </p:cNvSpPr>
          <p:nvPr>
            <p:ph type="title"/>
          </p:nvPr>
        </p:nvSpPr>
        <p:spPr>
          <a:xfrm>
            <a:off x="484211" y="233406"/>
            <a:ext cx="11239500" cy="965156"/>
          </a:xfrm>
        </p:spPr>
        <p:txBody>
          <a:bodyPr anchor="ctr">
            <a:normAutofit/>
          </a:bodyPr>
          <a:lstStyle/>
          <a:p>
            <a:r>
              <a:rPr lang="da-DK" dirty="0"/>
              <a:t>Spørgsmål til debat</a:t>
            </a:r>
          </a:p>
        </p:txBody>
      </p:sp>
    </p:spTree>
    <p:extLst>
      <p:ext uri="{BB962C8B-B14F-4D97-AF65-F5344CB8AC3E}">
        <p14:creationId xmlns:p14="http://schemas.microsoft.com/office/powerpoint/2010/main" val="52066405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23C3E5A-8D1B-4771-BE22-8DEB3910FD77}"/>
              </a:ext>
            </a:extLst>
          </p:cNvPr>
          <p:cNvSpPr>
            <a:spLocks noGrp="1"/>
          </p:cNvSpPr>
          <p:nvPr>
            <p:ph type="title"/>
          </p:nvPr>
        </p:nvSpPr>
        <p:spPr>
          <a:xfrm>
            <a:off x="484188" y="225425"/>
            <a:ext cx="11229975" cy="973138"/>
          </a:xfrm>
        </p:spPr>
        <p:txBody>
          <a:bodyPr>
            <a:noAutofit/>
          </a:bodyPr>
          <a:lstStyle/>
          <a:p>
            <a:r>
              <a:rPr lang="da-DK" sz="3600" dirty="0"/>
              <a:t>Det politiske arbejde den seneste tid: </a:t>
            </a:r>
            <a:br>
              <a:rPr lang="da-DK" sz="3600" dirty="0"/>
            </a:br>
            <a:r>
              <a:rPr lang="da-DK" sz="3600" dirty="0"/>
              <a:t>Vigtige sager – og markante resultater</a:t>
            </a:r>
          </a:p>
        </p:txBody>
      </p:sp>
      <p:sp>
        <p:nvSpPr>
          <p:cNvPr id="6" name="Ellipse 5">
            <a:extLst>
              <a:ext uri="{FF2B5EF4-FFF2-40B4-BE49-F238E27FC236}">
                <a16:creationId xmlns:a16="http://schemas.microsoft.com/office/drawing/2014/main" id="{A661CBF5-435D-4E7C-8B09-6B596F17264B}"/>
              </a:ext>
            </a:extLst>
          </p:cNvPr>
          <p:cNvSpPr/>
          <p:nvPr/>
        </p:nvSpPr>
        <p:spPr>
          <a:xfrm>
            <a:off x="658364" y="1842629"/>
            <a:ext cx="4838700" cy="1312803"/>
          </a:xfrm>
          <a:prstGeom prst="ellipse">
            <a:avLst/>
          </a:prstGeom>
          <a:solidFill>
            <a:schemeClr val="tx2"/>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r>
              <a:rPr kumimoji="0" lang="da-DK" sz="2700" b="0" i="0" u="none" strike="noStrike" cap="none" spc="0" normalizeH="0" baseline="0" dirty="0">
                <a:solidFill>
                  <a:srgbClr val="FFFFFF"/>
                </a:solidFill>
                <a:uFillTx/>
                <a:ea typeface="Palatino"/>
                <a:cs typeface="Palatino"/>
                <a:sym typeface="Palatino"/>
              </a:rPr>
              <a:t>Corona-udfordringer 2020-2022</a:t>
            </a:r>
          </a:p>
        </p:txBody>
      </p:sp>
      <p:sp>
        <p:nvSpPr>
          <p:cNvPr id="7" name="Ellipse 6">
            <a:extLst>
              <a:ext uri="{FF2B5EF4-FFF2-40B4-BE49-F238E27FC236}">
                <a16:creationId xmlns:a16="http://schemas.microsoft.com/office/drawing/2014/main" id="{66F35418-5BD4-4611-B958-59F8912BFC05}"/>
              </a:ext>
            </a:extLst>
          </p:cNvPr>
          <p:cNvSpPr/>
          <p:nvPr/>
        </p:nvSpPr>
        <p:spPr>
          <a:xfrm>
            <a:off x="6096000" y="3468207"/>
            <a:ext cx="5863620" cy="1312803"/>
          </a:xfrm>
          <a:prstGeom prst="ellipse">
            <a:avLst/>
          </a:prstGeom>
          <a:solidFill>
            <a:schemeClr val="tx2"/>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700" dirty="0">
                <a:solidFill>
                  <a:srgbClr val="FFFFFF"/>
                </a:solidFill>
                <a:ea typeface="Palatino"/>
                <a:cs typeface="Palatino"/>
                <a:sym typeface="Palatino"/>
              </a:rPr>
              <a:t>Behov for e</a:t>
            </a:r>
            <a:r>
              <a:rPr kumimoji="0" lang="da-DK" sz="2700" b="0" i="0" u="none" strike="noStrike" cap="none" spc="0" normalizeH="0" baseline="0" dirty="0">
                <a:solidFill>
                  <a:srgbClr val="FFFFFF"/>
                </a:solidFill>
                <a:uFillTx/>
                <a:ea typeface="Palatino"/>
                <a:cs typeface="Palatino"/>
                <a:sym typeface="Palatino"/>
              </a:rPr>
              <a:t>n </a:t>
            </a:r>
            <a:r>
              <a:rPr lang="da-DK" sz="2700" dirty="0">
                <a:solidFill>
                  <a:srgbClr val="FFFFFF"/>
                </a:solidFill>
                <a:ea typeface="Palatino"/>
                <a:cs typeface="Palatino"/>
                <a:sym typeface="Palatino"/>
              </a:rPr>
              <a:t>”N</a:t>
            </a:r>
            <a:r>
              <a:rPr kumimoji="0" lang="da-DK" sz="2700" b="0" i="0" u="none" strike="noStrike" cap="none" spc="0" normalizeH="0" baseline="0" dirty="0">
                <a:solidFill>
                  <a:srgbClr val="FFFFFF"/>
                </a:solidFill>
                <a:uFillTx/>
                <a:ea typeface="Palatino"/>
                <a:cs typeface="Palatino"/>
                <a:sym typeface="Palatino"/>
              </a:rPr>
              <a:t>ew Deal” </a:t>
            </a:r>
            <a:r>
              <a:rPr lang="da-DK" sz="2700" dirty="0">
                <a:solidFill>
                  <a:srgbClr val="FFFFFF"/>
                </a:solidFill>
                <a:ea typeface="Palatino"/>
                <a:cs typeface="Palatino"/>
                <a:sym typeface="Palatino"/>
              </a:rPr>
              <a:t>: </a:t>
            </a:r>
          </a:p>
          <a:p>
            <a:pPr marL="0" marR="0" indent="0" algn="ctr" defTabSz="584200" rtl="0" fontAlgn="auto" latinLnBrk="1" hangingPunct="0">
              <a:lnSpc>
                <a:spcPct val="100000"/>
              </a:lnSpc>
              <a:spcBef>
                <a:spcPts val="0"/>
              </a:spcBef>
              <a:spcAft>
                <a:spcPts val="0"/>
              </a:spcAft>
              <a:buClrTx/>
              <a:buSzTx/>
              <a:buFontTx/>
              <a:buNone/>
              <a:tabLst/>
            </a:pPr>
            <a:r>
              <a:rPr lang="da-DK" sz="2700" dirty="0">
                <a:solidFill>
                  <a:srgbClr val="FFFFFF"/>
                </a:solidFill>
                <a:ea typeface="Palatino"/>
                <a:cs typeface="Palatino"/>
                <a:sym typeface="Palatino"/>
              </a:rPr>
              <a:t>Værdig Ældrepleje NU!</a:t>
            </a:r>
            <a:endParaRPr kumimoji="0" lang="da-DK" sz="2700" b="0" i="0" u="none" strike="noStrike" cap="none" spc="0" normalizeH="0" baseline="0" dirty="0">
              <a:solidFill>
                <a:srgbClr val="FFFFFF"/>
              </a:solidFill>
              <a:uFillTx/>
              <a:ea typeface="Palatino"/>
              <a:cs typeface="Palatino"/>
              <a:sym typeface="Palatino"/>
            </a:endParaRPr>
          </a:p>
        </p:txBody>
      </p:sp>
      <p:sp>
        <p:nvSpPr>
          <p:cNvPr id="8" name="Ellipse 7">
            <a:extLst>
              <a:ext uri="{FF2B5EF4-FFF2-40B4-BE49-F238E27FC236}">
                <a16:creationId xmlns:a16="http://schemas.microsoft.com/office/drawing/2014/main" id="{7F546EF5-646C-4A05-A528-59DE9DA8C81F}"/>
              </a:ext>
            </a:extLst>
          </p:cNvPr>
          <p:cNvSpPr/>
          <p:nvPr/>
        </p:nvSpPr>
        <p:spPr>
          <a:xfrm>
            <a:off x="232380" y="3626583"/>
            <a:ext cx="4883943" cy="1312803"/>
          </a:xfrm>
          <a:prstGeom prst="ellipse">
            <a:avLst/>
          </a:prstGeom>
          <a:solidFill>
            <a:schemeClr val="tx2"/>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700" dirty="0">
                <a:solidFill>
                  <a:srgbClr val="FFFFFF"/>
                </a:solidFill>
                <a:ea typeface="Palatino"/>
                <a:cs typeface="Palatino"/>
                <a:sym typeface="Palatino"/>
              </a:rPr>
              <a:t>National </a:t>
            </a:r>
          </a:p>
          <a:p>
            <a:pPr marL="0" marR="0" indent="0" algn="ctr" defTabSz="584200" rtl="0" fontAlgn="auto" latinLnBrk="1" hangingPunct="0">
              <a:lnSpc>
                <a:spcPct val="100000"/>
              </a:lnSpc>
              <a:spcBef>
                <a:spcPts val="0"/>
              </a:spcBef>
              <a:spcAft>
                <a:spcPts val="0"/>
              </a:spcAft>
              <a:buClrTx/>
              <a:buSzTx/>
              <a:buFontTx/>
              <a:buNone/>
              <a:tabLst/>
            </a:pPr>
            <a:r>
              <a:rPr lang="da-DK" sz="2700" dirty="0">
                <a:solidFill>
                  <a:srgbClr val="FFFFFF"/>
                </a:solidFill>
                <a:ea typeface="Palatino"/>
                <a:cs typeface="Palatino"/>
                <a:sym typeface="Palatino"/>
              </a:rPr>
              <a:t>e</a:t>
            </a:r>
            <a:r>
              <a:rPr kumimoji="0" lang="da-DK" sz="2700" b="0" i="0" u="none" strike="noStrike" cap="none" spc="0" normalizeH="0" baseline="0" dirty="0">
                <a:solidFill>
                  <a:srgbClr val="FFFFFF"/>
                </a:solidFill>
                <a:uFillTx/>
                <a:ea typeface="Palatino"/>
                <a:cs typeface="Palatino"/>
                <a:sym typeface="Palatino"/>
              </a:rPr>
              <a:t>nsomhedsstrategi</a:t>
            </a:r>
          </a:p>
        </p:txBody>
      </p:sp>
      <p:sp>
        <p:nvSpPr>
          <p:cNvPr id="9" name="Ellipse 8">
            <a:extLst>
              <a:ext uri="{FF2B5EF4-FFF2-40B4-BE49-F238E27FC236}">
                <a16:creationId xmlns:a16="http://schemas.microsoft.com/office/drawing/2014/main" id="{60B1ED52-26B9-44C5-864F-E2801153F0EB}"/>
              </a:ext>
            </a:extLst>
          </p:cNvPr>
          <p:cNvSpPr/>
          <p:nvPr/>
        </p:nvSpPr>
        <p:spPr>
          <a:xfrm>
            <a:off x="6597044" y="1617671"/>
            <a:ext cx="5280660" cy="1312803"/>
          </a:xfrm>
          <a:prstGeom prst="ellipse">
            <a:avLst/>
          </a:prstGeom>
          <a:solidFill>
            <a:schemeClr val="tx2"/>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700" dirty="0">
                <a:solidFill>
                  <a:srgbClr val="FFFFFF"/>
                </a:solidFill>
                <a:ea typeface="Palatino"/>
                <a:cs typeface="Palatino"/>
                <a:sym typeface="Palatino"/>
              </a:rPr>
              <a:t>Incitament til at arbejde – væk med modregning</a:t>
            </a:r>
            <a:endParaRPr kumimoji="0" lang="da-DK" sz="2700" b="0" i="0" u="none" strike="noStrike" cap="none" spc="0" normalizeH="0" baseline="0" dirty="0">
              <a:solidFill>
                <a:srgbClr val="FFFFFF"/>
              </a:solidFill>
              <a:uFillTx/>
              <a:ea typeface="Palatino"/>
              <a:cs typeface="Palatino"/>
              <a:sym typeface="Palatino"/>
            </a:endParaRPr>
          </a:p>
        </p:txBody>
      </p:sp>
      <p:sp>
        <p:nvSpPr>
          <p:cNvPr id="10" name="Ellipse 9">
            <a:extLst>
              <a:ext uri="{FF2B5EF4-FFF2-40B4-BE49-F238E27FC236}">
                <a16:creationId xmlns:a16="http://schemas.microsoft.com/office/drawing/2014/main" id="{3B06A3DF-FDA8-42F7-BFF2-4D5AE313A6D3}"/>
              </a:ext>
            </a:extLst>
          </p:cNvPr>
          <p:cNvSpPr/>
          <p:nvPr/>
        </p:nvSpPr>
        <p:spPr>
          <a:xfrm>
            <a:off x="3077714" y="5215512"/>
            <a:ext cx="5362576" cy="1182965"/>
          </a:xfrm>
          <a:prstGeom prst="ellipse">
            <a:avLst/>
          </a:prstGeom>
          <a:solidFill>
            <a:schemeClr val="tx2"/>
          </a:solidFill>
          <a:ln w="12700" cap="flat">
            <a:solidFill>
              <a:schemeClr val="accent1">
                <a:lumMod val="50000"/>
              </a:schemeClr>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solidFill>
                  <a:srgbClr val="FFFFFF"/>
                </a:solidFill>
                <a:uFillTx/>
                <a:ea typeface="Palatino"/>
                <a:cs typeface="Palatino"/>
                <a:sym typeface="Palatino"/>
              </a:rPr>
              <a:t>Energiprisers h</a:t>
            </a:r>
            <a:r>
              <a:rPr lang="da-DK" sz="2400" dirty="0">
                <a:solidFill>
                  <a:srgbClr val="FFFFFF"/>
                </a:solidFill>
                <a:ea typeface="Palatino"/>
                <a:cs typeface="Palatino"/>
                <a:sym typeface="Palatino"/>
              </a:rPr>
              <a:t>immelflugt</a:t>
            </a:r>
          </a:p>
          <a:p>
            <a:pPr marL="0" marR="0" indent="0" algn="ctr"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solidFill>
                  <a:srgbClr val="FFFFFF"/>
                </a:solidFill>
                <a:uFillTx/>
                <a:ea typeface="Palatino"/>
                <a:cs typeface="Palatino"/>
                <a:sym typeface="Palatino"/>
              </a:rPr>
              <a:t>Satsregulering af pension</a:t>
            </a:r>
          </a:p>
        </p:txBody>
      </p:sp>
      <p:sp>
        <p:nvSpPr>
          <p:cNvPr id="2" name="Pladsholder til slidenummer 1">
            <a:extLst>
              <a:ext uri="{FF2B5EF4-FFF2-40B4-BE49-F238E27FC236}">
                <a16:creationId xmlns:a16="http://schemas.microsoft.com/office/drawing/2014/main" id="{9BAC43CB-816B-4C48-9491-E209DE7B2116}"/>
              </a:ext>
            </a:extLst>
          </p:cNvPr>
          <p:cNvSpPr>
            <a:spLocks noGrp="1"/>
          </p:cNvSpPr>
          <p:nvPr>
            <p:ph type="sldNum" sz="quarter" idx="11"/>
          </p:nvPr>
        </p:nvSpPr>
        <p:spPr/>
        <p:txBody>
          <a:bodyPr/>
          <a:lstStyle/>
          <a:p>
            <a:fld id="{53638CB2-EA0C-44E4-A91A-4D7146E346C5}" type="slidenum">
              <a:rPr lang="da-DK" smtClean="0"/>
              <a:pPr/>
              <a:t>4</a:t>
            </a:fld>
            <a:endParaRPr lang="da-DK"/>
          </a:p>
        </p:txBody>
      </p:sp>
    </p:spTree>
    <p:extLst>
      <p:ext uri="{BB962C8B-B14F-4D97-AF65-F5344CB8AC3E}">
        <p14:creationId xmlns:p14="http://schemas.microsoft.com/office/powerpoint/2010/main" val="260825009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057D80CC-09F2-4A35-9340-23F6D8FB2A89}"/>
              </a:ext>
            </a:extLst>
          </p:cNvPr>
          <p:cNvSpPr>
            <a:spLocks noGrp="1"/>
          </p:cNvSpPr>
          <p:nvPr>
            <p:ph sz="quarter" idx="13"/>
          </p:nvPr>
        </p:nvSpPr>
        <p:spPr/>
        <p:txBody>
          <a:bodyPr>
            <a:normAutofit/>
          </a:bodyPr>
          <a:lstStyle/>
          <a:p>
            <a:pPr marL="0" indent="0">
              <a:buNone/>
            </a:pPr>
            <a:r>
              <a:rPr lang="da-DK" dirty="0"/>
              <a:t>Ældre Sagen har dokumenteret:</a:t>
            </a:r>
          </a:p>
          <a:p>
            <a:pPr marL="183280" indent="-183280">
              <a:buFont typeface="Arial" panose="020B0604020202020204" pitchFamily="34" charset="0"/>
              <a:buChar char="•"/>
            </a:pPr>
            <a:endParaRPr lang="da-DK" sz="2400" kern="0" dirty="0"/>
          </a:p>
          <a:p>
            <a:pPr lvl="1"/>
            <a:endParaRPr lang="da-DK" dirty="0"/>
          </a:p>
          <a:p>
            <a:pPr lvl="1"/>
            <a:endParaRPr lang="da-DK" dirty="0"/>
          </a:p>
          <a:p>
            <a:endParaRPr lang="da-DK" dirty="0"/>
          </a:p>
        </p:txBody>
      </p:sp>
      <p:sp>
        <p:nvSpPr>
          <p:cNvPr id="5" name="Pladsholder til indhold 4">
            <a:extLst>
              <a:ext uri="{FF2B5EF4-FFF2-40B4-BE49-F238E27FC236}">
                <a16:creationId xmlns:a16="http://schemas.microsoft.com/office/drawing/2014/main" id="{0EDEDC49-3CCB-4B75-A402-9329433F3155}"/>
              </a:ext>
            </a:extLst>
          </p:cNvPr>
          <p:cNvSpPr>
            <a:spLocks noGrp="1"/>
          </p:cNvSpPr>
          <p:nvPr>
            <p:ph sz="quarter" idx="14"/>
          </p:nvPr>
        </p:nvSpPr>
        <p:spPr/>
        <p:txBody>
          <a:bodyPr>
            <a:normAutofit fontScale="70000" lnSpcReduction="20000"/>
          </a:bodyPr>
          <a:lstStyle/>
          <a:p>
            <a:r>
              <a:rPr lang="da-DK" sz="2400" dirty="0"/>
              <a:t>Fra 2010 til 2020 skåret 6,7 mio. hjemmehjælpstimer</a:t>
            </a:r>
          </a:p>
          <a:p>
            <a:r>
              <a:rPr lang="da-DK" sz="2400" dirty="0"/>
              <a:t>Antal hjemmehjælpstimer pr. 65+ årig faldet med 41 pct. </a:t>
            </a:r>
          </a:p>
          <a:p>
            <a:pPr marL="285750" indent="-285750">
              <a:buFont typeface="Arial" panose="020B0604020202020204" pitchFamily="34" charset="0"/>
              <a:buChar char="•"/>
            </a:pPr>
            <a:r>
              <a:rPr lang="da-DK" sz="2400" dirty="0"/>
              <a:t>Udbredt hjemmehjælpsløshed - over 73.000 svækkede ældre får ikke hjælp trods </a:t>
            </a:r>
            <a:r>
              <a:rPr lang="da-DK" sz="2400" dirty="0" err="1"/>
              <a:t>behovSvækkede</a:t>
            </a:r>
            <a:r>
              <a:rPr lang="da-DK" sz="2400" dirty="0"/>
              <a:t> ældre er taknemmelige og ydmyge, finder sig i meget</a:t>
            </a:r>
          </a:p>
          <a:p>
            <a:pPr marL="285750" indent="-285750">
              <a:buFont typeface="Arial" panose="020B0604020202020204" pitchFamily="34" charset="0"/>
              <a:buChar char="•"/>
            </a:pPr>
            <a:r>
              <a:rPr lang="da-DK" sz="2400" dirty="0"/>
              <a:t>Personalet er presset og arbejder ”på trods”</a:t>
            </a:r>
          </a:p>
          <a:p>
            <a:pPr marL="285750" indent="-285750">
              <a:buFont typeface="Arial" panose="020B0604020202020204" pitchFamily="34" charset="0"/>
              <a:buChar char="•"/>
            </a:pPr>
            <a:r>
              <a:rPr lang="da-DK" sz="2400" dirty="0"/>
              <a:t>Pårørende er pressede og bekymrede</a:t>
            </a:r>
          </a:p>
          <a:p>
            <a:pPr marL="285750" indent="-285750">
              <a:buFont typeface="Arial" panose="020B0604020202020204" pitchFamily="34" charset="0"/>
              <a:buChar char="•"/>
            </a:pPr>
            <a:r>
              <a:rPr lang="da-DK" sz="2400" dirty="0"/>
              <a:t>Kvalitet skabes af relation, kontinuitet og helhedssyn</a:t>
            </a:r>
          </a:p>
          <a:p>
            <a:pPr marL="285750" indent="-285750">
              <a:buFont typeface="Arial" panose="020B0604020202020204" pitchFamily="34" charset="0"/>
              <a:buChar char="•"/>
            </a:pPr>
            <a:r>
              <a:rPr lang="da-DK" sz="2400" dirty="0"/>
              <a:t>NPM med opgavefokus og minuttyranni går lodret imod dette</a:t>
            </a:r>
          </a:p>
          <a:p>
            <a:pPr marL="285750" indent="-285750">
              <a:buFont typeface="Arial" panose="020B0604020202020204" pitchFamily="34" charset="0"/>
              <a:buChar char="•"/>
            </a:pPr>
            <a:r>
              <a:rPr lang="da-DK" sz="2400" dirty="0"/>
              <a:t>NPM er præget af økonomistyring og urealistisk opsplitning i enkeltopgaver</a:t>
            </a:r>
          </a:p>
          <a:p>
            <a:pPr marL="285750" indent="-285750">
              <a:buFont typeface="Arial" panose="020B0604020202020204" pitchFamily="34" charset="0"/>
              <a:buChar char="•"/>
            </a:pPr>
            <a:r>
              <a:rPr lang="da-DK" sz="2400" dirty="0"/>
              <a:t>Værdighed findes mere som ord på kommunale hjemmesider end som realitet hos den enkelte ældre </a:t>
            </a:r>
          </a:p>
          <a:p>
            <a:endParaRPr lang="da-DK" sz="2400" dirty="0"/>
          </a:p>
          <a:p>
            <a:endParaRPr lang="da-DK" dirty="0"/>
          </a:p>
        </p:txBody>
      </p:sp>
      <p:sp>
        <p:nvSpPr>
          <p:cNvPr id="2" name="Titel 1">
            <a:extLst>
              <a:ext uri="{FF2B5EF4-FFF2-40B4-BE49-F238E27FC236}">
                <a16:creationId xmlns:a16="http://schemas.microsoft.com/office/drawing/2014/main" id="{15B9CFA2-99F5-4A95-9F56-4887D7D34900}"/>
              </a:ext>
            </a:extLst>
          </p:cNvPr>
          <p:cNvSpPr>
            <a:spLocks noGrp="1"/>
          </p:cNvSpPr>
          <p:nvPr>
            <p:ph type="title"/>
          </p:nvPr>
        </p:nvSpPr>
        <p:spPr/>
        <p:txBody>
          <a:bodyPr>
            <a:noAutofit/>
          </a:bodyPr>
          <a:lstStyle/>
          <a:p>
            <a:r>
              <a:rPr lang="da-DK" sz="4000" dirty="0"/>
              <a:t>Værdig Ældrepleje NU!</a:t>
            </a:r>
          </a:p>
        </p:txBody>
      </p:sp>
      <p:sp>
        <p:nvSpPr>
          <p:cNvPr id="4" name="Pladsholder til slidenummer 3">
            <a:extLst>
              <a:ext uri="{FF2B5EF4-FFF2-40B4-BE49-F238E27FC236}">
                <a16:creationId xmlns:a16="http://schemas.microsoft.com/office/drawing/2014/main" id="{EC3E6B3E-29B1-48BE-973B-8C81D951235B}"/>
              </a:ext>
            </a:extLst>
          </p:cNvPr>
          <p:cNvSpPr>
            <a:spLocks noGrp="1"/>
          </p:cNvSpPr>
          <p:nvPr>
            <p:ph type="sldNum" sz="quarter" idx="15"/>
          </p:nvPr>
        </p:nvSpPr>
        <p:spPr/>
        <p:txBody>
          <a:bodyPr/>
          <a:lstStyle/>
          <a:p>
            <a:fld id="{53638CB2-EA0C-44E4-A91A-4D7146E346C5}" type="slidenum">
              <a:rPr lang="da-DK" smtClean="0"/>
              <a:pPr/>
              <a:t>5</a:t>
            </a:fld>
            <a:endParaRPr lang="da-DK"/>
          </a:p>
        </p:txBody>
      </p:sp>
      <p:sp>
        <p:nvSpPr>
          <p:cNvPr id="7" name="Pladsholder til indhold 2">
            <a:extLst>
              <a:ext uri="{FF2B5EF4-FFF2-40B4-BE49-F238E27FC236}">
                <a16:creationId xmlns:a16="http://schemas.microsoft.com/office/drawing/2014/main" id="{0F67F92F-1B7B-496F-9FD2-03D5D597B127}"/>
              </a:ext>
            </a:extLst>
          </p:cNvPr>
          <p:cNvSpPr txBox="1">
            <a:spLocks/>
          </p:cNvSpPr>
          <p:nvPr/>
        </p:nvSpPr>
        <p:spPr>
          <a:xfrm>
            <a:off x="6659541" y="1516529"/>
            <a:ext cx="5048251" cy="4706471"/>
          </a:xfrm>
          <a:prstGeom prst="rect">
            <a:avLst/>
          </a:prstGeom>
          <a:ln w="12700">
            <a:miter lim="400000"/>
          </a:ln>
          <a:extLst>
            <a:ext uri="{C572A759-6A51-4108-AA02-DFA0A04FC94B}">
              <ma14:wrappingTextBoxFlag xmlns="" xmlns:ma14="http://schemas.microsoft.com/office/mac/drawingml/2011/main" val="1"/>
            </a:ext>
          </a:extLst>
        </p:spPr>
        <p:txBody>
          <a:bodyPr vert="horz" lIns="0" tIns="0" rIns="0" bIns="0" anchor="t">
            <a:normAutofit/>
          </a:bodyPr>
          <a:lstStyle>
            <a:lvl1pPr marL="240460" indent="-240460" algn="l" defTabSz="410751" eaLnBrk="1" hangingPunct="1">
              <a:lnSpc>
                <a:spcPct val="100000"/>
              </a:lnSpc>
              <a:spcBef>
                <a:spcPts val="1000"/>
              </a:spcBef>
              <a:buSzPct val="75000"/>
              <a:buFont typeface="Arial"/>
              <a:buChar char="•"/>
              <a:defRPr sz="2200" b="0" i="0" baseline="0">
                <a:solidFill>
                  <a:schemeClr val="tx1">
                    <a:lumMod val="75000"/>
                    <a:lumOff val="25000"/>
                  </a:schemeClr>
                </a:solidFill>
                <a:latin typeface="+mn-lt"/>
                <a:ea typeface="Georgia"/>
                <a:cs typeface="Arial"/>
                <a:sym typeface="Georgia"/>
              </a:defRPr>
            </a:lvl1pPr>
            <a:lvl2pPr marL="480920"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2pPr>
            <a:lvl3pPr marL="721381"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3pPr>
            <a:lvl4pPr marL="96184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4pPr>
            <a:lvl5pPr marL="120230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5pPr>
            <a:lvl6pPr marL="1945610" indent="-293676" defTabSz="410751" eaLnBrk="1" hangingPunct="1">
              <a:spcBef>
                <a:spcPts val="1687"/>
              </a:spcBef>
              <a:buSzPct val="75000"/>
              <a:buChar char="•"/>
              <a:defRPr sz="2200">
                <a:solidFill>
                  <a:srgbClr val="414141"/>
                </a:solidFill>
                <a:latin typeface="Georgia"/>
                <a:ea typeface="Georgia"/>
                <a:cs typeface="Georgia"/>
                <a:sym typeface="Georgia"/>
              </a:defRPr>
            </a:lvl6pPr>
            <a:lvl7pPr marL="2275997" indent="-293676" defTabSz="410751" eaLnBrk="1" hangingPunct="1">
              <a:spcBef>
                <a:spcPts val="1687"/>
              </a:spcBef>
              <a:buSzPct val="75000"/>
              <a:buChar char="•"/>
              <a:defRPr sz="2200">
                <a:solidFill>
                  <a:srgbClr val="414141"/>
                </a:solidFill>
                <a:latin typeface="Georgia"/>
                <a:ea typeface="Georgia"/>
                <a:cs typeface="Georgia"/>
                <a:sym typeface="Georgia"/>
              </a:defRPr>
            </a:lvl7pPr>
            <a:lvl8pPr marL="2606383" indent="-293676" defTabSz="410751" eaLnBrk="1" hangingPunct="1">
              <a:spcBef>
                <a:spcPts val="1687"/>
              </a:spcBef>
              <a:buSzPct val="75000"/>
              <a:buChar char="•"/>
              <a:defRPr sz="2200">
                <a:solidFill>
                  <a:srgbClr val="414141"/>
                </a:solidFill>
                <a:latin typeface="Georgia"/>
                <a:ea typeface="Georgia"/>
                <a:cs typeface="Georgia"/>
                <a:sym typeface="Georgia"/>
              </a:defRPr>
            </a:lvl8pPr>
            <a:lvl9pPr marL="2936770" indent="-293676" defTabSz="410751" eaLnBrk="1" hangingPunct="1">
              <a:spcBef>
                <a:spcPts val="1687"/>
              </a:spcBef>
              <a:buSzPct val="75000"/>
              <a:buChar char="•"/>
              <a:defRPr sz="2200">
                <a:solidFill>
                  <a:srgbClr val="414141"/>
                </a:solidFill>
                <a:latin typeface="Georgia"/>
                <a:ea typeface="Georgia"/>
                <a:cs typeface="Georgia"/>
                <a:sym typeface="Georgia"/>
              </a:defRPr>
            </a:lvl9pPr>
          </a:lstStyle>
          <a:p>
            <a:pPr marL="0" indent="0">
              <a:buFont typeface="Arial"/>
              <a:buNone/>
            </a:pPr>
            <a:endParaRPr lang="da-DK" kern="0" dirty="0"/>
          </a:p>
          <a:p>
            <a:pPr marL="183280" indent="-183280">
              <a:buFont typeface="Arial" panose="020B0604020202020204" pitchFamily="34" charset="0"/>
              <a:buChar char="•"/>
            </a:pPr>
            <a:endParaRPr lang="da-DK" sz="2400" kern="0" dirty="0"/>
          </a:p>
          <a:p>
            <a:pPr lvl="1"/>
            <a:endParaRPr lang="da-DK" kern="0" dirty="0"/>
          </a:p>
          <a:p>
            <a:pPr lvl="1"/>
            <a:endParaRPr lang="da-DK" kern="0" dirty="0"/>
          </a:p>
          <a:p>
            <a:endParaRPr lang="da-DK" kern="0" dirty="0"/>
          </a:p>
        </p:txBody>
      </p:sp>
      <p:pic>
        <p:nvPicPr>
          <p:cNvPr id="8" name="Billede 7">
            <a:extLst>
              <a:ext uri="{FF2B5EF4-FFF2-40B4-BE49-F238E27FC236}">
                <a16:creationId xmlns:a16="http://schemas.microsoft.com/office/drawing/2014/main" id="{876A811C-BED0-441A-8288-0A3777BA2BCC}"/>
              </a:ext>
            </a:extLst>
          </p:cNvPr>
          <p:cNvPicPr>
            <a:picLocks noChangeAspect="1"/>
          </p:cNvPicPr>
          <p:nvPr/>
        </p:nvPicPr>
        <p:blipFill>
          <a:blip r:embed="rId2"/>
          <a:stretch>
            <a:fillRect/>
          </a:stretch>
        </p:blipFill>
        <p:spPr>
          <a:xfrm>
            <a:off x="6929309" y="2325166"/>
            <a:ext cx="4508713" cy="1531608"/>
          </a:xfrm>
          <a:prstGeom prst="rect">
            <a:avLst/>
          </a:prstGeom>
        </p:spPr>
      </p:pic>
      <p:pic>
        <p:nvPicPr>
          <p:cNvPr id="9" name="Billede 8">
            <a:extLst>
              <a:ext uri="{FF2B5EF4-FFF2-40B4-BE49-F238E27FC236}">
                <a16:creationId xmlns:a16="http://schemas.microsoft.com/office/drawing/2014/main" id="{B9A7AD02-80C5-4441-A281-63FE399EB07F}"/>
              </a:ext>
            </a:extLst>
          </p:cNvPr>
          <p:cNvPicPr>
            <a:picLocks noChangeAspect="1"/>
          </p:cNvPicPr>
          <p:nvPr/>
        </p:nvPicPr>
        <p:blipFill>
          <a:blip r:embed="rId3"/>
          <a:stretch>
            <a:fillRect/>
          </a:stretch>
        </p:blipFill>
        <p:spPr>
          <a:xfrm>
            <a:off x="6085902" y="4008129"/>
            <a:ext cx="5057029" cy="971999"/>
          </a:xfrm>
          <a:prstGeom prst="rect">
            <a:avLst/>
          </a:prstGeom>
        </p:spPr>
      </p:pic>
      <p:pic>
        <p:nvPicPr>
          <p:cNvPr id="10" name="Billede 9">
            <a:extLst>
              <a:ext uri="{FF2B5EF4-FFF2-40B4-BE49-F238E27FC236}">
                <a16:creationId xmlns:a16="http://schemas.microsoft.com/office/drawing/2014/main" id="{E006A2D0-234A-40FE-AC5F-ABE45D72405F}"/>
              </a:ext>
            </a:extLst>
          </p:cNvPr>
          <p:cNvPicPr>
            <a:picLocks noChangeAspect="1"/>
          </p:cNvPicPr>
          <p:nvPr/>
        </p:nvPicPr>
        <p:blipFill>
          <a:blip r:embed="rId4"/>
          <a:stretch>
            <a:fillRect/>
          </a:stretch>
        </p:blipFill>
        <p:spPr>
          <a:xfrm>
            <a:off x="6583446" y="5161483"/>
            <a:ext cx="5608554" cy="936504"/>
          </a:xfrm>
          <a:prstGeom prst="rect">
            <a:avLst/>
          </a:prstGeom>
        </p:spPr>
      </p:pic>
    </p:spTree>
    <p:extLst>
      <p:ext uri="{BB962C8B-B14F-4D97-AF65-F5344CB8AC3E}">
        <p14:creationId xmlns:p14="http://schemas.microsoft.com/office/powerpoint/2010/main" val="4627984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E9D9DF-3DFB-46FA-8D68-59B2E887064D}"/>
              </a:ext>
            </a:extLst>
          </p:cNvPr>
          <p:cNvSpPr>
            <a:spLocks noGrp="1"/>
          </p:cNvSpPr>
          <p:nvPr>
            <p:ph type="title"/>
          </p:nvPr>
        </p:nvSpPr>
        <p:spPr/>
        <p:txBody>
          <a:bodyPr/>
          <a:lstStyle/>
          <a:p>
            <a:r>
              <a:rPr lang="da-DK" dirty="0"/>
              <a:t>Rekrutteringsudfordringer</a:t>
            </a:r>
          </a:p>
        </p:txBody>
      </p:sp>
      <p:sp>
        <p:nvSpPr>
          <p:cNvPr id="3" name="Pladsholder til indhold 2">
            <a:extLst>
              <a:ext uri="{FF2B5EF4-FFF2-40B4-BE49-F238E27FC236}">
                <a16:creationId xmlns:a16="http://schemas.microsoft.com/office/drawing/2014/main" id="{165CBBB5-1983-4D6E-884F-F73446458AF9}"/>
              </a:ext>
            </a:extLst>
          </p:cNvPr>
          <p:cNvSpPr>
            <a:spLocks noGrp="1"/>
          </p:cNvSpPr>
          <p:nvPr>
            <p:ph sz="quarter" idx="10"/>
          </p:nvPr>
        </p:nvSpPr>
        <p:spPr/>
        <p:txBody>
          <a:bodyPr wrap="square">
            <a:normAutofit fontScale="92500"/>
          </a:bodyPr>
          <a:lstStyle/>
          <a:p>
            <a:r>
              <a:rPr lang="da-DK" dirty="0"/>
              <a:t>I 2030 vil der </a:t>
            </a:r>
            <a:r>
              <a:rPr lang="da-DK" b="1" dirty="0"/>
              <a:t>mangle op mod 40.000 ansatte inden for SOSU-området.</a:t>
            </a:r>
            <a:endParaRPr lang="da-DK" dirty="0"/>
          </a:p>
          <a:p>
            <a:r>
              <a:rPr lang="da-DK" dirty="0"/>
              <a:t>Gennemsnitsalderen hos SOSU-uddannede blandt de højeste på arbejdsmarkedet.</a:t>
            </a:r>
          </a:p>
          <a:p>
            <a:r>
              <a:rPr lang="da-DK" dirty="0"/>
              <a:t>Der skal uddannes mindst </a:t>
            </a:r>
            <a:r>
              <a:rPr lang="da-DK" b="1" dirty="0"/>
              <a:t>10.000 nye SOSU’er hvert år</a:t>
            </a:r>
            <a:r>
              <a:rPr lang="da-DK" dirty="0"/>
              <a:t>.</a:t>
            </a:r>
          </a:p>
          <a:p>
            <a:r>
              <a:rPr lang="da-DK" dirty="0"/>
              <a:t>Frem mod 2030 bliver der </a:t>
            </a:r>
            <a:r>
              <a:rPr lang="da-DK" b="1" dirty="0"/>
              <a:t>150.000 flere +80-årige</a:t>
            </a:r>
            <a:r>
              <a:rPr lang="da-DK" dirty="0"/>
              <a:t>. </a:t>
            </a:r>
          </a:p>
          <a:p>
            <a:r>
              <a:rPr lang="da-DK" dirty="0"/>
              <a:t>Stort behov for at:</a:t>
            </a:r>
          </a:p>
          <a:p>
            <a:pPr lvl="2"/>
            <a:r>
              <a:rPr lang="da-DK" dirty="0"/>
              <a:t>Oprette flere uddannelsespladser</a:t>
            </a:r>
          </a:p>
          <a:p>
            <a:pPr lvl="2"/>
            <a:r>
              <a:rPr lang="da-DK" dirty="0"/>
              <a:t>Få flere til at søge ind på uddannelserne</a:t>
            </a:r>
          </a:p>
          <a:p>
            <a:pPr lvl="2"/>
            <a:r>
              <a:rPr lang="da-DK" dirty="0"/>
              <a:t>Mindske frafaldet på uddannelserne</a:t>
            </a:r>
          </a:p>
          <a:p>
            <a:pPr lvl="2"/>
            <a:r>
              <a:rPr lang="da-DK" dirty="0"/>
              <a:t>Styrke arbejdsmiljø og bedre bemanding</a:t>
            </a:r>
          </a:p>
          <a:p>
            <a:pPr lvl="2"/>
            <a:r>
              <a:rPr lang="da-DK" dirty="0"/>
              <a:t>Ændre organisering </a:t>
            </a:r>
            <a:r>
              <a:rPr lang="da-DK" u="sng" dirty="0"/>
              <a:t>fra</a:t>
            </a:r>
            <a:r>
              <a:rPr lang="da-DK" dirty="0"/>
              <a:t> NPM og tidstyranni </a:t>
            </a:r>
            <a:r>
              <a:rPr lang="da-DK" u="sng" dirty="0"/>
              <a:t>til</a:t>
            </a:r>
            <a:r>
              <a:rPr lang="da-DK" dirty="0"/>
              <a:t> mindre teams, faglighed, tillid, mening</a:t>
            </a:r>
          </a:p>
          <a:p>
            <a:pPr lvl="2"/>
            <a:r>
              <a:rPr lang="da-DK" dirty="0"/>
              <a:t>Få flere ansatte til at gå op i tid og blive i flere år </a:t>
            </a:r>
          </a:p>
          <a:p>
            <a:pPr marL="240460" lvl="1" indent="0">
              <a:buNone/>
            </a:pPr>
            <a:endParaRPr lang="da-DK" dirty="0"/>
          </a:p>
          <a:p>
            <a:pPr lvl="1"/>
            <a:endParaRPr lang="da-DK" dirty="0"/>
          </a:p>
          <a:p>
            <a:pPr lvl="1"/>
            <a:endParaRPr lang="da-DK" dirty="0"/>
          </a:p>
          <a:p>
            <a:pPr marL="240460" lvl="1" indent="0">
              <a:buNone/>
            </a:pPr>
            <a:endParaRPr lang="da-DK" dirty="0"/>
          </a:p>
          <a:p>
            <a:endParaRPr lang="da-DK" dirty="0"/>
          </a:p>
        </p:txBody>
      </p:sp>
      <p:sp>
        <p:nvSpPr>
          <p:cNvPr id="4" name="Pladsholder til slidenummer 3">
            <a:extLst>
              <a:ext uri="{FF2B5EF4-FFF2-40B4-BE49-F238E27FC236}">
                <a16:creationId xmlns:a16="http://schemas.microsoft.com/office/drawing/2014/main" id="{BAFCF851-25C3-4C7B-8A16-91DDAACB8364}"/>
              </a:ext>
            </a:extLst>
          </p:cNvPr>
          <p:cNvSpPr>
            <a:spLocks noGrp="1"/>
          </p:cNvSpPr>
          <p:nvPr>
            <p:ph type="sldNum" sz="quarter" idx="11"/>
          </p:nvPr>
        </p:nvSpPr>
        <p:spPr/>
        <p:txBody>
          <a:bodyPr/>
          <a:lstStyle/>
          <a:p>
            <a:fld id="{53638CB2-EA0C-44E4-A91A-4D7146E346C5}" type="slidenum">
              <a:rPr lang="da-DK" smtClean="0"/>
              <a:pPr/>
              <a:t>6</a:t>
            </a:fld>
            <a:endParaRPr lang="da-DK"/>
          </a:p>
        </p:txBody>
      </p:sp>
    </p:spTree>
    <p:extLst>
      <p:ext uri="{BB962C8B-B14F-4D97-AF65-F5344CB8AC3E}">
        <p14:creationId xmlns:p14="http://schemas.microsoft.com/office/powerpoint/2010/main" val="30709004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C0CE446-2D67-46AD-8210-4F86F5F247AA}"/>
              </a:ext>
            </a:extLst>
          </p:cNvPr>
          <p:cNvSpPr>
            <a:spLocks noGrp="1"/>
          </p:cNvSpPr>
          <p:nvPr>
            <p:ph sz="quarter" idx="14"/>
          </p:nvPr>
        </p:nvSpPr>
        <p:spPr>
          <a:xfrm>
            <a:off x="476251" y="1533526"/>
            <a:ext cx="6457949" cy="5191124"/>
          </a:xfrm>
        </p:spPr>
        <p:txBody>
          <a:bodyPr anchor="t">
            <a:normAutofit/>
          </a:bodyPr>
          <a:lstStyle/>
          <a:p>
            <a:pPr marL="0" indent="0">
              <a:lnSpc>
                <a:spcPct val="90000"/>
              </a:lnSpc>
              <a:buNone/>
            </a:pPr>
            <a:r>
              <a:rPr lang="da-DK" sz="2000" dirty="0"/>
              <a:t>23. december 2021 kritiserede Ældre Sagen i Berlingske kraftigt regeringen for mangel på initiativ og handlekraft ift. ældrepleje</a:t>
            </a:r>
          </a:p>
          <a:p>
            <a:pPr marL="0" indent="0">
              <a:lnSpc>
                <a:spcPct val="90000"/>
              </a:lnSpc>
              <a:buNone/>
            </a:pPr>
            <a:r>
              <a:rPr lang="da-DK" sz="2000" dirty="0"/>
              <a:t>1. januar 2022 svarede statsministeren i sin nytårstale:</a:t>
            </a:r>
          </a:p>
          <a:p>
            <a:pPr marL="0" indent="0">
              <a:lnSpc>
                <a:spcPct val="90000"/>
              </a:lnSpc>
              <a:buNone/>
            </a:pPr>
            <a:r>
              <a:rPr lang="da-DK" sz="2000" dirty="0">
                <a:solidFill>
                  <a:schemeClr val="accent4">
                    <a:lumMod val="90000"/>
                    <a:lumOff val="10000"/>
                  </a:schemeClr>
                </a:solidFill>
              </a:rPr>
              <a:t>”Jeg vil i aften foreslå noget vidtgående</a:t>
            </a:r>
          </a:p>
          <a:p>
            <a:pPr>
              <a:lnSpc>
                <a:spcPct val="90000"/>
              </a:lnSpc>
            </a:pPr>
            <a:r>
              <a:rPr lang="da-DK" sz="2000" dirty="0">
                <a:solidFill>
                  <a:schemeClr val="accent4">
                    <a:lumMod val="90000"/>
                    <a:lumOff val="10000"/>
                  </a:schemeClr>
                </a:solidFill>
              </a:rPr>
              <a:t>At vi afskaffer den omfangsrige regulering </a:t>
            </a:r>
            <a:br>
              <a:rPr lang="da-DK" sz="2000" dirty="0">
                <a:solidFill>
                  <a:schemeClr val="accent4">
                    <a:lumMod val="90000"/>
                    <a:lumOff val="10000"/>
                  </a:schemeClr>
                </a:solidFill>
              </a:rPr>
            </a:br>
            <a:r>
              <a:rPr lang="da-DK" sz="2000" dirty="0">
                <a:solidFill>
                  <a:schemeClr val="accent4">
                    <a:lumMod val="90000"/>
                    <a:lumOff val="10000"/>
                  </a:schemeClr>
                </a:solidFill>
              </a:rPr>
              <a:t>og lovgivning på ældreområdet og starter helt </a:t>
            </a:r>
            <a:br>
              <a:rPr lang="da-DK" sz="2000" dirty="0">
                <a:solidFill>
                  <a:schemeClr val="accent4">
                    <a:lumMod val="90000"/>
                    <a:lumOff val="10000"/>
                  </a:schemeClr>
                </a:solidFill>
              </a:rPr>
            </a:br>
            <a:r>
              <a:rPr lang="da-DK" sz="2000" dirty="0">
                <a:solidFill>
                  <a:schemeClr val="accent4">
                    <a:lumMod val="90000"/>
                    <a:lumOff val="10000"/>
                  </a:schemeClr>
                </a:solidFill>
              </a:rPr>
              <a:t>forfra</a:t>
            </a:r>
          </a:p>
          <a:p>
            <a:pPr>
              <a:lnSpc>
                <a:spcPct val="90000"/>
              </a:lnSpc>
            </a:pPr>
            <a:r>
              <a:rPr lang="da-DK" sz="2000" dirty="0">
                <a:solidFill>
                  <a:schemeClr val="accent4">
                    <a:lumMod val="90000"/>
                    <a:lumOff val="10000"/>
                  </a:schemeClr>
                </a:solidFill>
              </a:rPr>
              <a:t>En ny kort og præcis ældrelov. Med klare værdier. </a:t>
            </a:r>
            <a:br>
              <a:rPr lang="da-DK" sz="2000" dirty="0">
                <a:solidFill>
                  <a:schemeClr val="accent4">
                    <a:lumMod val="90000"/>
                    <a:lumOff val="10000"/>
                  </a:schemeClr>
                </a:solidFill>
              </a:rPr>
            </a:br>
            <a:r>
              <a:rPr lang="da-DK" sz="2000" dirty="0">
                <a:solidFill>
                  <a:schemeClr val="accent4">
                    <a:lumMod val="90000"/>
                    <a:lumOff val="10000"/>
                  </a:schemeClr>
                </a:solidFill>
              </a:rPr>
              <a:t>Værdighed. Valgfrihed. Selvbestemmelse. </a:t>
            </a:r>
            <a:br>
              <a:rPr lang="da-DK" sz="2000" dirty="0">
                <a:solidFill>
                  <a:schemeClr val="accent4">
                    <a:lumMod val="90000"/>
                    <a:lumOff val="10000"/>
                  </a:schemeClr>
                </a:solidFill>
              </a:rPr>
            </a:br>
            <a:r>
              <a:rPr lang="da-DK" sz="2000" dirty="0">
                <a:solidFill>
                  <a:schemeClr val="accent4">
                    <a:lumMod val="90000"/>
                    <a:lumOff val="10000"/>
                  </a:schemeClr>
                </a:solidFill>
              </a:rPr>
              <a:t>Og få dokumentationskrav”</a:t>
            </a:r>
          </a:p>
          <a:p>
            <a:pPr marL="0" indent="0">
              <a:lnSpc>
                <a:spcPct val="90000"/>
              </a:lnSpc>
              <a:buNone/>
            </a:pPr>
            <a:endParaRPr lang="da-DK" sz="2000" dirty="0">
              <a:solidFill>
                <a:schemeClr val="accent4">
                  <a:lumMod val="90000"/>
                  <a:lumOff val="10000"/>
                </a:schemeClr>
              </a:solidFill>
            </a:endParaRPr>
          </a:p>
        </p:txBody>
      </p:sp>
      <p:sp>
        <p:nvSpPr>
          <p:cNvPr id="2" name="Titel 1">
            <a:extLst>
              <a:ext uri="{FF2B5EF4-FFF2-40B4-BE49-F238E27FC236}">
                <a16:creationId xmlns:a16="http://schemas.microsoft.com/office/drawing/2014/main" id="{EA580B6D-0189-4626-8413-9697CD1D8651}"/>
              </a:ext>
            </a:extLst>
          </p:cNvPr>
          <p:cNvSpPr>
            <a:spLocks noGrp="1"/>
          </p:cNvSpPr>
          <p:nvPr>
            <p:ph type="title"/>
          </p:nvPr>
        </p:nvSpPr>
        <p:spPr>
          <a:xfrm>
            <a:off x="484210" y="234619"/>
            <a:ext cx="11229673" cy="972000"/>
          </a:xfrm>
        </p:spPr>
        <p:txBody>
          <a:bodyPr anchor="ctr">
            <a:normAutofit/>
          </a:bodyPr>
          <a:lstStyle/>
          <a:p>
            <a:r>
              <a:rPr lang="da-DK" sz="4200" dirty="0"/>
              <a:t>Statsministeren har annonceret en ny ældrelov</a:t>
            </a:r>
          </a:p>
        </p:txBody>
      </p:sp>
      <p:sp>
        <p:nvSpPr>
          <p:cNvPr id="4" name="Pladsholder til slidenummer 3">
            <a:extLst>
              <a:ext uri="{FF2B5EF4-FFF2-40B4-BE49-F238E27FC236}">
                <a16:creationId xmlns:a16="http://schemas.microsoft.com/office/drawing/2014/main" id="{909C296C-BB8D-4488-9814-F6A64FCDA58A}"/>
              </a:ext>
            </a:extLst>
          </p:cNvPr>
          <p:cNvSpPr>
            <a:spLocks noGrp="1"/>
          </p:cNvSpPr>
          <p:nvPr>
            <p:ph type="sldNum" sz="quarter" idx="15"/>
          </p:nvPr>
        </p:nvSpPr>
        <p:spPr/>
        <p:txBody>
          <a:bodyPr/>
          <a:lstStyle/>
          <a:p>
            <a:fld id="{53638CB2-EA0C-44E4-A91A-4D7146E346C5}" type="slidenum">
              <a:rPr lang="da-DK" smtClean="0"/>
              <a:pPr/>
              <a:t>7</a:t>
            </a:fld>
            <a:endParaRPr lang="da-DK"/>
          </a:p>
        </p:txBody>
      </p:sp>
    </p:spTree>
    <p:extLst>
      <p:ext uri="{BB962C8B-B14F-4D97-AF65-F5344CB8AC3E}">
        <p14:creationId xmlns:p14="http://schemas.microsoft.com/office/powerpoint/2010/main" val="83560410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42CC176C-5244-4A0B-8B72-33AF4007872D}"/>
              </a:ext>
            </a:extLst>
          </p:cNvPr>
          <p:cNvSpPr>
            <a:spLocks noGrp="1"/>
          </p:cNvSpPr>
          <p:nvPr>
            <p:ph sz="quarter" idx="12"/>
          </p:nvPr>
        </p:nvSpPr>
        <p:spPr>
          <a:xfrm>
            <a:off x="1015494" y="1429151"/>
            <a:ext cx="10708217" cy="5016968"/>
          </a:xfrm>
        </p:spPr>
        <p:txBody>
          <a:bodyPr>
            <a:normAutofit fontScale="92500"/>
          </a:bodyPr>
          <a:lstStyle/>
          <a:p>
            <a:endParaRPr lang="da-DK" sz="2800" dirty="0"/>
          </a:p>
          <a:p>
            <a:r>
              <a:rPr lang="da-DK" sz="2800" dirty="0">
                <a:latin typeface="Arial" panose="020B0604020202020204" pitchFamily="34" charset="0"/>
                <a:cs typeface="Arial" panose="020B0604020202020204" pitchFamily="34" charset="0"/>
              </a:rPr>
              <a:t>Partnerskab mellem Ældre Sagen, FOA, KL og Ældreministeriet om </a:t>
            </a:r>
            <a:r>
              <a:rPr lang="da-DK" sz="2800" b="1" dirty="0"/>
              <a:t>”Ny fælles retning for Ældreplejen</a:t>
            </a:r>
            <a:r>
              <a:rPr lang="da-DK" sz="2800" dirty="0"/>
              <a:t>”</a:t>
            </a:r>
          </a:p>
          <a:p>
            <a:r>
              <a:rPr lang="da-DK" sz="2800" dirty="0"/>
              <a:t>To Ældretopmøder: </a:t>
            </a:r>
          </a:p>
          <a:p>
            <a:pPr lvl="1"/>
            <a:r>
              <a:rPr lang="da-DK" sz="2800" dirty="0"/>
              <a:t>I september 2020 blev problemerne ridset op</a:t>
            </a:r>
          </a:p>
          <a:p>
            <a:pPr lvl="1"/>
            <a:r>
              <a:rPr lang="da-DK" sz="2800" dirty="0"/>
              <a:t>Et års udviklingsarbejde</a:t>
            </a:r>
          </a:p>
          <a:p>
            <a:pPr lvl="1"/>
            <a:r>
              <a:rPr lang="da-DK" sz="2800" dirty="0"/>
              <a:t>I september 2021 blev løsninger præsenteret</a:t>
            </a:r>
          </a:p>
          <a:p>
            <a:r>
              <a:rPr lang="da-DK" sz="2800" dirty="0">
                <a:latin typeface="Arial" panose="020B0604020202020204" pitchFamily="34" charset="0"/>
                <a:cs typeface="Arial" panose="020B0604020202020204" pitchFamily="34" charset="0"/>
              </a:rPr>
              <a:t>Samarbejdet har skabt grobund for et opgør med New Public Management på ældreområdet = bureaukrati </a:t>
            </a:r>
            <a:endParaRPr lang="da-DK" sz="2800" dirty="0">
              <a:highlight>
                <a:srgbClr val="FFFF00"/>
              </a:highlight>
              <a:latin typeface="Arial" panose="020B0604020202020204" pitchFamily="34" charset="0"/>
              <a:cs typeface="Arial" panose="020B0604020202020204" pitchFamily="34" charset="0"/>
            </a:endParaRPr>
          </a:p>
          <a:p>
            <a:r>
              <a:rPr lang="da-DK" sz="2800" dirty="0">
                <a:latin typeface="Arial" panose="020B0604020202020204" pitchFamily="34" charset="0"/>
                <a:cs typeface="Arial" panose="020B0604020202020204" pitchFamily="34" charset="0"/>
              </a:rPr>
              <a:t>Statsministerens udmelding nytårsdag giver mulighed for forandringer</a:t>
            </a:r>
          </a:p>
        </p:txBody>
      </p:sp>
      <p:sp>
        <p:nvSpPr>
          <p:cNvPr id="4" name="Titel 3">
            <a:extLst>
              <a:ext uri="{FF2B5EF4-FFF2-40B4-BE49-F238E27FC236}">
                <a16:creationId xmlns:a16="http://schemas.microsoft.com/office/drawing/2014/main" id="{13235870-9CC6-4CA0-9807-847B770842BB}"/>
              </a:ext>
            </a:extLst>
          </p:cNvPr>
          <p:cNvSpPr>
            <a:spLocks noGrp="1"/>
          </p:cNvSpPr>
          <p:nvPr>
            <p:ph type="title"/>
          </p:nvPr>
        </p:nvSpPr>
        <p:spPr/>
        <p:txBody>
          <a:bodyPr>
            <a:noAutofit/>
          </a:bodyPr>
          <a:lstStyle/>
          <a:p>
            <a:r>
              <a:rPr lang="da-DK" sz="4200" dirty="0"/>
              <a:t>Statsministerens udmelding om ældrelov skaber platform for forandringer</a:t>
            </a:r>
          </a:p>
        </p:txBody>
      </p:sp>
      <p:sp>
        <p:nvSpPr>
          <p:cNvPr id="2" name="Pladsholder til slidenummer 1">
            <a:extLst>
              <a:ext uri="{FF2B5EF4-FFF2-40B4-BE49-F238E27FC236}">
                <a16:creationId xmlns:a16="http://schemas.microsoft.com/office/drawing/2014/main" id="{AFB8BF01-26B3-4C5D-81B9-9846D89E3B0D}"/>
              </a:ext>
            </a:extLst>
          </p:cNvPr>
          <p:cNvSpPr>
            <a:spLocks noGrp="1"/>
          </p:cNvSpPr>
          <p:nvPr>
            <p:ph type="sldNum" sz="quarter" idx="13"/>
          </p:nvPr>
        </p:nvSpPr>
        <p:spPr/>
        <p:txBody>
          <a:bodyPr/>
          <a:lstStyle/>
          <a:p>
            <a:fld id="{53638CB2-EA0C-44E4-A91A-4D7146E346C5}" type="slidenum">
              <a:rPr lang="da-DK" smtClean="0"/>
              <a:pPr/>
              <a:t>8</a:t>
            </a:fld>
            <a:endParaRPr lang="da-DK"/>
          </a:p>
        </p:txBody>
      </p:sp>
    </p:spTree>
    <p:extLst>
      <p:ext uri="{BB962C8B-B14F-4D97-AF65-F5344CB8AC3E}">
        <p14:creationId xmlns:p14="http://schemas.microsoft.com/office/powerpoint/2010/main" val="257883231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CD698E-F4FE-4BE9-BB8C-31197CF8163F}"/>
              </a:ext>
            </a:extLst>
          </p:cNvPr>
          <p:cNvSpPr>
            <a:spLocks noGrp="1"/>
          </p:cNvSpPr>
          <p:nvPr>
            <p:ph type="title"/>
          </p:nvPr>
        </p:nvSpPr>
        <p:spPr>
          <a:xfrm>
            <a:off x="484211" y="226542"/>
            <a:ext cx="11239500" cy="972021"/>
          </a:xfrm>
        </p:spPr>
        <p:txBody>
          <a:bodyPr anchor="ctr">
            <a:normAutofit/>
          </a:bodyPr>
          <a:lstStyle/>
          <a:p>
            <a:r>
              <a:rPr lang="da-DK" dirty="0"/>
              <a:t>Ældre Sagen siger tak, og/men…</a:t>
            </a:r>
          </a:p>
        </p:txBody>
      </p:sp>
      <p:sp>
        <p:nvSpPr>
          <p:cNvPr id="3" name="Pladsholder til indhold 2">
            <a:extLst>
              <a:ext uri="{FF2B5EF4-FFF2-40B4-BE49-F238E27FC236}">
                <a16:creationId xmlns:a16="http://schemas.microsoft.com/office/drawing/2014/main" id="{42354BEF-95BA-452B-A7CE-50850850C0B8}"/>
              </a:ext>
            </a:extLst>
          </p:cNvPr>
          <p:cNvSpPr>
            <a:spLocks noGrp="1"/>
          </p:cNvSpPr>
          <p:nvPr>
            <p:ph sz="quarter" idx="14"/>
          </p:nvPr>
        </p:nvSpPr>
        <p:spPr>
          <a:xfrm>
            <a:off x="476250" y="1919883"/>
            <a:ext cx="11247460" cy="4286250"/>
          </a:xfrm>
        </p:spPr>
        <p:txBody>
          <a:bodyPr anchor="t">
            <a:noAutofit/>
          </a:bodyPr>
          <a:lstStyle/>
          <a:p>
            <a:r>
              <a:rPr lang="da-DK" sz="2400" dirty="0">
                <a:solidFill>
                  <a:srgbClr val="414141"/>
                </a:solidFill>
              </a:rPr>
              <a:t>Skal ældrelov erstatte eller supplere social servicelov?</a:t>
            </a:r>
          </a:p>
          <a:p>
            <a:r>
              <a:rPr lang="da-DK" sz="2400" dirty="0">
                <a:solidFill>
                  <a:srgbClr val="414141"/>
                </a:solidFill>
              </a:rPr>
              <a:t>Hvordan skal ny ældrelov ses ift. sundhedslov?</a:t>
            </a:r>
          </a:p>
          <a:p>
            <a:r>
              <a:rPr lang="da-DK" sz="2400" dirty="0">
                <a:solidFill>
                  <a:srgbClr val="414141"/>
                </a:solidFill>
              </a:rPr>
              <a:t>Hvordan skal det spille sammen med kommende sundhedsaftale?</a:t>
            </a:r>
          </a:p>
          <a:p>
            <a:r>
              <a:rPr lang="da-DK" sz="2400" dirty="0">
                <a:solidFill>
                  <a:srgbClr val="414141"/>
                </a:solidFill>
              </a:rPr>
              <a:t>Hvordan sikre ældres retssikkerhed – vi har været meget kritiske på dette punkt ift. velfærdsaftale-kommunerne Langeland, Middelfart og Viborg</a:t>
            </a:r>
          </a:p>
          <a:p>
            <a:r>
              <a:rPr lang="da-DK" sz="2400" dirty="0">
                <a:solidFill>
                  <a:srgbClr val="414141"/>
                </a:solidFill>
              </a:rPr>
              <a:t>Herunder: Ingen ved endnu, hvad erfaringerne har været i de tre kommuner</a:t>
            </a:r>
          </a:p>
          <a:p>
            <a:r>
              <a:rPr lang="da-DK" sz="2400" dirty="0">
                <a:solidFill>
                  <a:srgbClr val="414141"/>
                </a:solidFill>
              </a:rPr>
              <a:t>Smid ikke barnet ud med badevandet for sundhedsydelser – husk evidens, retningslinjer, nationale standarder. Det gælder helbred og patientsikkerhed</a:t>
            </a:r>
          </a:p>
          <a:p>
            <a:r>
              <a:rPr lang="da-DK" sz="2400" dirty="0">
                <a:solidFill>
                  <a:srgbClr val="414141"/>
                </a:solidFill>
              </a:rPr>
              <a:t>Arbejdet med ældreloven må ikke paralysere kommuner</a:t>
            </a:r>
          </a:p>
        </p:txBody>
      </p:sp>
      <p:sp>
        <p:nvSpPr>
          <p:cNvPr id="4" name="Pladsholder til slidenummer 3">
            <a:extLst>
              <a:ext uri="{FF2B5EF4-FFF2-40B4-BE49-F238E27FC236}">
                <a16:creationId xmlns:a16="http://schemas.microsoft.com/office/drawing/2014/main" id="{7A82EDBE-FDE0-47B1-8554-7380A5413F06}"/>
              </a:ext>
            </a:extLst>
          </p:cNvPr>
          <p:cNvSpPr>
            <a:spLocks noGrp="1"/>
          </p:cNvSpPr>
          <p:nvPr>
            <p:ph type="sldNum" sz="quarter" idx="15"/>
          </p:nvPr>
        </p:nvSpPr>
        <p:spPr/>
        <p:txBody>
          <a:bodyPr/>
          <a:lstStyle/>
          <a:p>
            <a:fld id="{53638CB2-EA0C-44E4-A91A-4D7146E346C5}" type="slidenum">
              <a:rPr lang="da-DK" smtClean="0"/>
              <a:pPr/>
              <a:t>9</a:t>
            </a:fld>
            <a:endParaRPr lang="da-DK"/>
          </a:p>
        </p:txBody>
      </p:sp>
    </p:spTree>
    <p:extLst>
      <p:ext uri="{BB962C8B-B14F-4D97-AF65-F5344CB8AC3E}">
        <p14:creationId xmlns:p14="http://schemas.microsoft.com/office/powerpoint/2010/main" val="3019212021"/>
      </p:ext>
    </p:extLst>
  </p:cSld>
  <p:clrMapOvr>
    <a:masterClrMapping/>
  </p:clrMapOvr>
  <p:transition spd="med"/>
</p:sld>
</file>

<file path=ppt/theme/theme1.xml><?xml version="1.0" encoding="utf-8"?>
<a:theme xmlns:a="http://schemas.openxmlformats.org/drawingml/2006/main" name="a_Ældre Sagen Powerpoint 20-03_2019">
  <a:themeElements>
    <a:clrScheme name="Ældresagen2016">
      <a:dk1>
        <a:srgbClr val="000000"/>
      </a:dk1>
      <a:lt1>
        <a:srgbClr val="FFFFFF"/>
      </a:lt1>
      <a:dk2>
        <a:srgbClr val="A91D1E"/>
      </a:dk2>
      <a:lt2>
        <a:srgbClr val="908979"/>
      </a:lt2>
      <a:accent1>
        <a:srgbClr val="C15F9C"/>
      </a:accent1>
      <a:accent2>
        <a:srgbClr val="9D1E65"/>
      </a:accent2>
      <a:accent3>
        <a:srgbClr val="6EA7AF"/>
      </a:accent3>
      <a:accent4>
        <a:srgbClr val="15494F"/>
      </a:accent4>
      <a:accent5>
        <a:srgbClr val="7281A4"/>
      </a:accent5>
      <a:accent6>
        <a:srgbClr val="111535"/>
      </a:accent6>
      <a:hlink>
        <a:srgbClr val="314C83"/>
      </a:hlink>
      <a:folHlink>
        <a:srgbClr val="5E22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_Templat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solidFill>
            <a:schemeClr val="accent1">
              <a:lumMod val="50000"/>
            </a:schemeClr>
          </a:solidFill>
          <a:miter lim="400000"/>
        </a:ln>
        <a:effectLst/>
      </a:spPr>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defPPr marL="0" marR="0" indent="0" algn="ctr" defTabSz="584200" rtl="0" fontAlgn="auto" latinLnBrk="1" hangingPunct="0">
          <a:lnSpc>
            <a:spcPct val="100000"/>
          </a:lnSpc>
          <a:spcBef>
            <a:spcPts val="0"/>
          </a:spcBef>
          <a:spcAft>
            <a:spcPts val="0"/>
          </a:spcAft>
          <a:buClrTx/>
          <a:buSzTx/>
          <a:buFontTx/>
          <a:buNone/>
          <a:tabLst/>
          <a:defRPr kumimoji="0" sz="2700" b="0" i="0" u="none" strike="noStrike" cap="none" spc="0" normalizeH="0" baseline="0" dirty="0" err="1" smtClean="0">
            <a:solidFill>
              <a:srgbClr val="FFFFFF"/>
            </a:solidFill>
            <a:uFillTx/>
            <a:ea typeface="Palatino"/>
            <a:cs typeface="Palatino"/>
            <a:sym typeface="Palatino"/>
          </a:defRPr>
        </a:defPPr>
      </a:lstStyle>
      <a:style>
        <a:lnRef idx="0">
          <a:scrgbClr r="0" g="0" b="0"/>
        </a:lnRef>
        <a:fillRef idx="0">
          <a:scrgbClr r="0" g="0" b="0"/>
        </a:fillRef>
        <a:effectRef idx="0">
          <a:scrgbClr r="0" g="0" b="0"/>
        </a:effectRef>
        <a:fontRef idx="none"/>
      </a:style>
    </a:spDef>
    <a:lnDef>
      <a:spPr>
        <a:noFill/>
        <a:ln w="25400" cap="flat">
          <a:solidFill>
            <a:srgbClr val="414141"/>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dirty="0" err="1" smtClean="0">
            <a:ln>
              <a:noFill/>
            </a:ln>
            <a:solidFill>
              <a:srgbClr val="414141"/>
            </a:solidFill>
            <a:effectLst/>
            <a:uFillTx/>
            <a:latin typeface="+mn-lt"/>
            <a:ea typeface="Palatino"/>
            <a:cs typeface="Palatino"/>
            <a:sym typeface="Palatino"/>
          </a:defRPr>
        </a:def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Ældre Sagen 2016-16_9.potx" id="{FA62C7F8-41E3-4CF3-B1AF-0560228E0AF8}" vid="{84D6CD33-1C15-46A3-8315-F2B29DD7BD60}"/>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AES_PowerPointskabelon_2019</Template>
  <TotalTime>4883</TotalTime>
  <Words>3420</Words>
  <Application>Microsoft Office PowerPoint</Application>
  <PresentationFormat>Widescreen</PresentationFormat>
  <Paragraphs>358</Paragraphs>
  <Slides>35</Slides>
  <Notes>4</Notes>
  <HiddenSlides>1</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35</vt:i4>
      </vt:variant>
    </vt:vector>
  </HeadingPairs>
  <TitlesOfParts>
    <vt:vector size="42" baseType="lpstr">
      <vt:lpstr>Arial</vt:lpstr>
      <vt:lpstr>Calibri</vt:lpstr>
      <vt:lpstr>Courier New</vt:lpstr>
      <vt:lpstr>Georgia</vt:lpstr>
      <vt:lpstr>Helvetica</vt:lpstr>
      <vt:lpstr>Palatino</vt:lpstr>
      <vt:lpstr>a_Ældre Sagen Powerpoint 20-03_2019</vt:lpstr>
      <vt:lpstr>Strategi-dialogmøde</vt:lpstr>
      <vt:lpstr>Dagens program</vt:lpstr>
      <vt:lpstr>Dagens program</vt:lpstr>
      <vt:lpstr>Det politiske arbejde den seneste tid:  Vigtige sager – og markante resultater</vt:lpstr>
      <vt:lpstr>Værdig Ældrepleje NU!</vt:lpstr>
      <vt:lpstr>Rekrutteringsudfordringer</vt:lpstr>
      <vt:lpstr>Statsministeren har annonceret en ny ældrelov</vt:lpstr>
      <vt:lpstr>Statsministerens udmelding om ældrelov skaber platform for forandringer</vt:lpstr>
      <vt:lpstr>Ældre Sagen siger tak, og/men…</vt:lpstr>
      <vt:lpstr>Ældre Sagen siger tak, og/men…</vt:lpstr>
      <vt:lpstr>Hvad sker der så nu med ny ældrelov?</vt:lpstr>
      <vt:lpstr>Ældre Sagens drømmekommuneprojekt skal bidrage til en bedre ældrepleje</vt:lpstr>
      <vt:lpstr>Ældre med flere sygdomme  har behov for en sundhedsaftale</vt:lpstr>
      <vt:lpstr>Ret til at være tryg, set og lyttet til </vt:lpstr>
      <vt:lpstr>Danmark får en national ensomhedsstrategi</vt:lpstr>
      <vt:lpstr>Ny reformpakke om arbejdskraft anerkender  senior-arbejdsstyrken</vt:lpstr>
      <vt:lpstr>Ældre Sagen kæmper for god folkepension</vt:lpstr>
      <vt:lpstr>Vi kæmper stadig for bedre folkepension</vt:lpstr>
      <vt:lpstr>Ældre Sagen Strategi 2023-2027</vt:lpstr>
      <vt:lpstr>Ældre Sagens drøm </vt:lpstr>
      <vt:lpstr>Proces for 5-års-strategi forskudt 12 mdr.</vt:lpstr>
      <vt:lpstr>Udfordringer for ældre og for Ældre Sagen</vt:lpstr>
      <vt:lpstr>Hvad skal vi tage stilling til i strategiprocessen?</vt:lpstr>
      <vt:lpstr>Tidsplan for strategiproces</vt:lpstr>
      <vt:lpstr>Sammenfatning af ny viden fra de seneste måneder</vt:lpstr>
      <vt:lpstr>Frivillige er tilfredse </vt:lpstr>
      <vt:lpstr>Formandsundersøgelse</vt:lpstr>
      <vt:lpstr>Indsigtsstudie</vt:lpstr>
      <vt:lpstr>Indsigtsstudie: Valg af fællesskaber</vt:lpstr>
      <vt:lpstr>Indsigtsstudie: Spændstig – fysisk og mentalt</vt:lpstr>
      <vt:lpstr>”Disruption” workshop:  Hovedanbefalinger til Ældre Sagen </vt:lpstr>
      <vt:lpstr>Eksempler på ideer </vt:lpstr>
      <vt:lpstr>Ældre Sagen er en succes!</vt:lpstr>
      <vt:lpstr>Succes i 2027?</vt:lpstr>
      <vt:lpstr>Spørgsmål til debat</vt:lpstr>
    </vt:vector>
  </TitlesOfParts>
  <Company>Ældre Sagen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Anette Gudum</dc:creator>
  <cp:lastModifiedBy>Kirsten Thustrup</cp:lastModifiedBy>
  <cp:revision>118</cp:revision>
  <cp:lastPrinted>2022-02-07T12:45:05Z</cp:lastPrinted>
  <dcterms:created xsi:type="dcterms:W3CDTF">2021-10-03T14:07:25Z</dcterms:created>
  <dcterms:modified xsi:type="dcterms:W3CDTF">2022-02-22T07:18:06Z</dcterms:modified>
</cp:coreProperties>
</file>