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8" r:id="rId5"/>
    <p:sldId id="261" r:id="rId6"/>
    <p:sldId id="2141413514" r:id="rId7"/>
    <p:sldId id="260" r:id="rId8"/>
    <p:sldId id="2141413502" r:id="rId9"/>
    <p:sldId id="2141413492" r:id="rId10"/>
    <p:sldId id="2141413501" r:id="rId11"/>
    <p:sldId id="2141413506" r:id="rId12"/>
    <p:sldId id="648" r:id="rId13"/>
    <p:sldId id="608" r:id="rId14"/>
    <p:sldId id="646" r:id="rId15"/>
    <p:sldId id="259" r:id="rId16"/>
    <p:sldId id="574" r:id="rId17"/>
    <p:sldId id="586" r:id="rId18"/>
    <p:sldId id="583" r:id="rId19"/>
    <p:sldId id="578" r:id="rId20"/>
    <p:sldId id="587" r:id="rId21"/>
    <p:sldId id="588" r:id="rId22"/>
    <p:sldId id="590" r:id="rId23"/>
    <p:sldId id="594" r:id="rId24"/>
    <p:sldId id="589" r:id="rId25"/>
    <p:sldId id="595" r:id="rId26"/>
    <p:sldId id="571" r:id="rId27"/>
    <p:sldId id="2141413507" r:id="rId28"/>
    <p:sldId id="599" r:id="rId29"/>
    <p:sldId id="598" r:id="rId30"/>
    <p:sldId id="2141413515" r:id="rId31"/>
    <p:sldId id="609" r:id="rId32"/>
    <p:sldId id="602" r:id="rId33"/>
    <p:sldId id="610" r:id="rId34"/>
    <p:sldId id="612" r:id="rId35"/>
    <p:sldId id="605" r:id="rId36"/>
    <p:sldId id="2141413508" r:id="rId37"/>
    <p:sldId id="263" r:id="rId38"/>
    <p:sldId id="2141413505" r:id="rId39"/>
    <p:sldId id="620" r:id="rId40"/>
    <p:sldId id="2141413509" r:id="rId41"/>
    <p:sldId id="2141413480" r:id="rId42"/>
    <p:sldId id="2141413493" r:id="rId43"/>
    <p:sldId id="2141413500" r:id="rId44"/>
    <p:sldId id="2141413495" r:id="rId45"/>
    <p:sldId id="2141413499" r:id="rId46"/>
    <p:sldId id="262" r:id="rId47"/>
    <p:sldId id="2141413503" r:id="rId48"/>
    <p:sldId id="2141413504" r:id="rId49"/>
    <p:sldId id="643" r:id="rId50"/>
    <p:sldId id="2141413510" r:id="rId51"/>
    <p:sldId id="264" r:id="rId52"/>
    <p:sldId id="2141413511" r:id="rId53"/>
    <p:sldId id="2141413513" r:id="rId54"/>
    <p:sldId id="2141413490" r:id="rId55"/>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900"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AppData\Local\Microsoft\Windows\INetCache\Content.Outlook\G3HPFRGI\Gennemsnitlig%20indl&#230;ggelsesvarigh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aeldresagen.dk\shares\faellesdrev\56%20Projekter\Kennedy%20-%20sammenh&#230;ng%20i%20sundhed\Dokumentation\sygehusstatistik%20blandet\Figurer%20antal%20sengepladser%20og%20midlertidige%20pladse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aeldresagen.dk\shares\faellesdrev\56%20Projekter\Kennedy%20-%20sammenh&#230;ng%20i%20sundhed\Dokumentation\sygehusstatistik%20blandet\Figurer%20antal%20sengepladser%20og%20midlertidige%20pladse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aeldresagen.dk\shares\aeldrepolitisk_afd\Studenterrelaterede%20opgaver\Studenter\Ida%20Holst\Kopi%20af%20Fokuseret%20indsats%20(version%202)%20-%20opdaterede%20figurer_ny.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aeldresagen.dk\shares\aeldrepolitisk_afd\Studenterrelaterede%20opgaver\Studenter\Ida%20Holst\Kopi%20af%20Fokuseret%20indsats%20(version%202)%20-%20opdaterede%20figurer_ny.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aeldresagen.dk\shares\aeldrepolitisk_afd\Studenterrelaterede%20opgaver\Studenter\Ida%20Holst\Kopi%20af%20Fokuseret%20indsats%20(version%202)%20-%20opdaterede%20figurer_ny.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aeldresagen.dk\shares\aeldrepolitisk_afd\Studenterrelaterede%20opgaver\Studenter\Ida%20Holst\Kopi%20af%20Fokuseret%20indsats%20(version%202)%20-%20opdaterede%20figurer_ny.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da-DK" sz="2400" dirty="0">
                <a:latin typeface="Georgia" panose="02040502050405020303" pitchFamily="18" charset="0"/>
              </a:rPr>
              <a:t>Gennemsnitlig</a:t>
            </a:r>
            <a:r>
              <a:rPr lang="da-DK" sz="2400" baseline="0" dirty="0">
                <a:latin typeface="Georgia" panose="02040502050405020303" pitchFamily="18" charset="0"/>
              </a:rPr>
              <a:t> varighed af somatiske sygehusindlæggelser (antal dage pr. indlæggelse)</a:t>
            </a:r>
          </a:p>
          <a:p>
            <a:pPr algn="l">
              <a:defRPr sz="1800"/>
            </a:pPr>
            <a:r>
              <a:rPr lang="da-DK" sz="2000" baseline="0" dirty="0">
                <a:latin typeface="Georgia" panose="02040502050405020303" pitchFamily="18" charset="0"/>
              </a:rPr>
              <a:t>Hvad hvis udviklingen 2009-2018 fortsætter?</a:t>
            </a:r>
            <a:endParaRPr lang="da-DK" sz="2000" dirty="0">
              <a:latin typeface="Georgia" panose="02040502050405020303" pitchFamily="18" charset="0"/>
            </a:endParaRPr>
          </a:p>
        </c:rich>
      </c:tx>
      <c:layout>
        <c:manualLayout>
          <c:xMode val="edge"/>
          <c:yMode val="edge"/>
          <c:x val="0.11308849070006022"/>
          <c:y val="8.3823959995171071E-3"/>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'Ark1'!$B$1</c:f>
              <c:strCache>
                <c:ptCount val="1"/>
                <c:pt idx="0">
                  <c:v>0-64 årige</c:v>
                </c:pt>
              </c:strCache>
            </c:strRef>
          </c:tx>
          <c:spPr>
            <a:ln w="50800" cap="rnd">
              <a:solidFill>
                <a:schemeClr val="accent1"/>
              </a:solidFill>
              <a:round/>
            </a:ln>
            <a:effectLst/>
          </c:spPr>
          <c:marker>
            <c:symbol val="none"/>
          </c:marker>
          <c:trendline>
            <c:spPr>
              <a:ln w="19050" cap="rnd">
                <a:solidFill>
                  <a:schemeClr val="accent1"/>
                </a:solidFill>
                <a:prstDash val="dash"/>
              </a:ln>
              <a:effectLst/>
            </c:spPr>
            <c:trendlineType val="linear"/>
            <c:dispRSqr val="0"/>
            <c:dispEq val="0"/>
          </c:trendline>
          <c:cat>
            <c:numRef>
              <c:f>'Ark1'!$A$2:$A$23</c:f>
              <c:numCache>
                <c:formatCode>General</c:formatCod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numCache>
            </c:numRef>
          </c:cat>
          <c:val>
            <c:numRef>
              <c:f>'Ark1'!$B$2:$B$23</c:f>
              <c:numCache>
                <c:formatCode>General</c:formatCode>
                <c:ptCount val="22"/>
                <c:pt idx="0">
                  <c:v>4.0999999999999996</c:v>
                </c:pt>
                <c:pt idx="1">
                  <c:v>4</c:v>
                </c:pt>
                <c:pt idx="2">
                  <c:v>3.9</c:v>
                </c:pt>
                <c:pt idx="3">
                  <c:v>3.9</c:v>
                </c:pt>
                <c:pt idx="4">
                  <c:v>3.9</c:v>
                </c:pt>
                <c:pt idx="5">
                  <c:v>4.0999999999999996</c:v>
                </c:pt>
                <c:pt idx="6">
                  <c:v>3.9</c:v>
                </c:pt>
                <c:pt idx="7">
                  <c:v>3.8</c:v>
                </c:pt>
                <c:pt idx="8">
                  <c:v>3.8</c:v>
                </c:pt>
                <c:pt idx="9">
                  <c:v>3.7</c:v>
                </c:pt>
              </c:numCache>
            </c:numRef>
          </c:val>
          <c:smooth val="0"/>
          <c:extLst>
            <c:ext xmlns:c16="http://schemas.microsoft.com/office/drawing/2014/chart" uri="{C3380CC4-5D6E-409C-BE32-E72D297353CC}">
              <c16:uniqueId val="{00000001-6B81-4C68-B00B-545A5A931BE2}"/>
            </c:ext>
          </c:extLst>
        </c:ser>
        <c:ser>
          <c:idx val="1"/>
          <c:order val="1"/>
          <c:tx>
            <c:strRef>
              <c:f>'Ark1'!$C$1</c:f>
              <c:strCache>
                <c:ptCount val="1"/>
                <c:pt idx="0">
                  <c:v>65-79 årige</c:v>
                </c:pt>
              </c:strCache>
            </c:strRef>
          </c:tx>
          <c:spPr>
            <a:ln w="50800" cap="rnd">
              <a:solidFill>
                <a:schemeClr val="accent2"/>
              </a:solidFill>
              <a:round/>
            </a:ln>
            <a:effectLst/>
          </c:spPr>
          <c:marker>
            <c:symbol val="none"/>
          </c:marker>
          <c:trendline>
            <c:spPr>
              <a:ln w="19050" cap="rnd">
                <a:solidFill>
                  <a:schemeClr val="accent2"/>
                </a:solidFill>
                <a:prstDash val="dash"/>
              </a:ln>
              <a:effectLst/>
            </c:spPr>
            <c:trendlineType val="linear"/>
            <c:dispRSqr val="0"/>
            <c:dispEq val="0"/>
          </c:trendline>
          <c:cat>
            <c:numRef>
              <c:f>'Ark1'!$A$2:$A$23</c:f>
              <c:numCache>
                <c:formatCode>General</c:formatCod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numCache>
            </c:numRef>
          </c:cat>
          <c:val>
            <c:numRef>
              <c:f>'Ark1'!$C$2:$C$23</c:f>
              <c:numCache>
                <c:formatCode>General</c:formatCode>
                <c:ptCount val="22"/>
                <c:pt idx="0">
                  <c:v>6.4</c:v>
                </c:pt>
                <c:pt idx="1">
                  <c:v>6.2</c:v>
                </c:pt>
                <c:pt idx="2">
                  <c:v>6</c:v>
                </c:pt>
                <c:pt idx="3">
                  <c:v>5.9</c:v>
                </c:pt>
                <c:pt idx="4">
                  <c:v>5.9</c:v>
                </c:pt>
                <c:pt idx="5">
                  <c:v>5.8</c:v>
                </c:pt>
                <c:pt idx="6">
                  <c:v>5.7</c:v>
                </c:pt>
                <c:pt idx="7">
                  <c:v>5.5</c:v>
                </c:pt>
                <c:pt idx="8">
                  <c:v>5.5</c:v>
                </c:pt>
                <c:pt idx="9">
                  <c:v>5.3</c:v>
                </c:pt>
              </c:numCache>
            </c:numRef>
          </c:val>
          <c:smooth val="0"/>
          <c:extLst>
            <c:ext xmlns:c16="http://schemas.microsoft.com/office/drawing/2014/chart" uri="{C3380CC4-5D6E-409C-BE32-E72D297353CC}">
              <c16:uniqueId val="{00000003-6B81-4C68-B00B-545A5A931BE2}"/>
            </c:ext>
          </c:extLst>
        </c:ser>
        <c:ser>
          <c:idx val="2"/>
          <c:order val="2"/>
          <c:tx>
            <c:strRef>
              <c:f>'Ark1'!$D$1</c:f>
              <c:strCache>
                <c:ptCount val="1"/>
                <c:pt idx="0">
                  <c:v>80+ årige</c:v>
                </c:pt>
              </c:strCache>
            </c:strRef>
          </c:tx>
          <c:spPr>
            <a:ln w="50800" cap="rnd">
              <a:solidFill>
                <a:schemeClr val="accent3"/>
              </a:solidFill>
              <a:round/>
            </a:ln>
            <a:effectLst/>
          </c:spPr>
          <c:marker>
            <c:symbol val="none"/>
          </c:marker>
          <c:trendline>
            <c:spPr>
              <a:ln w="19050" cap="rnd">
                <a:solidFill>
                  <a:schemeClr val="accent3"/>
                </a:solidFill>
                <a:prstDash val="dash"/>
              </a:ln>
              <a:effectLst/>
            </c:spPr>
            <c:trendlineType val="linear"/>
            <c:dispRSqr val="0"/>
            <c:dispEq val="0"/>
          </c:trendline>
          <c:cat>
            <c:numRef>
              <c:f>'Ark1'!$A$2:$A$23</c:f>
              <c:numCache>
                <c:formatCode>General</c:formatCod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numCache>
            </c:numRef>
          </c:cat>
          <c:val>
            <c:numRef>
              <c:f>'Ark1'!$D$2:$D$23</c:f>
              <c:numCache>
                <c:formatCode>General</c:formatCode>
                <c:ptCount val="22"/>
                <c:pt idx="0">
                  <c:v>7.6</c:v>
                </c:pt>
                <c:pt idx="1">
                  <c:v>7.2</c:v>
                </c:pt>
                <c:pt idx="2">
                  <c:v>6.9</c:v>
                </c:pt>
                <c:pt idx="3">
                  <c:v>6.7</c:v>
                </c:pt>
                <c:pt idx="4">
                  <c:v>6.6</c:v>
                </c:pt>
                <c:pt idx="5">
                  <c:v>6.4</c:v>
                </c:pt>
                <c:pt idx="6">
                  <c:v>6.1</c:v>
                </c:pt>
                <c:pt idx="7">
                  <c:v>6</c:v>
                </c:pt>
                <c:pt idx="8">
                  <c:v>5.8</c:v>
                </c:pt>
                <c:pt idx="9">
                  <c:v>5.6</c:v>
                </c:pt>
              </c:numCache>
            </c:numRef>
          </c:val>
          <c:smooth val="0"/>
          <c:extLst>
            <c:ext xmlns:c16="http://schemas.microsoft.com/office/drawing/2014/chart" uri="{C3380CC4-5D6E-409C-BE32-E72D297353CC}">
              <c16:uniqueId val="{00000005-6B81-4C68-B00B-545A5A931BE2}"/>
            </c:ext>
          </c:extLst>
        </c:ser>
        <c:dLbls>
          <c:showLegendKey val="0"/>
          <c:showVal val="0"/>
          <c:showCatName val="0"/>
          <c:showSerName val="0"/>
          <c:showPercent val="0"/>
          <c:showBubbleSize val="0"/>
        </c:dLbls>
        <c:smooth val="0"/>
        <c:axId val="494047160"/>
        <c:axId val="494045520"/>
      </c:lineChart>
      <c:catAx>
        <c:axId val="49404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da-DK"/>
          </a:p>
        </c:txPr>
        <c:crossAx val="494045520"/>
        <c:crosses val="autoZero"/>
        <c:auto val="1"/>
        <c:lblAlgn val="ctr"/>
        <c:lblOffset val="100"/>
        <c:noMultiLvlLbl val="0"/>
      </c:catAx>
      <c:valAx>
        <c:axId val="49404552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da-DK"/>
          </a:p>
        </c:txPr>
        <c:crossAx val="49404716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26252066539219E-2"/>
          <c:y val="2.9629629629629631E-2"/>
          <c:w val="0.88055416672236853"/>
          <c:h val="0.9022814814814814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'Ark1'!$B$3:$B$4</c:f>
              <c:numCache>
                <c:formatCode>General</c:formatCode>
                <c:ptCount val="2"/>
                <c:pt idx="0">
                  <c:v>2007</c:v>
                </c:pt>
                <c:pt idx="1">
                  <c:v>2021</c:v>
                </c:pt>
              </c:numCache>
            </c:numRef>
          </c:cat>
          <c:val>
            <c:numRef>
              <c:f>'Ark1'!$D$3:$D$4</c:f>
              <c:numCache>
                <c:formatCode>#,##0</c:formatCode>
                <c:ptCount val="2"/>
                <c:pt idx="0">
                  <c:v>16043</c:v>
                </c:pt>
                <c:pt idx="1">
                  <c:v>10819</c:v>
                </c:pt>
              </c:numCache>
            </c:numRef>
          </c:val>
          <c:extLst>
            <c:ext xmlns:c16="http://schemas.microsoft.com/office/drawing/2014/chart" uri="{C3380CC4-5D6E-409C-BE32-E72D297353CC}">
              <c16:uniqueId val="{00000000-D9CC-47C2-A3F2-01026D3B2757}"/>
            </c:ext>
          </c:extLst>
        </c:ser>
        <c:dLbls>
          <c:showLegendKey val="0"/>
          <c:showVal val="0"/>
          <c:showCatName val="0"/>
          <c:showSerName val="0"/>
          <c:showPercent val="0"/>
          <c:showBubbleSize val="0"/>
        </c:dLbls>
        <c:gapWidth val="219"/>
        <c:overlap val="-27"/>
        <c:axId val="439067776"/>
        <c:axId val="439067448"/>
      </c:barChart>
      <c:catAx>
        <c:axId val="43906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9067448"/>
        <c:crosses val="autoZero"/>
        <c:auto val="1"/>
        <c:lblAlgn val="ctr"/>
        <c:lblOffset val="100"/>
        <c:noMultiLvlLbl val="0"/>
      </c:catAx>
      <c:valAx>
        <c:axId val="439067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906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9270530372905E-2"/>
          <c:y val="6.4814814814814811E-2"/>
          <c:w val="0.88862670544560307"/>
          <c:h val="0.8416746864975212"/>
        </c:manualLayout>
      </c:layout>
      <c:barChart>
        <c:barDir val="col"/>
        <c:grouping val="clustered"/>
        <c:varyColors val="0"/>
        <c:ser>
          <c:idx val="0"/>
          <c:order val="0"/>
          <c:tx>
            <c:strRef>
              <c:f>'Ark1'!$B$3:$B$4</c:f>
              <c:strCache>
                <c:ptCount val="2"/>
                <c:pt idx="0">
                  <c:v>2007</c:v>
                </c:pt>
                <c:pt idx="1">
                  <c:v>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'Ark1'!$B$3:$B$4</c:f>
              <c:numCache>
                <c:formatCode>General</c:formatCode>
                <c:ptCount val="2"/>
                <c:pt idx="0">
                  <c:v>2007</c:v>
                </c:pt>
                <c:pt idx="1">
                  <c:v>2021</c:v>
                </c:pt>
              </c:numCache>
            </c:numRef>
          </c:cat>
          <c:val>
            <c:numRef>
              <c:f>'Ark1'!$C$3:$C$4</c:f>
              <c:numCache>
                <c:formatCode>#,##0</c:formatCode>
                <c:ptCount val="2"/>
                <c:pt idx="0">
                  <c:v>2360</c:v>
                </c:pt>
                <c:pt idx="1">
                  <c:v>3233</c:v>
                </c:pt>
              </c:numCache>
            </c:numRef>
          </c:val>
          <c:extLst>
            <c:ext xmlns:c16="http://schemas.microsoft.com/office/drawing/2014/chart" uri="{C3380CC4-5D6E-409C-BE32-E72D297353CC}">
              <c16:uniqueId val="{00000000-D417-4D01-B80D-E8ED8FE5C8F6}"/>
            </c:ext>
          </c:extLst>
        </c:ser>
        <c:dLbls>
          <c:showLegendKey val="0"/>
          <c:showVal val="0"/>
          <c:showCatName val="0"/>
          <c:showSerName val="0"/>
          <c:showPercent val="0"/>
          <c:showBubbleSize val="0"/>
        </c:dLbls>
        <c:gapWidth val="219"/>
        <c:overlap val="-27"/>
        <c:axId val="436781720"/>
        <c:axId val="436780408"/>
      </c:barChart>
      <c:catAx>
        <c:axId val="43678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da-DK"/>
          </a:p>
        </c:txPr>
        <c:crossAx val="436780408"/>
        <c:crosses val="autoZero"/>
        <c:auto val="1"/>
        <c:lblAlgn val="ctr"/>
        <c:lblOffset val="100"/>
        <c:noMultiLvlLbl val="0"/>
      </c:catAx>
      <c:valAx>
        <c:axId val="436780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da-DK"/>
          </a:p>
        </c:txPr>
        <c:crossAx val="436781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800" kern="1200">
          <a:solidFill>
            <a:schemeClr val="tx1"/>
          </a:solidFill>
          <a:latin typeface="+mn-lt"/>
          <a:ea typeface="+mn-ea"/>
          <a:cs typeface="+mn-cs"/>
        </a:defRPr>
      </a:pPr>
      <a:endParaRPr lang="da-DK"/>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Tilbagemelding</a:t>
            </a:r>
            <a:r>
              <a:rPr lang="da-DK" baseline="0"/>
              <a:t> fra frivillige vedrørende typer af pladser i kommuner fordelt på regioner (angivet i både andele og antal)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6.442568293008491E-2"/>
          <c:y val="0.20233271043426992"/>
          <c:w val="0.91530549768149083"/>
          <c:h val="0.45911742244456327"/>
        </c:manualLayout>
      </c:layout>
      <c:barChart>
        <c:barDir val="col"/>
        <c:grouping val="percentStacked"/>
        <c:varyColors val="0"/>
        <c:ser>
          <c:idx val="0"/>
          <c:order val="0"/>
          <c:tx>
            <c:strRef>
              <c:f>'Figur 1 - fordelt på region'!$P$3</c:f>
              <c:strCache>
                <c:ptCount val="1"/>
                <c:pt idx="0">
                  <c:v>Kun akutpladser</c:v>
                </c:pt>
              </c:strCache>
            </c:strRef>
          </c:tx>
          <c:spPr>
            <a:solidFill>
              <a:schemeClr val="accent1">
                <a:lumMod val="50000"/>
              </a:schemeClr>
            </a:solidFill>
            <a:ln>
              <a:noFill/>
            </a:ln>
            <a:effectLst/>
          </c:spPr>
          <c:invertIfNegative val="0"/>
          <c:cat>
            <c:strRef>
              <c:f>'Figur 1 - fordelt på region'!$O$4:$O$8</c:f>
              <c:strCache>
                <c:ptCount val="5"/>
                <c:pt idx="0">
                  <c:v>Region Hovedstaden</c:v>
                </c:pt>
                <c:pt idx="1">
                  <c:v>Region Midtjylland</c:v>
                </c:pt>
                <c:pt idx="2">
                  <c:v>Region Nordjylland</c:v>
                </c:pt>
                <c:pt idx="3">
                  <c:v>Region Sjælland</c:v>
                </c:pt>
                <c:pt idx="4">
                  <c:v>Region Syddanmark</c:v>
                </c:pt>
              </c:strCache>
            </c:strRef>
          </c:cat>
          <c:val>
            <c:numRef>
              <c:f>'Figur 1 - fordelt på region'!$P$4:$P$8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BA7A-4C12-A9AC-A78DDD5C553B}"/>
            </c:ext>
          </c:extLst>
        </c:ser>
        <c:ser>
          <c:idx val="1"/>
          <c:order val="1"/>
          <c:tx>
            <c:strRef>
              <c:f>'Figur 1 - fordelt på region'!$Q$3</c:f>
              <c:strCache>
                <c:ptCount val="1"/>
                <c:pt idx="0">
                  <c:v>Kun midlertidige pladser</c:v>
                </c:pt>
              </c:strCache>
            </c:strRef>
          </c:tx>
          <c:spPr>
            <a:solidFill>
              <a:schemeClr val="accent5">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BA7A-4C12-A9AC-A78DDD5C55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1 - fordelt på region'!$O$4:$O$8</c:f>
              <c:strCache>
                <c:ptCount val="5"/>
                <c:pt idx="0">
                  <c:v>Region Hovedstaden</c:v>
                </c:pt>
                <c:pt idx="1">
                  <c:v>Region Midtjylland</c:v>
                </c:pt>
                <c:pt idx="2">
                  <c:v>Region Nordjylland</c:v>
                </c:pt>
                <c:pt idx="3">
                  <c:v>Region Sjælland</c:v>
                </c:pt>
                <c:pt idx="4">
                  <c:v>Region Syddanmark</c:v>
                </c:pt>
              </c:strCache>
            </c:strRef>
          </c:cat>
          <c:val>
            <c:numRef>
              <c:f>'Figur 1 - fordelt på region'!$Q$4:$Q$8</c:f>
              <c:numCache>
                <c:formatCode>General</c:formatCode>
                <c:ptCount val="5"/>
                <c:pt idx="0">
                  <c:v>13</c:v>
                </c:pt>
                <c:pt idx="1">
                  <c:v>0</c:v>
                </c:pt>
                <c:pt idx="2">
                  <c:v>4</c:v>
                </c:pt>
                <c:pt idx="3">
                  <c:v>4</c:v>
                </c:pt>
                <c:pt idx="4">
                  <c:v>10</c:v>
                </c:pt>
              </c:numCache>
            </c:numRef>
          </c:val>
          <c:extLst>
            <c:ext xmlns:c16="http://schemas.microsoft.com/office/drawing/2014/chart" uri="{C3380CC4-5D6E-409C-BE32-E72D297353CC}">
              <c16:uniqueId val="{00000002-BA7A-4C12-A9AC-A78DDD5C553B}"/>
            </c:ext>
          </c:extLst>
        </c:ser>
        <c:ser>
          <c:idx val="2"/>
          <c:order val="2"/>
          <c:tx>
            <c:strRef>
              <c:f>'Figur 1 - fordelt på region'!$R$3</c:f>
              <c:strCache>
                <c:ptCount val="1"/>
                <c:pt idx="0">
                  <c:v>Både akutpladser og midlertidige pladser</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1 - fordelt på region'!$O$4:$O$8</c:f>
              <c:strCache>
                <c:ptCount val="5"/>
                <c:pt idx="0">
                  <c:v>Region Hovedstaden</c:v>
                </c:pt>
                <c:pt idx="1">
                  <c:v>Region Midtjylland</c:v>
                </c:pt>
                <c:pt idx="2">
                  <c:v>Region Nordjylland</c:v>
                </c:pt>
                <c:pt idx="3">
                  <c:v>Region Sjælland</c:v>
                </c:pt>
                <c:pt idx="4">
                  <c:v>Region Syddanmark</c:v>
                </c:pt>
              </c:strCache>
            </c:strRef>
          </c:cat>
          <c:val>
            <c:numRef>
              <c:f>'Figur 1 - fordelt på region'!$R$4:$R$8</c:f>
              <c:numCache>
                <c:formatCode>General</c:formatCode>
                <c:ptCount val="5"/>
                <c:pt idx="0">
                  <c:v>4</c:v>
                </c:pt>
                <c:pt idx="1">
                  <c:v>8</c:v>
                </c:pt>
                <c:pt idx="2">
                  <c:v>1</c:v>
                </c:pt>
                <c:pt idx="3">
                  <c:v>2</c:v>
                </c:pt>
                <c:pt idx="4">
                  <c:v>2</c:v>
                </c:pt>
              </c:numCache>
            </c:numRef>
          </c:val>
          <c:extLst>
            <c:ext xmlns:c16="http://schemas.microsoft.com/office/drawing/2014/chart" uri="{C3380CC4-5D6E-409C-BE32-E72D297353CC}">
              <c16:uniqueId val="{00000003-BA7A-4C12-A9AC-A78DDD5C553B}"/>
            </c:ext>
          </c:extLst>
        </c:ser>
        <c:ser>
          <c:idx val="3"/>
          <c:order val="3"/>
          <c:tx>
            <c:strRef>
              <c:f>'Figur 1 - fordelt på region'!$S$3</c:f>
              <c:strCache>
                <c:ptCount val="1"/>
                <c:pt idx="0">
                  <c:v>Andet (fx skelner ikke mellem akut og midlertidige pladser)</c:v>
                </c:pt>
              </c:strCache>
            </c:strRef>
          </c:tx>
          <c:spPr>
            <a:solidFill>
              <a:schemeClr val="bg1">
                <a:lumMod val="6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BA7A-4C12-A9AC-A78DDD5C55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1 - fordelt på region'!$O$4:$O$8</c:f>
              <c:strCache>
                <c:ptCount val="5"/>
                <c:pt idx="0">
                  <c:v>Region Hovedstaden</c:v>
                </c:pt>
                <c:pt idx="1">
                  <c:v>Region Midtjylland</c:v>
                </c:pt>
                <c:pt idx="2">
                  <c:v>Region Nordjylland</c:v>
                </c:pt>
                <c:pt idx="3">
                  <c:v>Region Sjælland</c:v>
                </c:pt>
                <c:pt idx="4">
                  <c:v>Region Syddanmark</c:v>
                </c:pt>
              </c:strCache>
            </c:strRef>
          </c:cat>
          <c:val>
            <c:numRef>
              <c:f>'Figur 1 - fordelt på region'!$S$4:$S$8</c:f>
              <c:numCache>
                <c:formatCode>General</c:formatCode>
                <c:ptCount val="5"/>
                <c:pt idx="0">
                  <c:v>3</c:v>
                </c:pt>
                <c:pt idx="1">
                  <c:v>1</c:v>
                </c:pt>
                <c:pt idx="2">
                  <c:v>0</c:v>
                </c:pt>
                <c:pt idx="3">
                  <c:v>2</c:v>
                </c:pt>
                <c:pt idx="4">
                  <c:v>1</c:v>
                </c:pt>
              </c:numCache>
            </c:numRef>
          </c:val>
          <c:extLst>
            <c:ext xmlns:c16="http://schemas.microsoft.com/office/drawing/2014/chart" uri="{C3380CC4-5D6E-409C-BE32-E72D297353CC}">
              <c16:uniqueId val="{00000005-BA7A-4C12-A9AC-A78DDD5C553B}"/>
            </c:ext>
          </c:extLst>
        </c:ser>
        <c:dLbls>
          <c:showLegendKey val="0"/>
          <c:showVal val="0"/>
          <c:showCatName val="0"/>
          <c:showSerName val="0"/>
          <c:showPercent val="0"/>
          <c:showBubbleSize val="0"/>
        </c:dLbls>
        <c:gapWidth val="150"/>
        <c:overlap val="100"/>
        <c:axId val="751232016"/>
        <c:axId val="751237920"/>
      </c:barChart>
      <c:catAx>
        <c:axId val="75123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51237920"/>
        <c:crosses val="autoZero"/>
        <c:auto val="1"/>
        <c:lblAlgn val="ctr"/>
        <c:lblOffset val="100"/>
        <c:noMultiLvlLbl val="0"/>
      </c:catAx>
      <c:valAx>
        <c:axId val="75123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51232016"/>
        <c:crosses val="autoZero"/>
        <c:crossBetween val="between"/>
      </c:valAx>
      <c:spPr>
        <a:noFill/>
        <a:ln>
          <a:noFill/>
        </a:ln>
        <a:effectLst/>
      </c:spPr>
    </c:plotArea>
    <c:legend>
      <c:legendPos val="b"/>
      <c:layout>
        <c:manualLayout>
          <c:xMode val="edge"/>
          <c:yMode val="edge"/>
          <c:x val="4.9484066415567379E-2"/>
          <c:y val="0.74040250516453698"/>
          <c:w val="0.92682854639049617"/>
          <c:h val="0.120437019317712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a-DK" sz="1400" b="0" i="0" baseline="0">
                <a:effectLst/>
              </a:rPr>
              <a:t>Tilbagemeldig fra frivillige vedrørende brugerbetaling for døgnophold på midlertidige pladser (MP) i kommuner (fordelt på region)</a:t>
            </a:r>
            <a:endParaRPr lang="da-DK" sz="1100">
              <a:effectLst/>
            </a:endParaRPr>
          </a:p>
        </c:rich>
      </c:tx>
      <c:layout>
        <c:manualLayout>
          <c:xMode val="edge"/>
          <c:yMode val="edge"/>
          <c:x val="0.10576368307234205"/>
          <c:y val="4.538577912254160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a-DK"/>
        </a:p>
      </c:txPr>
    </c:title>
    <c:autoTitleDeleted val="0"/>
    <c:plotArea>
      <c:layout>
        <c:manualLayout>
          <c:layoutTarget val="inner"/>
          <c:xMode val="edge"/>
          <c:yMode val="edge"/>
          <c:x val="4.7896132876295211E-2"/>
          <c:y val="0.17686617402227464"/>
          <c:w val="0.9370353723476833"/>
          <c:h val="0.48160686142677583"/>
        </c:manualLayout>
      </c:layout>
      <c:barChart>
        <c:barDir val="col"/>
        <c:grouping val="percentStacked"/>
        <c:varyColors val="0"/>
        <c:ser>
          <c:idx val="0"/>
          <c:order val="0"/>
          <c:tx>
            <c:strRef>
              <c:f>'Figur 2 - ny'!$B$51</c:f>
              <c:strCache>
                <c:ptCount val="1"/>
                <c:pt idx="0">
                  <c:v>Har brugerbetaling på midlertidige pladser (MP)</c:v>
                </c:pt>
              </c:strCache>
            </c:strRef>
          </c:tx>
          <c:spPr>
            <a:solidFill>
              <a:schemeClr val="accent5">
                <a:lumMod val="75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C4B6-4502-A7AC-3F72387573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2 - ny'!$A$52:$A$56</c:f>
              <c:strCache>
                <c:ptCount val="5"/>
                <c:pt idx="0">
                  <c:v>Hovedstaden</c:v>
                </c:pt>
                <c:pt idx="1">
                  <c:v>Nordjylland</c:v>
                </c:pt>
                <c:pt idx="2">
                  <c:v>Sjælland</c:v>
                </c:pt>
                <c:pt idx="3">
                  <c:v>Syddanmark</c:v>
                </c:pt>
                <c:pt idx="4">
                  <c:v>Midtjylland</c:v>
                </c:pt>
              </c:strCache>
            </c:strRef>
          </c:cat>
          <c:val>
            <c:numRef>
              <c:f>'Figur 2 - ny'!$B$52:$B$56</c:f>
              <c:numCache>
                <c:formatCode>General</c:formatCode>
                <c:ptCount val="5"/>
                <c:pt idx="0">
                  <c:v>10</c:v>
                </c:pt>
                <c:pt idx="1">
                  <c:v>4</c:v>
                </c:pt>
                <c:pt idx="2">
                  <c:v>4</c:v>
                </c:pt>
                <c:pt idx="3">
                  <c:v>6</c:v>
                </c:pt>
                <c:pt idx="4">
                  <c:v>0</c:v>
                </c:pt>
              </c:numCache>
            </c:numRef>
          </c:val>
          <c:extLst>
            <c:ext xmlns:c16="http://schemas.microsoft.com/office/drawing/2014/chart" uri="{C3380CC4-5D6E-409C-BE32-E72D297353CC}">
              <c16:uniqueId val="{00000001-C4B6-4502-A7AC-3F72387573BB}"/>
            </c:ext>
          </c:extLst>
        </c:ser>
        <c:ser>
          <c:idx val="1"/>
          <c:order val="1"/>
          <c:tx>
            <c:strRef>
              <c:f>'Figur 2 - ny'!$C$51</c:f>
              <c:strCache>
                <c:ptCount val="1"/>
                <c:pt idx="0">
                  <c:v>Har brugerbetaling på MP, men ikke ved sondeernæring </c:v>
                </c:pt>
              </c:strCache>
            </c:strRef>
          </c:tx>
          <c:spPr>
            <a:solidFill>
              <a:srgbClr val="008FF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C4B6-4502-A7AC-3F72387573BB}"/>
                </c:ext>
              </c:extLst>
            </c:dLbl>
            <c:dLbl>
              <c:idx val="2"/>
              <c:delete val="1"/>
              <c:extLst>
                <c:ext xmlns:c15="http://schemas.microsoft.com/office/drawing/2012/chart" uri="{CE6537A1-D6FC-4f65-9D91-7224C49458BB}"/>
                <c:ext xmlns:c16="http://schemas.microsoft.com/office/drawing/2014/chart" uri="{C3380CC4-5D6E-409C-BE32-E72D297353CC}">
                  <c16:uniqueId val="{00000003-C4B6-4502-A7AC-3F72387573BB}"/>
                </c:ext>
              </c:extLst>
            </c:dLbl>
            <c:dLbl>
              <c:idx val="4"/>
              <c:delete val="1"/>
              <c:extLst>
                <c:ext xmlns:c15="http://schemas.microsoft.com/office/drawing/2012/chart" uri="{CE6537A1-D6FC-4f65-9D91-7224C49458BB}"/>
                <c:ext xmlns:c16="http://schemas.microsoft.com/office/drawing/2014/chart" uri="{C3380CC4-5D6E-409C-BE32-E72D297353CC}">
                  <c16:uniqueId val="{00000004-C4B6-4502-A7AC-3F72387573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2 - ny'!$A$52:$A$56</c:f>
              <c:strCache>
                <c:ptCount val="5"/>
                <c:pt idx="0">
                  <c:v>Hovedstaden</c:v>
                </c:pt>
                <c:pt idx="1">
                  <c:v>Nordjylland</c:v>
                </c:pt>
                <c:pt idx="2">
                  <c:v>Sjælland</c:v>
                </c:pt>
                <c:pt idx="3">
                  <c:v>Syddanmark</c:v>
                </c:pt>
                <c:pt idx="4">
                  <c:v>Midtjylland</c:v>
                </c:pt>
              </c:strCache>
            </c:strRef>
          </c:cat>
          <c:val>
            <c:numRef>
              <c:f>'Figur 2 - ny'!$C$52:$C$56</c:f>
              <c:numCache>
                <c:formatCode>General</c:formatCode>
                <c:ptCount val="5"/>
                <c:pt idx="0">
                  <c:v>2</c:v>
                </c:pt>
                <c:pt idx="1">
                  <c:v>0</c:v>
                </c:pt>
                <c:pt idx="2">
                  <c:v>0</c:v>
                </c:pt>
                <c:pt idx="3">
                  <c:v>2</c:v>
                </c:pt>
                <c:pt idx="4">
                  <c:v>0</c:v>
                </c:pt>
              </c:numCache>
            </c:numRef>
          </c:val>
          <c:extLst>
            <c:ext xmlns:c16="http://schemas.microsoft.com/office/drawing/2014/chart" uri="{C3380CC4-5D6E-409C-BE32-E72D297353CC}">
              <c16:uniqueId val="{00000005-C4B6-4502-A7AC-3F72387573BB}"/>
            </c:ext>
          </c:extLst>
        </c:ser>
        <c:ser>
          <c:idx val="2"/>
          <c:order val="2"/>
          <c:tx>
            <c:strRef>
              <c:f>'Figur 2 - ny'!$D$51</c:f>
              <c:strCache>
                <c:ptCount val="1"/>
                <c:pt idx="0">
                  <c:v>Har brugerbetaling på MP, men ikke når under sundhedslov</c:v>
                </c:pt>
              </c:strCache>
            </c:strRef>
          </c:tx>
          <c:spPr>
            <a:solidFill>
              <a:schemeClr val="accent1">
                <a:lumMod val="40000"/>
                <a:lumOff val="60000"/>
              </a:schemeClr>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B6-4502-A7AC-3F72387573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2 - ny'!$A$52:$A$56</c:f>
              <c:strCache>
                <c:ptCount val="5"/>
                <c:pt idx="0">
                  <c:v>Hovedstaden</c:v>
                </c:pt>
                <c:pt idx="1">
                  <c:v>Nordjylland</c:v>
                </c:pt>
                <c:pt idx="2">
                  <c:v>Sjælland</c:v>
                </c:pt>
                <c:pt idx="3">
                  <c:v>Syddanmark</c:v>
                </c:pt>
                <c:pt idx="4">
                  <c:v>Midtjylland</c:v>
                </c:pt>
              </c:strCache>
            </c:strRef>
          </c:cat>
          <c:val>
            <c:numRef>
              <c:f>'Figur 2 - ny'!$D$52:$D$56</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7-C4B6-4502-A7AC-3F72387573BB}"/>
            </c:ext>
          </c:extLst>
        </c:ser>
        <c:ser>
          <c:idx val="3"/>
          <c:order val="3"/>
          <c:tx>
            <c:strRef>
              <c:f>'Figur 2 - ny'!$E$51</c:f>
              <c:strCache>
                <c:ptCount val="1"/>
                <c:pt idx="0">
                  <c:v>Ikke oplyst om hvorvidt der er brugerbetaling</c:v>
                </c:pt>
              </c:strCache>
            </c:strRef>
          </c:tx>
          <c:spPr>
            <a:solidFill>
              <a:schemeClr val="accent3"/>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B6-4502-A7AC-3F72387573BB}"/>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B6-4502-A7AC-3F72387573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2 - ny'!$A$52:$A$56</c:f>
              <c:strCache>
                <c:ptCount val="5"/>
                <c:pt idx="0">
                  <c:v>Hovedstaden</c:v>
                </c:pt>
                <c:pt idx="1">
                  <c:v>Nordjylland</c:v>
                </c:pt>
                <c:pt idx="2">
                  <c:v>Sjælland</c:v>
                </c:pt>
                <c:pt idx="3">
                  <c:v>Syddanmark</c:v>
                </c:pt>
                <c:pt idx="4">
                  <c:v>Midtjylland</c:v>
                </c:pt>
              </c:strCache>
            </c:strRef>
          </c:cat>
          <c:val>
            <c:numRef>
              <c:f>'Figur 2 - ny'!$E$52:$E$56</c:f>
              <c:numCache>
                <c:formatCode>General</c:formatCode>
                <c:ptCount val="5"/>
                <c:pt idx="0">
                  <c:v>1</c:v>
                </c:pt>
                <c:pt idx="1">
                  <c:v>0</c:v>
                </c:pt>
                <c:pt idx="2">
                  <c:v>0</c:v>
                </c:pt>
                <c:pt idx="3">
                  <c:v>1</c:v>
                </c:pt>
                <c:pt idx="4">
                  <c:v>0</c:v>
                </c:pt>
              </c:numCache>
            </c:numRef>
          </c:val>
          <c:extLst>
            <c:ext xmlns:c16="http://schemas.microsoft.com/office/drawing/2014/chart" uri="{C3380CC4-5D6E-409C-BE32-E72D297353CC}">
              <c16:uniqueId val="{0000000A-C4B6-4502-A7AC-3F72387573BB}"/>
            </c:ext>
          </c:extLst>
        </c:ser>
        <c:ser>
          <c:idx val="4"/>
          <c:order val="4"/>
          <c:tx>
            <c:strRef>
              <c:f>'Figur 2 - ny'!$F$51</c:f>
              <c:strCache>
                <c:ptCount val="1"/>
                <c:pt idx="0">
                  <c:v>Har mulighed for ophold uden brugerbetaling på akutpladser/fleksible pladser</c:v>
                </c:pt>
              </c:strCache>
            </c:strRef>
          </c:tx>
          <c:spPr>
            <a:solidFill>
              <a:srgbClr val="E3DDE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2 - ny'!$A$52:$A$56</c:f>
              <c:strCache>
                <c:ptCount val="5"/>
                <c:pt idx="0">
                  <c:v>Hovedstaden</c:v>
                </c:pt>
                <c:pt idx="1">
                  <c:v>Nordjylland</c:v>
                </c:pt>
                <c:pt idx="2">
                  <c:v>Sjælland</c:v>
                </c:pt>
                <c:pt idx="3">
                  <c:v>Syddanmark</c:v>
                </c:pt>
                <c:pt idx="4">
                  <c:v>Midtjylland</c:v>
                </c:pt>
              </c:strCache>
            </c:strRef>
          </c:cat>
          <c:val>
            <c:numRef>
              <c:f>'Figur 2 - ny'!$F$52:$F$56</c:f>
              <c:numCache>
                <c:formatCode>General</c:formatCode>
                <c:ptCount val="5"/>
                <c:pt idx="0">
                  <c:v>7</c:v>
                </c:pt>
                <c:pt idx="1">
                  <c:v>1</c:v>
                </c:pt>
                <c:pt idx="2">
                  <c:v>4</c:v>
                </c:pt>
                <c:pt idx="3">
                  <c:v>3</c:v>
                </c:pt>
                <c:pt idx="4">
                  <c:v>9</c:v>
                </c:pt>
              </c:numCache>
            </c:numRef>
          </c:val>
          <c:extLst>
            <c:ext xmlns:c16="http://schemas.microsoft.com/office/drawing/2014/chart" uri="{C3380CC4-5D6E-409C-BE32-E72D297353CC}">
              <c16:uniqueId val="{0000000B-C4B6-4502-A7AC-3F72387573BB}"/>
            </c:ext>
          </c:extLst>
        </c:ser>
        <c:dLbls>
          <c:showLegendKey val="0"/>
          <c:showVal val="0"/>
          <c:showCatName val="0"/>
          <c:showSerName val="0"/>
          <c:showPercent val="0"/>
          <c:showBubbleSize val="0"/>
        </c:dLbls>
        <c:gapWidth val="150"/>
        <c:overlap val="100"/>
        <c:axId val="614682632"/>
        <c:axId val="614690176"/>
      </c:barChart>
      <c:catAx>
        <c:axId val="61468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crossAx val="614690176"/>
        <c:crosses val="autoZero"/>
        <c:auto val="1"/>
        <c:lblAlgn val="ctr"/>
        <c:lblOffset val="100"/>
        <c:noMultiLvlLbl val="0"/>
      </c:catAx>
      <c:valAx>
        <c:axId val="61469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14682632"/>
        <c:crosses val="autoZero"/>
        <c:crossBetween val="between"/>
      </c:valAx>
      <c:spPr>
        <a:noFill/>
        <a:ln>
          <a:noFill/>
        </a:ln>
        <a:effectLst/>
      </c:spPr>
    </c:plotArea>
    <c:legend>
      <c:legendPos val="b"/>
      <c:layout>
        <c:manualLayout>
          <c:xMode val="edge"/>
          <c:yMode val="edge"/>
          <c:x val="4.5467592003839076E-2"/>
          <c:y val="0.71489618121623499"/>
          <c:w val="0.93920180554436472"/>
          <c:h val="0.10703514811314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78425523819766E-2"/>
          <c:y val="0.18047432117839329"/>
          <c:w val="0.88965064389104098"/>
          <c:h val="0.3738534557349662"/>
        </c:manualLayout>
      </c:layout>
      <c:lineChart>
        <c:grouping val="standard"/>
        <c:varyColors val="0"/>
        <c:ser>
          <c:idx val="0"/>
          <c:order val="0"/>
          <c:spPr>
            <a:ln w="28575" cap="rnd">
              <a:solidFill>
                <a:schemeClr val="accent1"/>
              </a:solidFill>
              <a:round/>
            </a:ln>
            <a:effectLst/>
          </c:spPr>
          <c:marker>
            <c:symbol val="none"/>
          </c:marker>
          <c:cat>
            <c:strRef>
              <c:f>'Figur 3'!$A$73:$A$97</c:f>
              <c:strCache>
                <c:ptCount val="25"/>
                <c:pt idx="0">
                  <c:v>Esbjerg*</c:v>
                </c:pt>
                <c:pt idx="1">
                  <c:v>Thisted</c:v>
                </c:pt>
                <c:pt idx="2">
                  <c:v>Gentofte</c:v>
                </c:pt>
                <c:pt idx="3">
                  <c:v>Svendborg</c:v>
                </c:pt>
                <c:pt idx="4">
                  <c:v>København, Brønshøj</c:v>
                </c:pt>
                <c:pt idx="5">
                  <c:v>Billund</c:v>
                </c:pt>
                <c:pt idx="6">
                  <c:v>Haderslev</c:v>
                </c:pt>
                <c:pt idx="7">
                  <c:v>Hvidovre</c:v>
                </c:pt>
                <c:pt idx="8">
                  <c:v>Sorø</c:v>
                </c:pt>
                <c:pt idx="9">
                  <c:v>Kerteminde</c:v>
                </c:pt>
                <c:pt idx="10">
                  <c:v>Holbæk</c:v>
                </c:pt>
                <c:pt idx="11">
                  <c:v>Egedal</c:v>
                </c:pt>
                <c:pt idx="12">
                  <c:v>Hjørring</c:v>
                </c:pt>
                <c:pt idx="13">
                  <c:v>Guldborgssund</c:v>
                </c:pt>
                <c:pt idx="14">
                  <c:v>Furesø</c:v>
                </c:pt>
                <c:pt idx="15">
                  <c:v>Middelfart*</c:v>
                </c:pt>
                <c:pt idx="16">
                  <c:v>Nyborg </c:v>
                </c:pt>
                <c:pt idx="17">
                  <c:v>Glostrup*</c:v>
                </c:pt>
                <c:pt idx="18">
                  <c:v>Hørsholm*</c:v>
                </c:pt>
                <c:pt idx="19">
                  <c:v>Frederikshavn</c:v>
                </c:pt>
                <c:pt idx="20">
                  <c:v>Tårnby</c:v>
                </c:pt>
                <c:pt idx="21">
                  <c:v>Allerød</c:v>
                </c:pt>
                <c:pt idx="22">
                  <c:v>Solrød</c:v>
                </c:pt>
                <c:pt idx="23">
                  <c:v>Helsingør</c:v>
                </c:pt>
                <c:pt idx="24">
                  <c:v>Hillerød</c:v>
                </c:pt>
              </c:strCache>
            </c:strRef>
          </c:cat>
          <c:val>
            <c:numRef>
              <c:f>'Figur 3'!$B$73:$B$97</c:f>
              <c:numCache>
                <c:formatCode>General</c:formatCode>
                <c:ptCount val="25"/>
                <c:pt idx="0">
                  <c:v>122.5</c:v>
                </c:pt>
                <c:pt idx="1">
                  <c:v>127</c:v>
                </c:pt>
                <c:pt idx="2">
                  <c:v>129.33000000000001</c:v>
                </c:pt>
                <c:pt idx="3">
                  <c:v>131.5</c:v>
                </c:pt>
                <c:pt idx="4">
                  <c:v>136</c:v>
                </c:pt>
                <c:pt idx="5">
                  <c:v>137</c:v>
                </c:pt>
                <c:pt idx="6">
                  <c:v>137</c:v>
                </c:pt>
                <c:pt idx="7">
                  <c:v>140</c:v>
                </c:pt>
                <c:pt idx="8">
                  <c:v>140.88999999999999</c:v>
                </c:pt>
                <c:pt idx="9">
                  <c:v>141.37</c:v>
                </c:pt>
                <c:pt idx="10">
                  <c:v>142</c:v>
                </c:pt>
                <c:pt idx="11">
                  <c:v>144</c:v>
                </c:pt>
                <c:pt idx="12">
                  <c:v>144</c:v>
                </c:pt>
                <c:pt idx="13">
                  <c:v>145</c:v>
                </c:pt>
                <c:pt idx="14">
                  <c:v>147</c:v>
                </c:pt>
                <c:pt idx="15">
                  <c:v>148</c:v>
                </c:pt>
                <c:pt idx="16">
                  <c:v>149</c:v>
                </c:pt>
                <c:pt idx="17">
                  <c:v>150</c:v>
                </c:pt>
                <c:pt idx="18">
                  <c:v>150</c:v>
                </c:pt>
                <c:pt idx="19">
                  <c:v>150</c:v>
                </c:pt>
                <c:pt idx="20">
                  <c:v>152</c:v>
                </c:pt>
                <c:pt idx="21">
                  <c:v>156</c:v>
                </c:pt>
                <c:pt idx="22">
                  <c:v>158</c:v>
                </c:pt>
                <c:pt idx="23">
                  <c:v>161.5</c:v>
                </c:pt>
                <c:pt idx="24">
                  <c:v>166</c:v>
                </c:pt>
              </c:numCache>
            </c:numRef>
          </c:val>
          <c:smooth val="0"/>
          <c:extLst>
            <c:ext xmlns:c16="http://schemas.microsoft.com/office/drawing/2014/chart" uri="{C3380CC4-5D6E-409C-BE32-E72D297353CC}">
              <c16:uniqueId val="{00000000-A6CD-4C7D-8957-5CF31896A2F0}"/>
            </c:ext>
          </c:extLst>
        </c:ser>
        <c:dLbls>
          <c:showLegendKey val="0"/>
          <c:showVal val="0"/>
          <c:showCatName val="0"/>
          <c:showSerName val="0"/>
          <c:showPercent val="0"/>
          <c:showBubbleSize val="0"/>
        </c:dLbls>
        <c:smooth val="0"/>
        <c:axId val="679174544"/>
        <c:axId val="679180776"/>
      </c:lineChart>
      <c:catAx>
        <c:axId val="679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9180776"/>
        <c:crosses val="autoZero"/>
        <c:auto val="1"/>
        <c:lblAlgn val="ctr"/>
        <c:lblOffset val="100"/>
        <c:noMultiLvlLbl val="0"/>
      </c:catAx>
      <c:valAx>
        <c:axId val="679180776"/>
        <c:scaling>
          <c:orientation val="minMax"/>
        </c:scaling>
        <c:delete val="0"/>
        <c:axPos val="l"/>
        <c:majorGridlines>
          <c:spPr>
            <a:ln w="9525" cap="flat" cmpd="sng" algn="ctr">
              <a:solidFill>
                <a:schemeClr val="tx1">
                  <a:lumMod val="15000"/>
                  <a:lumOff val="85000"/>
                </a:schemeClr>
              </a:solidFill>
              <a:round/>
            </a:ln>
            <a:effectLst/>
          </c:spPr>
        </c:majorGridlines>
        <c:numFmt formatCode="#,##0\ &quot;kr.&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7917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a-DK" sz="1800" b="0" i="0" baseline="0">
                <a:effectLst/>
              </a:rPr>
              <a:t>Antal pladser pr. 1000 65+ årig </a:t>
            </a:r>
            <a:endParaRPr lang="da-DK"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a-DK"/>
        </a:p>
      </c:txPr>
    </c:title>
    <c:autoTitleDeleted val="0"/>
    <c:plotArea>
      <c:layout>
        <c:manualLayout>
          <c:layoutTarget val="inner"/>
          <c:xMode val="edge"/>
          <c:yMode val="edge"/>
          <c:x val="3.5308760580580995E-2"/>
          <c:y val="8.2894666457674016E-2"/>
          <c:w val="0.95207038479874528"/>
          <c:h val="0.54546834258872223"/>
        </c:manualLayout>
      </c:layout>
      <c:barChart>
        <c:barDir val="col"/>
        <c:grouping val="clustered"/>
        <c:varyColors val="0"/>
        <c:ser>
          <c:idx val="0"/>
          <c:order val="0"/>
          <c:tx>
            <c:strRef>
              <c:f>'Ark4'!$P$1</c:f>
              <c:strCache>
                <c:ptCount val="1"/>
                <c:pt idx="0">
                  <c:v>Antal akutpladser pr. 1000 65+ årige</c:v>
                </c:pt>
              </c:strCache>
            </c:strRef>
          </c:tx>
          <c:spPr>
            <a:solidFill>
              <a:schemeClr val="accent5">
                <a:lumMod val="75000"/>
              </a:schemeClr>
            </a:solidFill>
            <a:ln>
              <a:noFill/>
            </a:ln>
            <a:effectLst/>
          </c:spPr>
          <c:invertIfNegative val="0"/>
          <c:cat>
            <c:strRef>
              <c:f>'Ark4'!$J$2:$J$55</c:f>
              <c:strCache>
                <c:ptCount val="54"/>
                <c:pt idx="0">
                  <c:v>Frederikssund</c:v>
                </c:pt>
                <c:pt idx="1">
                  <c:v>Frederiksberg</c:v>
                </c:pt>
                <c:pt idx="2">
                  <c:v>Rudersdal</c:v>
                </c:pt>
                <c:pt idx="3">
                  <c:v>Lyngby-Taarbæk</c:v>
                </c:pt>
                <c:pt idx="4">
                  <c:v>København; Valby og Brønshøj</c:v>
                </c:pt>
                <c:pt idx="5">
                  <c:v>Dragør</c:v>
                </c:pt>
                <c:pt idx="6">
                  <c:v>Egedal</c:v>
                </c:pt>
                <c:pt idx="7">
                  <c:v>Allerød</c:v>
                </c:pt>
                <c:pt idx="8">
                  <c:v>Halsnæs</c:v>
                </c:pt>
                <c:pt idx="9">
                  <c:v>Rødovre</c:v>
                </c:pt>
                <c:pt idx="10">
                  <c:v>Hillerød</c:v>
                </c:pt>
                <c:pt idx="11">
                  <c:v>Furesø</c:v>
                </c:pt>
                <c:pt idx="12">
                  <c:v>Glostrup</c:v>
                </c:pt>
                <c:pt idx="13">
                  <c:v>Hørsholm</c:v>
                </c:pt>
                <c:pt idx="14">
                  <c:v>Hvidovre</c:v>
                </c:pt>
                <c:pt idx="15">
                  <c:v>Tårnby</c:v>
                </c:pt>
                <c:pt idx="16">
                  <c:v>Gladsaxe</c:v>
                </c:pt>
                <c:pt idx="17">
                  <c:v>Gentofte</c:v>
                </c:pt>
                <c:pt idx="18">
                  <c:v>Helsingør</c:v>
                </c:pt>
                <c:pt idx="19">
                  <c:v>Herning</c:v>
                </c:pt>
                <c:pt idx="20">
                  <c:v>Hedensted</c:v>
                </c:pt>
                <c:pt idx="21">
                  <c:v>Aarhus</c:v>
                </c:pt>
                <c:pt idx="22">
                  <c:v>Struer</c:v>
                </c:pt>
                <c:pt idx="23">
                  <c:v>Ringkøbing-Skjern</c:v>
                </c:pt>
                <c:pt idx="24">
                  <c:v>Favrskov</c:v>
                </c:pt>
                <c:pt idx="25">
                  <c:v>Lemvig</c:v>
                </c:pt>
                <c:pt idx="26">
                  <c:v>Randers</c:v>
                </c:pt>
                <c:pt idx="27">
                  <c:v>Skive</c:v>
                </c:pt>
                <c:pt idx="28">
                  <c:v>Mariagerfjord</c:v>
                </c:pt>
                <c:pt idx="29">
                  <c:v>Hjørring</c:v>
                </c:pt>
                <c:pt idx="30">
                  <c:v>Frederikshavn</c:v>
                </c:pt>
                <c:pt idx="31">
                  <c:v>Thisted</c:v>
                </c:pt>
                <c:pt idx="32">
                  <c:v>Vesthimmerland</c:v>
                </c:pt>
                <c:pt idx="33">
                  <c:v>Køge</c:v>
                </c:pt>
                <c:pt idx="34">
                  <c:v>Næstved</c:v>
                </c:pt>
                <c:pt idx="35">
                  <c:v>Holbæk</c:v>
                </c:pt>
                <c:pt idx="36">
                  <c:v>Guldborgssund</c:v>
                </c:pt>
                <c:pt idx="37">
                  <c:v>Sorø</c:v>
                </c:pt>
                <c:pt idx="38">
                  <c:v>Stevns</c:v>
                </c:pt>
                <c:pt idx="39">
                  <c:v>Odsherred</c:v>
                </c:pt>
                <c:pt idx="40">
                  <c:v>Solrød</c:v>
                </c:pt>
                <c:pt idx="41">
                  <c:v>Fanø</c:v>
                </c:pt>
                <c:pt idx="42">
                  <c:v>Esbjerg</c:v>
                </c:pt>
                <c:pt idx="43">
                  <c:v>Haderslev</c:v>
                </c:pt>
                <c:pt idx="44">
                  <c:v>Middelfart</c:v>
                </c:pt>
                <c:pt idx="45">
                  <c:v>Aabenraa</c:v>
                </c:pt>
                <c:pt idx="46">
                  <c:v>Kolding</c:v>
                </c:pt>
                <c:pt idx="47">
                  <c:v>Vejle</c:v>
                </c:pt>
                <c:pt idx="48">
                  <c:v>Billund</c:v>
                </c:pt>
                <c:pt idx="49">
                  <c:v>Svendborg</c:v>
                </c:pt>
                <c:pt idx="50">
                  <c:v>Nyborg</c:v>
                </c:pt>
                <c:pt idx="51">
                  <c:v>Tønder</c:v>
                </c:pt>
                <c:pt idx="52">
                  <c:v>Vejen</c:v>
                </c:pt>
                <c:pt idx="53">
                  <c:v>Kerteminde</c:v>
                </c:pt>
              </c:strCache>
            </c:strRef>
          </c:cat>
          <c:val>
            <c:numRef>
              <c:f>'Ark4'!$P$2:$P$55</c:f>
              <c:numCache>
                <c:formatCode>0.00</c:formatCode>
                <c:ptCount val="54"/>
                <c:pt idx="0">
                  <c:v>0</c:v>
                </c:pt>
                <c:pt idx="1">
                  <c:v>0</c:v>
                </c:pt>
                <c:pt idx="2">
                  <c:v>0</c:v>
                </c:pt>
                <c:pt idx="3">
                  <c:v>3.499562554680665</c:v>
                </c:pt>
                <c:pt idx="4">
                  <c:v>0.43592612505267442</c:v>
                </c:pt>
                <c:pt idx="5">
                  <c:v>0</c:v>
                </c:pt>
                <c:pt idx="6">
                  <c:v>0</c:v>
                </c:pt>
                <c:pt idx="7">
                  <c:v>0</c:v>
                </c:pt>
                <c:pt idx="8">
                  <c:v>0.34195828108970705</c:v>
                </c:pt>
                <c:pt idx="9">
                  <c:v>0.52693979712817807</c:v>
                </c:pt>
                <c:pt idx="10">
                  <c:v>0</c:v>
                </c:pt>
                <c:pt idx="11">
                  <c:v>0</c:v>
                </c:pt>
                <c:pt idx="12">
                  <c:v>0</c:v>
                </c:pt>
                <c:pt idx="13">
                  <c:v>0</c:v>
                </c:pt>
                <c:pt idx="14">
                  <c:v>0</c:v>
                </c:pt>
                <c:pt idx="15">
                  <c:v>0</c:v>
                </c:pt>
                <c:pt idx="16">
                  <c:v>0</c:v>
                </c:pt>
                <c:pt idx="17">
                  <c:v>0</c:v>
                </c:pt>
                <c:pt idx="18">
                  <c:v>0</c:v>
                </c:pt>
                <c:pt idx="19">
                  <c:v>0</c:v>
                </c:pt>
                <c:pt idx="20">
                  <c:v>0.19984012789768185</c:v>
                </c:pt>
                <c:pt idx="21">
                  <c:v>9.1528154060188924E-2</c:v>
                </c:pt>
                <c:pt idx="22">
                  <c:v>1.2142237640936686</c:v>
                </c:pt>
                <c:pt idx="23">
                  <c:v>0.89652596189764666</c:v>
                </c:pt>
                <c:pt idx="24">
                  <c:v>0.10450412791305257</c:v>
                </c:pt>
                <c:pt idx="25">
                  <c:v>1.6589861751152073</c:v>
                </c:pt>
                <c:pt idx="26">
                  <c:v>0.61754785995914685</c:v>
                </c:pt>
                <c:pt idx="27">
                  <c:v>0.26037146328762367</c:v>
                </c:pt>
                <c:pt idx="28">
                  <c:v>0.19376089905057159</c:v>
                </c:pt>
                <c:pt idx="29">
                  <c:v>0</c:v>
                </c:pt>
                <c:pt idx="30">
                  <c:v>0</c:v>
                </c:pt>
                <c:pt idx="31">
                  <c:v>0</c:v>
                </c:pt>
                <c:pt idx="32">
                  <c:v>0</c:v>
                </c:pt>
                <c:pt idx="33">
                  <c:v>0</c:v>
                </c:pt>
                <c:pt idx="34">
                  <c:v>1.2533946104031752</c:v>
                </c:pt>
                <c:pt idx="35">
                  <c:v>0</c:v>
                </c:pt>
                <c:pt idx="36">
                  <c:v>0</c:v>
                </c:pt>
                <c:pt idx="37">
                  <c:v>0</c:v>
                </c:pt>
                <c:pt idx="38">
                  <c:v>0.16460905349794239</c:v>
                </c:pt>
                <c:pt idx="39">
                  <c:v>0</c:v>
                </c:pt>
                <c:pt idx="40">
                  <c:v>0</c:v>
                </c:pt>
                <c:pt idx="41">
                  <c:v>0</c:v>
                </c:pt>
                <c:pt idx="42">
                  <c:v>0</c:v>
                </c:pt>
                <c:pt idx="43">
                  <c:v>0</c:v>
                </c:pt>
                <c:pt idx="44">
                  <c:v>0</c:v>
                </c:pt>
                <c:pt idx="45">
                  <c:v>0</c:v>
                </c:pt>
                <c:pt idx="46">
                  <c:v>0</c:v>
                </c:pt>
                <c:pt idx="47">
                  <c:v>2.4372514644888188</c:v>
                </c:pt>
                <c:pt idx="48">
                  <c:v>0</c:v>
                </c:pt>
                <c:pt idx="49">
                  <c:v>0</c:v>
                </c:pt>
                <c:pt idx="50">
                  <c:v>0</c:v>
                </c:pt>
                <c:pt idx="51">
                  <c:v>0.2039151712887439</c:v>
                </c:pt>
                <c:pt idx="52">
                  <c:v>0</c:v>
                </c:pt>
                <c:pt idx="53">
                  <c:v>0</c:v>
                </c:pt>
              </c:numCache>
            </c:numRef>
          </c:val>
          <c:extLst>
            <c:ext xmlns:c16="http://schemas.microsoft.com/office/drawing/2014/chart" uri="{C3380CC4-5D6E-409C-BE32-E72D297353CC}">
              <c16:uniqueId val="{00000000-EB70-4AC6-8AF3-3DEA23339645}"/>
            </c:ext>
          </c:extLst>
        </c:ser>
        <c:ser>
          <c:idx val="1"/>
          <c:order val="1"/>
          <c:tx>
            <c:strRef>
              <c:f>'Ark4'!$Q$1</c:f>
              <c:strCache>
                <c:ptCount val="1"/>
                <c:pt idx="0">
                  <c:v>Antal midlertidige pladser pr. 1000 65+ årige</c:v>
                </c:pt>
              </c:strCache>
            </c:strRef>
          </c:tx>
          <c:spPr>
            <a:solidFill>
              <a:schemeClr val="accent5">
                <a:lumMod val="40000"/>
                <a:lumOff val="60000"/>
              </a:schemeClr>
            </a:solidFill>
            <a:ln>
              <a:noFill/>
            </a:ln>
            <a:effectLst/>
          </c:spPr>
          <c:invertIfNegative val="0"/>
          <c:cat>
            <c:strRef>
              <c:f>'Ark4'!$J$2:$J$55</c:f>
              <c:strCache>
                <c:ptCount val="54"/>
                <c:pt idx="0">
                  <c:v>Frederikssund</c:v>
                </c:pt>
                <c:pt idx="1">
                  <c:v>Frederiksberg</c:v>
                </c:pt>
                <c:pt idx="2">
                  <c:v>Rudersdal</c:v>
                </c:pt>
                <c:pt idx="3">
                  <c:v>Lyngby-Taarbæk</c:v>
                </c:pt>
                <c:pt idx="4">
                  <c:v>København; Valby og Brønshøj</c:v>
                </c:pt>
                <c:pt idx="5">
                  <c:v>Dragør</c:v>
                </c:pt>
                <c:pt idx="6">
                  <c:v>Egedal</c:v>
                </c:pt>
                <c:pt idx="7">
                  <c:v>Allerød</c:v>
                </c:pt>
                <c:pt idx="8">
                  <c:v>Halsnæs</c:v>
                </c:pt>
                <c:pt idx="9">
                  <c:v>Rødovre</c:v>
                </c:pt>
                <c:pt idx="10">
                  <c:v>Hillerød</c:v>
                </c:pt>
                <c:pt idx="11">
                  <c:v>Furesø</c:v>
                </c:pt>
                <c:pt idx="12">
                  <c:v>Glostrup</c:v>
                </c:pt>
                <c:pt idx="13">
                  <c:v>Hørsholm</c:v>
                </c:pt>
                <c:pt idx="14">
                  <c:v>Hvidovre</c:v>
                </c:pt>
                <c:pt idx="15">
                  <c:v>Tårnby</c:v>
                </c:pt>
                <c:pt idx="16">
                  <c:v>Gladsaxe</c:v>
                </c:pt>
                <c:pt idx="17">
                  <c:v>Gentofte</c:v>
                </c:pt>
                <c:pt idx="18">
                  <c:v>Helsingør</c:v>
                </c:pt>
                <c:pt idx="19">
                  <c:v>Herning</c:v>
                </c:pt>
                <c:pt idx="20">
                  <c:v>Hedensted</c:v>
                </c:pt>
                <c:pt idx="21">
                  <c:v>Aarhus</c:v>
                </c:pt>
                <c:pt idx="22">
                  <c:v>Struer</c:v>
                </c:pt>
                <c:pt idx="23">
                  <c:v>Ringkøbing-Skjern</c:v>
                </c:pt>
                <c:pt idx="24">
                  <c:v>Favrskov</c:v>
                </c:pt>
                <c:pt idx="25">
                  <c:v>Lemvig</c:v>
                </c:pt>
                <c:pt idx="26">
                  <c:v>Randers</c:v>
                </c:pt>
                <c:pt idx="27">
                  <c:v>Skive</c:v>
                </c:pt>
                <c:pt idx="28">
                  <c:v>Mariagerfjord</c:v>
                </c:pt>
                <c:pt idx="29">
                  <c:v>Hjørring</c:v>
                </c:pt>
                <c:pt idx="30">
                  <c:v>Frederikshavn</c:v>
                </c:pt>
                <c:pt idx="31">
                  <c:v>Thisted</c:v>
                </c:pt>
                <c:pt idx="32">
                  <c:v>Vesthimmerland</c:v>
                </c:pt>
                <c:pt idx="33">
                  <c:v>Køge</c:v>
                </c:pt>
                <c:pt idx="34">
                  <c:v>Næstved</c:v>
                </c:pt>
                <c:pt idx="35">
                  <c:v>Holbæk</c:v>
                </c:pt>
                <c:pt idx="36">
                  <c:v>Guldborgssund</c:v>
                </c:pt>
                <c:pt idx="37">
                  <c:v>Sorø</c:v>
                </c:pt>
                <c:pt idx="38">
                  <c:v>Stevns</c:v>
                </c:pt>
                <c:pt idx="39">
                  <c:v>Odsherred</c:v>
                </c:pt>
                <c:pt idx="40">
                  <c:v>Solrød</c:v>
                </c:pt>
                <c:pt idx="41">
                  <c:v>Fanø</c:v>
                </c:pt>
                <c:pt idx="42">
                  <c:v>Esbjerg</c:v>
                </c:pt>
                <c:pt idx="43">
                  <c:v>Haderslev</c:v>
                </c:pt>
                <c:pt idx="44">
                  <c:v>Middelfart</c:v>
                </c:pt>
                <c:pt idx="45">
                  <c:v>Aabenraa</c:v>
                </c:pt>
                <c:pt idx="46">
                  <c:v>Kolding</c:v>
                </c:pt>
                <c:pt idx="47">
                  <c:v>Vejle</c:v>
                </c:pt>
                <c:pt idx="48">
                  <c:v>Billund</c:v>
                </c:pt>
                <c:pt idx="49">
                  <c:v>Svendborg</c:v>
                </c:pt>
                <c:pt idx="50">
                  <c:v>Nyborg</c:v>
                </c:pt>
                <c:pt idx="51">
                  <c:v>Tønder</c:v>
                </c:pt>
                <c:pt idx="52">
                  <c:v>Vejen</c:v>
                </c:pt>
                <c:pt idx="53">
                  <c:v>Kerteminde</c:v>
                </c:pt>
              </c:strCache>
            </c:strRef>
          </c:cat>
          <c:val>
            <c:numRef>
              <c:f>'Ark4'!$Q$2:$Q$55</c:f>
              <c:numCache>
                <c:formatCode>0.00</c:formatCode>
                <c:ptCount val="54"/>
                <c:pt idx="0">
                  <c:v>0</c:v>
                </c:pt>
                <c:pt idx="1">
                  <c:v>0</c:v>
                </c:pt>
                <c:pt idx="2">
                  <c:v>0</c:v>
                </c:pt>
                <c:pt idx="3">
                  <c:v>1.137357830271216</c:v>
                </c:pt>
                <c:pt idx="4">
                  <c:v>1.9035440793966782</c:v>
                </c:pt>
                <c:pt idx="5">
                  <c:v>2.1953896816684964</c:v>
                </c:pt>
                <c:pt idx="6">
                  <c:v>2.4840312278211498</c:v>
                </c:pt>
                <c:pt idx="7">
                  <c:v>2.6828832051511355</c:v>
                </c:pt>
                <c:pt idx="8">
                  <c:v>2.8496523424142253</c:v>
                </c:pt>
                <c:pt idx="9">
                  <c:v>3.4251086813331573</c:v>
                </c:pt>
                <c:pt idx="10">
                  <c:v>3.6875303250849103</c:v>
                </c:pt>
                <c:pt idx="11">
                  <c:v>4.3360433604336039</c:v>
                </c:pt>
                <c:pt idx="12">
                  <c:v>4.6189376443418011</c:v>
                </c:pt>
                <c:pt idx="13">
                  <c:v>4.7612379218596841</c:v>
                </c:pt>
                <c:pt idx="14">
                  <c:v>4.8656653268457797</c:v>
                </c:pt>
                <c:pt idx="15">
                  <c:v>5.068790731354091</c:v>
                </c:pt>
                <c:pt idx="16">
                  <c:v>5.2821329756015762</c:v>
                </c:pt>
                <c:pt idx="17">
                  <c:v>7.2254335260115603</c:v>
                </c:pt>
                <c:pt idx="18" formatCode="General">
                  <c:v>0</c:v>
                </c:pt>
                <c:pt idx="19">
                  <c:v>0</c:v>
                </c:pt>
                <c:pt idx="20">
                  <c:v>1.6986410871302957</c:v>
                </c:pt>
                <c:pt idx="21">
                  <c:v>2.0319250201361938</c:v>
                </c:pt>
                <c:pt idx="22">
                  <c:v>2.0815264527320037</c:v>
                </c:pt>
                <c:pt idx="23">
                  <c:v>2.7642883825177438</c:v>
                </c:pt>
                <c:pt idx="24">
                  <c:v>2.5080990699132615</c:v>
                </c:pt>
                <c:pt idx="25">
                  <c:v>2.5806451612903225</c:v>
                </c:pt>
                <c:pt idx="26">
                  <c:v>2.8027172105838201</c:v>
                </c:pt>
                <c:pt idx="27">
                  <c:v>3.8187814615518141</c:v>
                </c:pt>
                <c:pt idx="28">
                  <c:v>2.1313698895562876</c:v>
                </c:pt>
                <c:pt idx="29">
                  <c:v>2.9874898861019483</c:v>
                </c:pt>
                <c:pt idx="30">
                  <c:v>3.1494155411543816</c:v>
                </c:pt>
                <c:pt idx="31">
                  <c:v>3.8556871385293308</c:v>
                </c:pt>
                <c:pt idx="32" formatCode="General">
                  <c:v>0</c:v>
                </c:pt>
                <c:pt idx="33">
                  <c:v>0</c:v>
                </c:pt>
                <c:pt idx="34">
                  <c:v>1.3578441612701067</c:v>
                </c:pt>
                <c:pt idx="35">
                  <c:v>1.7993423093627847</c:v>
                </c:pt>
                <c:pt idx="36">
                  <c:v>2.4937655860349128</c:v>
                </c:pt>
                <c:pt idx="37">
                  <c:v>2.5196383577886468</c:v>
                </c:pt>
                <c:pt idx="38">
                  <c:v>2.9629629629629628</c:v>
                </c:pt>
                <c:pt idx="39">
                  <c:v>3.3607169529499625</c:v>
                </c:pt>
                <c:pt idx="40">
                  <c:v>5.0346129641283826</c:v>
                </c:pt>
                <c:pt idx="41">
                  <c:v>0</c:v>
                </c:pt>
                <c:pt idx="42">
                  <c:v>2.0510393247347452</c:v>
                </c:pt>
                <c:pt idx="43">
                  <c:v>1.8744845167578914</c:v>
                </c:pt>
                <c:pt idx="44">
                  <c:v>1.8789144050104383</c:v>
                </c:pt>
                <c:pt idx="45">
                  <c:v>1.9857573267597919</c:v>
                </c:pt>
                <c:pt idx="46">
                  <c:v>2.3465415177857181</c:v>
                </c:pt>
                <c:pt idx="47">
                  <c:v>2.4372514644888188</c:v>
                </c:pt>
                <c:pt idx="48">
                  <c:v>2.7206257439211017</c:v>
                </c:pt>
                <c:pt idx="49">
                  <c:v>3.2778112248310922</c:v>
                </c:pt>
                <c:pt idx="50">
                  <c:v>3.664345914254306</c:v>
                </c:pt>
                <c:pt idx="51">
                  <c:v>3.9763458401305058</c:v>
                </c:pt>
                <c:pt idx="52">
                  <c:v>4.2780748663101607</c:v>
                </c:pt>
                <c:pt idx="53" formatCode="General">
                  <c:v>0</c:v>
                </c:pt>
              </c:numCache>
            </c:numRef>
          </c:val>
          <c:extLst>
            <c:ext xmlns:c16="http://schemas.microsoft.com/office/drawing/2014/chart" uri="{C3380CC4-5D6E-409C-BE32-E72D297353CC}">
              <c16:uniqueId val="{00000001-EB70-4AC6-8AF3-3DEA23339645}"/>
            </c:ext>
          </c:extLst>
        </c:ser>
        <c:ser>
          <c:idx val="2"/>
          <c:order val="2"/>
          <c:tx>
            <c:strRef>
              <c:f>'Ark4'!$R$1</c:f>
              <c:strCache>
                <c:ptCount val="1"/>
                <c:pt idx="0">
                  <c:v>Andet (fx fleksible pladser)</c:v>
                </c:pt>
              </c:strCache>
            </c:strRef>
          </c:tx>
          <c:spPr>
            <a:solidFill>
              <a:schemeClr val="accent3"/>
            </a:solidFill>
            <a:ln>
              <a:noFill/>
            </a:ln>
            <a:effectLst/>
          </c:spPr>
          <c:invertIfNegative val="0"/>
          <c:cat>
            <c:strRef>
              <c:f>'Ark4'!$J$2:$J$55</c:f>
              <c:strCache>
                <c:ptCount val="54"/>
                <c:pt idx="0">
                  <c:v>Frederikssund</c:v>
                </c:pt>
                <c:pt idx="1">
                  <c:v>Frederiksberg</c:v>
                </c:pt>
                <c:pt idx="2">
                  <c:v>Rudersdal</c:v>
                </c:pt>
                <c:pt idx="3">
                  <c:v>Lyngby-Taarbæk</c:v>
                </c:pt>
                <c:pt idx="4">
                  <c:v>København; Valby og Brønshøj</c:v>
                </c:pt>
                <c:pt idx="5">
                  <c:v>Dragør</c:v>
                </c:pt>
                <c:pt idx="6">
                  <c:v>Egedal</c:v>
                </c:pt>
                <c:pt idx="7">
                  <c:v>Allerød</c:v>
                </c:pt>
                <c:pt idx="8">
                  <c:v>Halsnæs</c:v>
                </c:pt>
                <c:pt idx="9">
                  <c:v>Rødovre</c:v>
                </c:pt>
                <c:pt idx="10">
                  <c:v>Hillerød</c:v>
                </c:pt>
                <c:pt idx="11">
                  <c:v>Furesø</c:v>
                </c:pt>
                <c:pt idx="12">
                  <c:v>Glostrup</c:v>
                </c:pt>
                <c:pt idx="13">
                  <c:v>Hørsholm</c:v>
                </c:pt>
                <c:pt idx="14">
                  <c:v>Hvidovre</c:v>
                </c:pt>
                <c:pt idx="15">
                  <c:v>Tårnby</c:v>
                </c:pt>
                <c:pt idx="16">
                  <c:v>Gladsaxe</c:v>
                </c:pt>
                <c:pt idx="17">
                  <c:v>Gentofte</c:v>
                </c:pt>
                <c:pt idx="18">
                  <c:v>Helsingør</c:v>
                </c:pt>
                <c:pt idx="19">
                  <c:v>Herning</c:v>
                </c:pt>
                <c:pt idx="20">
                  <c:v>Hedensted</c:v>
                </c:pt>
                <c:pt idx="21">
                  <c:v>Aarhus</c:v>
                </c:pt>
                <c:pt idx="22">
                  <c:v>Struer</c:v>
                </c:pt>
                <c:pt idx="23">
                  <c:v>Ringkøbing-Skjern</c:v>
                </c:pt>
                <c:pt idx="24">
                  <c:v>Favrskov</c:v>
                </c:pt>
                <c:pt idx="25">
                  <c:v>Lemvig</c:v>
                </c:pt>
                <c:pt idx="26">
                  <c:v>Randers</c:v>
                </c:pt>
                <c:pt idx="27">
                  <c:v>Skive</c:v>
                </c:pt>
                <c:pt idx="28">
                  <c:v>Mariagerfjord</c:v>
                </c:pt>
                <c:pt idx="29">
                  <c:v>Hjørring</c:v>
                </c:pt>
                <c:pt idx="30">
                  <c:v>Frederikshavn</c:v>
                </c:pt>
                <c:pt idx="31">
                  <c:v>Thisted</c:v>
                </c:pt>
                <c:pt idx="32">
                  <c:v>Vesthimmerland</c:v>
                </c:pt>
                <c:pt idx="33">
                  <c:v>Køge</c:v>
                </c:pt>
                <c:pt idx="34">
                  <c:v>Næstved</c:v>
                </c:pt>
                <c:pt idx="35">
                  <c:v>Holbæk</c:v>
                </c:pt>
                <c:pt idx="36">
                  <c:v>Guldborgssund</c:v>
                </c:pt>
                <c:pt idx="37">
                  <c:v>Sorø</c:v>
                </c:pt>
                <c:pt idx="38">
                  <c:v>Stevns</c:v>
                </c:pt>
                <c:pt idx="39">
                  <c:v>Odsherred</c:v>
                </c:pt>
                <c:pt idx="40">
                  <c:v>Solrød</c:v>
                </c:pt>
                <c:pt idx="41">
                  <c:v>Fanø</c:v>
                </c:pt>
                <c:pt idx="42">
                  <c:v>Esbjerg</c:v>
                </c:pt>
                <c:pt idx="43">
                  <c:v>Haderslev</c:v>
                </c:pt>
                <c:pt idx="44">
                  <c:v>Middelfart</c:v>
                </c:pt>
                <c:pt idx="45">
                  <c:v>Aabenraa</c:v>
                </c:pt>
                <c:pt idx="46">
                  <c:v>Kolding</c:v>
                </c:pt>
                <c:pt idx="47">
                  <c:v>Vejle</c:v>
                </c:pt>
                <c:pt idx="48">
                  <c:v>Billund</c:v>
                </c:pt>
                <c:pt idx="49">
                  <c:v>Svendborg</c:v>
                </c:pt>
                <c:pt idx="50">
                  <c:v>Nyborg</c:v>
                </c:pt>
                <c:pt idx="51">
                  <c:v>Tønder</c:v>
                </c:pt>
                <c:pt idx="52">
                  <c:v>Vejen</c:v>
                </c:pt>
                <c:pt idx="53">
                  <c:v>Kerteminde</c:v>
                </c:pt>
              </c:strCache>
            </c:strRef>
          </c:cat>
          <c:val>
            <c:numRef>
              <c:f>'Ark4'!$R$2:$R$55</c:f>
              <c:numCache>
                <c:formatCode>0.00</c:formatCode>
                <c:ptCount val="54"/>
                <c:pt idx="0">
                  <c:v>2.53319357092942</c:v>
                </c:pt>
                <c:pt idx="1">
                  <c:v>5.0168145983791828</c:v>
                </c:pt>
                <c:pt idx="2">
                  <c:v>5.5807723788972394</c:v>
                </c:pt>
                <c:pt idx="19">
                  <c:v>3.2525613920962759</c:v>
                </c:pt>
                <c:pt idx="33">
                  <c:v>1.2551973013258022</c:v>
                </c:pt>
                <c:pt idx="39">
                  <c:v>0.93353248693054525</c:v>
                </c:pt>
                <c:pt idx="41">
                  <c:v>4.6875</c:v>
                </c:pt>
              </c:numCache>
            </c:numRef>
          </c:val>
          <c:extLst>
            <c:ext xmlns:c16="http://schemas.microsoft.com/office/drawing/2014/chart" uri="{C3380CC4-5D6E-409C-BE32-E72D297353CC}">
              <c16:uniqueId val="{00000002-EB70-4AC6-8AF3-3DEA23339645}"/>
            </c:ext>
          </c:extLst>
        </c:ser>
        <c:dLbls>
          <c:showLegendKey val="0"/>
          <c:showVal val="0"/>
          <c:showCatName val="0"/>
          <c:showSerName val="0"/>
          <c:showPercent val="0"/>
          <c:showBubbleSize val="0"/>
        </c:dLbls>
        <c:gapWidth val="219"/>
        <c:overlap val="-27"/>
        <c:axId val="599779352"/>
        <c:axId val="599769512"/>
      </c:barChart>
      <c:catAx>
        <c:axId val="59977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599769512"/>
        <c:crosses val="autoZero"/>
        <c:auto val="1"/>
        <c:lblAlgn val="ctr"/>
        <c:lblOffset val="100"/>
        <c:noMultiLvlLbl val="0"/>
      </c:catAx>
      <c:valAx>
        <c:axId val="599769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99779352"/>
        <c:crosses val="autoZero"/>
        <c:crossBetween val="between"/>
      </c:valAx>
      <c:spPr>
        <a:noFill/>
        <a:ln>
          <a:noFill/>
        </a:ln>
        <a:effectLst/>
      </c:spPr>
    </c:plotArea>
    <c:legend>
      <c:legendPos val="b"/>
      <c:layout>
        <c:manualLayout>
          <c:xMode val="edge"/>
          <c:yMode val="edge"/>
          <c:x val="0.20749218017448942"/>
          <c:y val="0.86124185840787404"/>
          <c:w val="0.58501554930846844"/>
          <c:h val="5.579538360158066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6CD15-968C-4798-9392-C19497A83AF5}"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4D148745-6269-4D61-8DBC-DA8C2BB5509D}">
      <dgm:prSet/>
      <dgm:spPr/>
      <dgm:t>
        <a:bodyPr/>
        <a:lstStyle/>
        <a:p>
          <a:r>
            <a:rPr lang="en-US" dirty="0">
              <a:solidFill>
                <a:schemeClr val="tx1"/>
              </a:solidFill>
              <a:latin typeface="Georgia" panose="02040502050405020303" pitchFamily="18" charset="0"/>
            </a:rPr>
            <a:t>Vidensindsamling i </a:t>
          </a:r>
          <a:r>
            <a:rPr lang="da-DK" noProof="0" dirty="0">
              <a:solidFill>
                <a:schemeClr val="tx1"/>
              </a:solidFill>
              <a:latin typeface="Georgia" panose="02040502050405020303" pitchFamily="18" charset="0"/>
            </a:rPr>
            <a:t>kommunerne</a:t>
          </a:r>
          <a:r>
            <a:rPr lang="en-US" dirty="0">
              <a:solidFill>
                <a:schemeClr val="tx1"/>
              </a:solidFill>
              <a:latin typeface="Georgia" panose="02040502050405020303" pitchFamily="18" charset="0"/>
            </a:rPr>
            <a:t> i </a:t>
          </a:r>
          <a:r>
            <a:rPr lang="da-DK" noProof="0" dirty="0">
              <a:solidFill>
                <a:schemeClr val="tx1"/>
              </a:solidFill>
              <a:latin typeface="Georgia" panose="02040502050405020303" pitchFamily="18" charset="0"/>
            </a:rPr>
            <a:t>efteråret</a:t>
          </a:r>
          <a:r>
            <a:rPr lang="en-US" dirty="0">
              <a:solidFill>
                <a:schemeClr val="tx1"/>
              </a:solidFill>
              <a:latin typeface="Georgia" panose="02040502050405020303" pitchFamily="18" charset="0"/>
            </a:rPr>
            <a:t> 2022 udfra spørgeskema.  </a:t>
          </a:r>
        </a:p>
      </dgm:t>
    </dgm:pt>
    <dgm:pt modelId="{70577B54-F3AC-4D20-AD67-393B17F30F8E}" type="parTrans" cxnId="{765E3B61-8393-46B7-8081-C65043F794D0}">
      <dgm:prSet/>
      <dgm:spPr/>
      <dgm:t>
        <a:bodyPr/>
        <a:lstStyle/>
        <a:p>
          <a:endParaRPr lang="en-US"/>
        </a:p>
      </dgm:t>
    </dgm:pt>
    <dgm:pt modelId="{C848C58E-DE41-4E1D-A8C4-46FAF070FDD3}" type="sibTrans" cxnId="{765E3B61-8393-46B7-8081-C65043F794D0}">
      <dgm:prSet/>
      <dgm:spPr/>
      <dgm:t>
        <a:bodyPr/>
        <a:lstStyle/>
        <a:p>
          <a:endParaRPr lang="en-US"/>
        </a:p>
      </dgm:t>
    </dgm:pt>
    <dgm:pt modelId="{CC5A3027-FF83-4865-A2A7-BC0EE82A9043}">
      <dgm:prSet/>
      <dgm:spPr/>
      <dgm:t>
        <a:bodyPr/>
        <a:lstStyle/>
        <a:p>
          <a:r>
            <a:rPr lang="da-DK" noProof="0" dirty="0">
              <a:solidFill>
                <a:schemeClr val="tx1"/>
              </a:solidFill>
              <a:latin typeface="Georgia" panose="02040502050405020303" pitchFamily="18" charset="0"/>
            </a:rPr>
            <a:t>Afholdelse</a:t>
          </a:r>
          <a:r>
            <a:rPr lang="en-US" dirty="0">
              <a:solidFill>
                <a:schemeClr val="tx1"/>
              </a:solidFill>
              <a:latin typeface="Georgia" panose="02040502050405020303" pitchFamily="18" charset="0"/>
            </a:rPr>
            <a:t> </a:t>
          </a:r>
          <a:r>
            <a:rPr lang="da-DK" noProof="0" dirty="0">
              <a:solidFill>
                <a:schemeClr val="tx1"/>
              </a:solidFill>
              <a:latin typeface="Georgia" panose="02040502050405020303" pitchFamily="18" charset="0"/>
            </a:rPr>
            <a:t>af</a:t>
          </a:r>
          <a:r>
            <a:rPr lang="en-US" dirty="0">
              <a:solidFill>
                <a:schemeClr val="tx1"/>
              </a:solidFill>
              <a:latin typeface="Georgia" panose="02040502050405020303" pitchFamily="18" charset="0"/>
            </a:rPr>
            <a:t> </a:t>
          </a:r>
          <a:r>
            <a:rPr lang="da-DK" noProof="0" dirty="0">
              <a:solidFill>
                <a:schemeClr val="tx1"/>
              </a:solidFill>
              <a:latin typeface="Georgia" panose="02040502050405020303" pitchFamily="18" charset="0"/>
            </a:rPr>
            <a:t>landsdækkende</a:t>
          </a:r>
          <a:r>
            <a:rPr lang="en-US" dirty="0">
              <a:solidFill>
                <a:schemeClr val="tx1"/>
              </a:solidFill>
              <a:latin typeface="Georgia" panose="02040502050405020303" pitchFamily="18" charset="0"/>
            </a:rPr>
            <a:t> temadag den 24. </a:t>
          </a:r>
          <a:r>
            <a:rPr lang="da-DK" noProof="0" dirty="0">
              <a:solidFill>
                <a:schemeClr val="tx1"/>
              </a:solidFill>
              <a:latin typeface="Georgia" panose="02040502050405020303" pitchFamily="18" charset="0"/>
            </a:rPr>
            <a:t>januar</a:t>
          </a:r>
          <a:r>
            <a:rPr lang="en-US" dirty="0">
              <a:solidFill>
                <a:schemeClr val="tx1"/>
              </a:solidFill>
              <a:latin typeface="Georgia" panose="02040502050405020303" pitchFamily="18" charset="0"/>
            </a:rPr>
            <a:t> 2023 i Snorresgade – </a:t>
          </a:r>
          <a:r>
            <a:rPr lang="da-DK" noProof="0" dirty="0">
              <a:solidFill>
                <a:schemeClr val="tx1"/>
              </a:solidFill>
              <a:latin typeface="Georgia" panose="02040502050405020303" pitchFamily="18" charset="0"/>
            </a:rPr>
            <a:t>offentliggørelse af data fra vidensindsamlingen</a:t>
          </a:r>
          <a:r>
            <a:rPr lang="en-US" dirty="0">
              <a:solidFill>
                <a:schemeClr val="tx1"/>
              </a:solidFill>
              <a:latin typeface="Georgia" panose="02040502050405020303" pitchFamily="18" charset="0"/>
            </a:rPr>
            <a:t>.</a:t>
          </a:r>
        </a:p>
      </dgm:t>
    </dgm:pt>
    <dgm:pt modelId="{6957A61C-646B-44FF-B47E-9095353A9979}" type="parTrans" cxnId="{E1F7325A-3E6B-4398-B1A6-0F68F90294B3}">
      <dgm:prSet/>
      <dgm:spPr/>
      <dgm:t>
        <a:bodyPr/>
        <a:lstStyle/>
        <a:p>
          <a:endParaRPr lang="en-US"/>
        </a:p>
      </dgm:t>
    </dgm:pt>
    <dgm:pt modelId="{94594DFC-90C0-424F-B4D7-0587451DEF1B}" type="sibTrans" cxnId="{E1F7325A-3E6B-4398-B1A6-0F68F90294B3}">
      <dgm:prSet/>
      <dgm:spPr/>
      <dgm:t>
        <a:bodyPr/>
        <a:lstStyle/>
        <a:p>
          <a:endParaRPr lang="en-US"/>
        </a:p>
      </dgm:t>
    </dgm:pt>
    <dgm:pt modelId="{0A63DE72-F03F-463D-B175-DEE84D217CDC}">
      <dgm:prSet/>
      <dgm:spPr/>
      <dgm:t>
        <a:bodyPr/>
        <a:lstStyle/>
        <a:p>
          <a:r>
            <a:rPr lang="da-DK" dirty="0">
              <a:solidFill>
                <a:schemeClr val="tx1"/>
              </a:solidFill>
              <a:latin typeface="Georgia" panose="02040502050405020303" pitchFamily="18" charset="0"/>
            </a:rPr>
            <a:t>Dialog med lokale politikere og kommunale ledere ift. at præge budgetplanlægningen for 2024.</a:t>
          </a:r>
          <a:endParaRPr lang="en-US" dirty="0">
            <a:solidFill>
              <a:schemeClr val="tx1"/>
            </a:solidFill>
            <a:latin typeface="Georgia" panose="02040502050405020303" pitchFamily="18" charset="0"/>
          </a:endParaRPr>
        </a:p>
      </dgm:t>
    </dgm:pt>
    <dgm:pt modelId="{D5D7CA13-02C1-4F47-8EBD-012A79CA7B24}" type="parTrans" cxnId="{1CCDFCA9-63EF-47BC-A358-6F0A3D8CD9EA}">
      <dgm:prSet/>
      <dgm:spPr/>
      <dgm:t>
        <a:bodyPr/>
        <a:lstStyle/>
        <a:p>
          <a:endParaRPr lang="en-US"/>
        </a:p>
      </dgm:t>
    </dgm:pt>
    <dgm:pt modelId="{213101F3-B34F-4E1D-A8A3-1B8AEEE3C62A}" type="sibTrans" cxnId="{1CCDFCA9-63EF-47BC-A358-6F0A3D8CD9EA}">
      <dgm:prSet/>
      <dgm:spPr/>
      <dgm:t>
        <a:bodyPr/>
        <a:lstStyle/>
        <a:p>
          <a:endParaRPr lang="en-US"/>
        </a:p>
      </dgm:t>
    </dgm:pt>
    <dgm:pt modelId="{7EF65AA2-9781-4F07-AAEF-5657285FBE7F}">
      <dgm:prSet/>
      <dgm:spPr/>
      <dgm:t>
        <a:bodyPr/>
        <a:lstStyle/>
        <a:p>
          <a:r>
            <a:rPr lang="da-DK" dirty="0">
              <a:solidFill>
                <a:schemeClr val="tx1"/>
              </a:solidFill>
              <a:latin typeface="Georgia" panose="02040502050405020303" pitchFamily="18" charset="0"/>
            </a:rPr>
            <a:t>Dialog med minister og folketingsmedlemmer ift. at arbejde for at fjerne brugerbetalingen på landsplan.</a:t>
          </a:r>
          <a:endParaRPr lang="en-US" dirty="0">
            <a:solidFill>
              <a:schemeClr val="tx1"/>
            </a:solidFill>
            <a:latin typeface="Georgia" panose="02040502050405020303" pitchFamily="18" charset="0"/>
          </a:endParaRPr>
        </a:p>
      </dgm:t>
    </dgm:pt>
    <dgm:pt modelId="{485CC549-AE2A-4BDA-A0E7-50D3E3175E07}" type="parTrans" cxnId="{55C60A4A-5FDA-49D8-A85B-68536F3F1DEB}">
      <dgm:prSet/>
      <dgm:spPr/>
      <dgm:t>
        <a:bodyPr/>
        <a:lstStyle/>
        <a:p>
          <a:endParaRPr lang="en-US"/>
        </a:p>
      </dgm:t>
    </dgm:pt>
    <dgm:pt modelId="{E7A26FFA-ECDB-458D-8BB6-010FC284AC99}" type="sibTrans" cxnId="{55C60A4A-5FDA-49D8-A85B-68536F3F1DEB}">
      <dgm:prSet/>
      <dgm:spPr/>
      <dgm:t>
        <a:bodyPr/>
        <a:lstStyle/>
        <a:p>
          <a:endParaRPr lang="en-US"/>
        </a:p>
      </dgm:t>
    </dgm:pt>
    <dgm:pt modelId="{A8EAA2A1-9224-4131-A6E7-F08D3F88D30A}">
      <dgm:prSet/>
      <dgm:spPr/>
      <dgm:t>
        <a:bodyPr/>
        <a:lstStyle/>
        <a:p>
          <a:r>
            <a:rPr lang="da-DK" dirty="0">
              <a:solidFill>
                <a:schemeClr val="tx1"/>
              </a:solidFill>
              <a:latin typeface="Georgia" panose="02040502050405020303" pitchFamily="18" charset="0"/>
            </a:rPr>
            <a:t>Midtvejsvaluering af indsatsen i juni 2023.</a:t>
          </a:r>
          <a:endParaRPr lang="en-US" dirty="0">
            <a:solidFill>
              <a:schemeClr val="tx1"/>
            </a:solidFill>
            <a:latin typeface="Georgia" panose="02040502050405020303" pitchFamily="18" charset="0"/>
          </a:endParaRPr>
        </a:p>
      </dgm:t>
    </dgm:pt>
    <dgm:pt modelId="{32D253FF-05E1-4D18-BC9F-DAD1EE1603E1}" type="parTrans" cxnId="{59989B6D-8D4D-42E6-9C21-98251D979F1C}">
      <dgm:prSet/>
      <dgm:spPr/>
      <dgm:t>
        <a:bodyPr/>
        <a:lstStyle/>
        <a:p>
          <a:endParaRPr lang="en-US"/>
        </a:p>
      </dgm:t>
    </dgm:pt>
    <dgm:pt modelId="{0DE47954-D758-4C59-BCB3-916B0DFAD36A}" type="sibTrans" cxnId="{59989B6D-8D4D-42E6-9C21-98251D979F1C}">
      <dgm:prSet/>
      <dgm:spPr/>
      <dgm:t>
        <a:bodyPr/>
        <a:lstStyle/>
        <a:p>
          <a:endParaRPr lang="en-US"/>
        </a:p>
      </dgm:t>
    </dgm:pt>
    <dgm:pt modelId="{26BD969C-896B-4E79-A968-CDDC33988F86}" type="pres">
      <dgm:prSet presAssocID="{7946CD15-968C-4798-9392-C19497A83AF5}" presName="outerComposite" presStyleCnt="0">
        <dgm:presLayoutVars>
          <dgm:chMax val="5"/>
          <dgm:dir/>
          <dgm:resizeHandles val="exact"/>
        </dgm:presLayoutVars>
      </dgm:prSet>
      <dgm:spPr/>
    </dgm:pt>
    <dgm:pt modelId="{BCEC80A7-58F6-4AB8-9CDE-781BF2B52D09}" type="pres">
      <dgm:prSet presAssocID="{7946CD15-968C-4798-9392-C19497A83AF5}" presName="dummyMaxCanvas" presStyleCnt="0">
        <dgm:presLayoutVars/>
      </dgm:prSet>
      <dgm:spPr/>
    </dgm:pt>
    <dgm:pt modelId="{E09BEE12-387E-43D8-99A9-6989470CCCA1}" type="pres">
      <dgm:prSet presAssocID="{7946CD15-968C-4798-9392-C19497A83AF5}" presName="FiveNodes_1" presStyleLbl="node1" presStyleIdx="0" presStyleCnt="5" custScaleX="108655" custScaleY="111011">
        <dgm:presLayoutVars>
          <dgm:bulletEnabled val="1"/>
        </dgm:presLayoutVars>
      </dgm:prSet>
      <dgm:spPr/>
    </dgm:pt>
    <dgm:pt modelId="{6A576756-F266-4001-8EEE-85B581ABB8C8}" type="pres">
      <dgm:prSet presAssocID="{7946CD15-968C-4798-9392-C19497A83AF5}" presName="FiveNodes_2" presStyleLbl="node1" presStyleIdx="1" presStyleCnt="5" custLinFactNeighborX="-523" custLinFactNeighborY="-8792">
        <dgm:presLayoutVars>
          <dgm:bulletEnabled val="1"/>
        </dgm:presLayoutVars>
      </dgm:prSet>
      <dgm:spPr/>
    </dgm:pt>
    <dgm:pt modelId="{E5EFA7E4-DCA0-4C39-ADB1-360FF9119494}" type="pres">
      <dgm:prSet presAssocID="{7946CD15-968C-4798-9392-C19497A83AF5}" presName="FiveNodes_3" presStyleLbl="node1" presStyleIdx="2" presStyleCnt="5" custLinFactNeighborX="-209" custLinFactNeighborY="-23444">
        <dgm:presLayoutVars>
          <dgm:bulletEnabled val="1"/>
        </dgm:presLayoutVars>
      </dgm:prSet>
      <dgm:spPr/>
    </dgm:pt>
    <dgm:pt modelId="{F4706BD5-5982-401D-94FA-797598378B2F}" type="pres">
      <dgm:prSet presAssocID="{7946CD15-968C-4798-9392-C19497A83AF5}" presName="FiveNodes_4" presStyleLbl="node1" presStyleIdx="3" presStyleCnt="5" custLinFactNeighborX="-523" custLinFactNeighborY="-39074">
        <dgm:presLayoutVars>
          <dgm:bulletEnabled val="1"/>
        </dgm:presLayoutVars>
      </dgm:prSet>
      <dgm:spPr/>
    </dgm:pt>
    <dgm:pt modelId="{E73E57CC-81E0-4723-9C6D-5D1045A7D17B}" type="pres">
      <dgm:prSet presAssocID="{7946CD15-968C-4798-9392-C19497A83AF5}" presName="FiveNodes_5" presStyleLbl="node1" presStyleIdx="4" presStyleCnt="5" custLinFactNeighborX="-1568" custLinFactNeighborY="-54704">
        <dgm:presLayoutVars>
          <dgm:bulletEnabled val="1"/>
        </dgm:presLayoutVars>
      </dgm:prSet>
      <dgm:spPr/>
    </dgm:pt>
    <dgm:pt modelId="{9616A703-B6DC-47BF-985E-00951C91D6AD}" type="pres">
      <dgm:prSet presAssocID="{7946CD15-968C-4798-9392-C19497A83AF5}" presName="FiveConn_1-2" presStyleLbl="fgAccFollowNode1" presStyleIdx="0" presStyleCnt="4">
        <dgm:presLayoutVars>
          <dgm:bulletEnabled val="1"/>
        </dgm:presLayoutVars>
      </dgm:prSet>
      <dgm:spPr/>
    </dgm:pt>
    <dgm:pt modelId="{4AAA8BE6-AAD8-45CA-9AD8-56EBECC512EA}" type="pres">
      <dgm:prSet presAssocID="{7946CD15-968C-4798-9392-C19497A83AF5}" presName="FiveConn_2-3" presStyleLbl="fgAccFollowNode1" presStyleIdx="1" presStyleCnt="4" custLinFactNeighborX="-36068" custLinFactNeighborY="-5214">
        <dgm:presLayoutVars>
          <dgm:bulletEnabled val="1"/>
        </dgm:presLayoutVars>
      </dgm:prSet>
      <dgm:spPr/>
    </dgm:pt>
    <dgm:pt modelId="{2EC8A03A-4E7A-4FC7-B021-05F304DA6069}" type="pres">
      <dgm:prSet presAssocID="{7946CD15-968C-4798-9392-C19497A83AF5}" presName="FiveConn_3-4" presStyleLbl="fgAccFollowNode1" presStyleIdx="2" presStyleCnt="4" custLinFactNeighborX="-7514" custLinFactNeighborY="-16531">
        <dgm:presLayoutVars>
          <dgm:bulletEnabled val="1"/>
        </dgm:presLayoutVars>
      </dgm:prSet>
      <dgm:spPr/>
    </dgm:pt>
    <dgm:pt modelId="{EC88EFFA-741E-41CF-B8D9-A38595866619}" type="pres">
      <dgm:prSet presAssocID="{7946CD15-968C-4798-9392-C19497A83AF5}" presName="FiveConn_4-5" presStyleLbl="fgAccFollowNode1" presStyleIdx="3" presStyleCnt="4" custLinFactNeighborX="-33063" custLinFactNeighborY="-57108">
        <dgm:presLayoutVars>
          <dgm:bulletEnabled val="1"/>
        </dgm:presLayoutVars>
      </dgm:prSet>
      <dgm:spPr/>
    </dgm:pt>
    <dgm:pt modelId="{48836328-2E19-44AB-973A-887A07083804}" type="pres">
      <dgm:prSet presAssocID="{7946CD15-968C-4798-9392-C19497A83AF5}" presName="FiveNodes_1_text" presStyleLbl="node1" presStyleIdx="4" presStyleCnt="5">
        <dgm:presLayoutVars>
          <dgm:bulletEnabled val="1"/>
        </dgm:presLayoutVars>
      </dgm:prSet>
      <dgm:spPr/>
    </dgm:pt>
    <dgm:pt modelId="{3F080F9C-0728-4109-99CE-B19F4E5A13B0}" type="pres">
      <dgm:prSet presAssocID="{7946CD15-968C-4798-9392-C19497A83AF5}" presName="FiveNodes_2_text" presStyleLbl="node1" presStyleIdx="4" presStyleCnt="5">
        <dgm:presLayoutVars>
          <dgm:bulletEnabled val="1"/>
        </dgm:presLayoutVars>
      </dgm:prSet>
      <dgm:spPr/>
    </dgm:pt>
    <dgm:pt modelId="{E8826048-9E9D-482F-996E-1B3E56E4D41D}" type="pres">
      <dgm:prSet presAssocID="{7946CD15-968C-4798-9392-C19497A83AF5}" presName="FiveNodes_3_text" presStyleLbl="node1" presStyleIdx="4" presStyleCnt="5">
        <dgm:presLayoutVars>
          <dgm:bulletEnabled val="1"/>
        </dgm:presLayoutVars>
      </dgm:prSet>
      <dgm:spPr/>
    </dgm:pt>
    <dgm:pt modelId="{DC0A9222-EFF2-43CD-900C-A562AFD50D28}" type="pres">
      <dgm:prSet presAssocID="{7946CD15-968C-4798-9392-C19497A83AF5}" presName="FiveNodes_4_text" presStyleLbl="node1" presStyleIdx="4" presStyleCnt="5">
        <dgm:presLayoutVars>
          <dgm:bulletEnabled val="1"/>
        </dgm:presLayoutVars>
      </dgm:prSet>
      <dgm:spPr/>
    </dgm:pt>
    <dgm:pt modelId="{1B8663E0-D43C-49DB-B75C-F1B48B7B7E35}" type="pres">
      <dgm:prSet presAssocID="{7946CD15-968C-4798-9392-C19497A83AF5}" presName="FiveNodes_5_text" presStyleLbl="node1" presStyleIdx="4" presStyleCnt="5">
        <dgm:presLayoutVars>
          <dgm:bulletEnabled val="1"/>
        </dgm:presLayoutVars>
      </dgm:prSet>
      <dgm:spPr/>
    </dgm:pt>
  </dgm:ptLst>
  <dgm:cxnLst>
    <dgm:cxn modelId="{6ADA4A15-DAAF-40DF-9970-94B7507144A5}" type="presOf" srcId="{0A63DE72-F03F-463D-B175-DEE84D217CDC}" destId="{E8826048-9E9D-482F-996E-1B3E56E4D41D}" srcOrd="1" destOrd="0" presId="urn:microsoft.com/office/officeart/2005/8/layout/vProcess5"/>
    <dgm:cxn modelId="{F269BA16-B270-41E7-94C7-A21B675D74D7}" type="presOf" srcId="{213101F3-B34F-4E1D-A8A3-1B8AEEE3C62A}" destId="{2EC8A03A-4E7A-4FC7-B021-05F304DA6069}" srcOrd="0" destOrd="0" presId="urn:microsoft.com/office/officeart/2005/8/layout/vProcess5"/>
    <dgm:cxn modelId="{0410D531-7E84-4464-94B8-7D76E1DA97BA}" type="presOf" srcId="{A8EAA2A1-9224-4131-A6E7-F08D3F88D30A}" destId="{1B8663E0-D43C-49DB-B75C-F1B48B7B7E35}" srcOrd="1" destOrd="0" presId="urn:microsoft.com/office/officeart/2005/8/layout/vProcess5"/>
    <dgm:cxn modelId="{765E3B61-8393-46B7-8081-C65043F794D0}" srcId="{7946CD15-968C-4798-9392-C19497A83AF5}" destId="{4D148745-6269-4D61-8DBC-DA8C2BB5509D}" srcOrd="0" destOrd="0" parTransId="{70577B54-F3AC-4D20-AD67-393B17F30F8E}" sibTransId="{C848C58E-DE41-4E1D-A8C4-46FAF070FDD3}"/>
    <dgm:cxn modelId="{55C60A4A-5FDA-49D8-A85B-68536F3F1DEB}" srcId="{7946CD15-968C-4798-9392-C19497A83AF5}" destId="{7EF65AA2-9781-4F07-AAEF-5657285FBE7F}" srcOrd="3" destOrd="0" parTransId="{485CC549-AE2A-4BDA-A0E7-50D3E3175E07}" sibTransId="{E7A26FFA-ECDB-458D-8BB6-010FC284AC99}"/>
    <dgm:cxn modelId="{59989B6D-8D4D-42E6-9C21-98251D979F1C}" srcId="{7946CD15-968C-4798-9392-C19497A83AF5}" destId="{A8EAA2A1-9224-4131-A6E7-F08D3F88D30A}" srcOrd="4" destOrd="0" parTransId="{32D253FF-05E1-4D18-BC9F-DAD1EE1603E1}" sibTransId="{0DE47954-D758-4C59-BCB3-916B0DFAD36A}"/>
    <dgm:cxn modelId="{A148644E-CB93-4F3F-8A38-1756BCFF19CE}" type="presOf" srcId="{CC5A3027-FF83-4865-A2A7-BC0EE82A9043}" destId="{3F080F9C-0728-4109-99CE-B19F4E5A13B0}" srcOrd="1" destOrd="0" presId="urn:microsoft.com/office/officeart/2005/8/layout/vProcess5"/>
    <dgm:cxn modelId="{80D43551-8322-4D5F-9218-6C9A246E42EE}" type="presOf" srcId="{7EF65AA2-9781-4F07-AAEF-5657285FBE7F}" destId="{DC0A9222-EFF2-43CD-900C-A562AFD50D28}" srcOrd="1" destOrd="0" presId="urn:microsoft.com/office/officeart/2005/8/layout/vProcess5"/>
    <dgm:cxn modelId="{CDE99457-1555-4C69-A477-40678433E620}" type="presOf" srcId="{CC5A3027-FF83-4865-A2A7-BC0EE82A9043}" destId="{6A576756-F266-4001-8EEE-85B581ABB8C8}" srcOrd="0" destOrd="0" presId="urn:microsoft.com/office/officeart/2005/8/layout/vProcess5"/>
    <dgm:cxn modelId="{E1F7325A-3E6B-4398-B1A6-0F68F90294B3}" srcId="{7946CD15-968C-4798-9392-C19497A83AF5}" destId="{CC5A3027-FF83-4865-A2A7-BC0EE82A9043}" srcOrd="1" destOrd="0" parTransId="{6957A61C-646B-44FF-B47E-9095353A9979}" sibTransId="{94594DFC-90C0-424F-B4D7-0587451DEF1B}"/>
    <dgm:cxn modelId="{C0A0007E-872E-4B92-9624-3EDCAD1ACB26}" type="presOf" srcId="{4D148745-6269-4D61-8DBC-DA8C2BB5509D}" destId="{E09BEE12-387E-43D8-99A9-6989470CCCA1}" srcOrd="0" destOrd="0" presId="urn:microsoft.com/office/officeart/2005/8/layout/vProcess5"/>
    <dgm:cxn modelId="{D8751B83-F5DF-46AA-802F-36D4D1DCC88B}" type="presOf" srcId="{E7A26FFA-ECDB-458D-8BB6-010FC284AC99}" destId="{EC88EFFA-741E-41CF-B8D9-A38595866619}" srcOrd="0" destOrd="0" presId="urn:microsoft.com/office/officeart/2005/8/layout/vProcess5"/>
    <dgm:cxn modelId="{5A55D48A-8C1E-4BA6-BB2C-72B132336B22}" type="presOf" srcId="{7946CD15-968C-4798-9392-C19497A83AF5}" destId="{26BD969C-896B-4E79-A968-CDDC33988F86}" srcOrd="0" destOrd="0" presId="urn:microsoft.com/office/officeart/2005/8/layout/vProcess5"/>
    <dgm:cxn modelId="{C27D7F97-9B23-4F3B-828C-FA8C0C4A3793}" type="presOf" srcId="{4D148745-6269-4D61-8DBC-DA8C2BB5509D}" destId="{48836328-2E19-44AB-973A-887A07083804}" srcOrd="1" destOrd="0" presId="urn:microsoft.com/office/officeart/2005/8/layout/vProcess5"/>
    <dgm:cxn modelId="{917429A4-B2DA-445D-AFBF-7EC93EF2B246}" type="presOf" srcId="{C848C58E-DE41-4E1D-A8C4-46FAF070FDD3}" destId="{9616A703-B6DC-47BF-985E-00951C91D6AD}" srcOrd="0" destOrd="0" presId="urn:microsoft.com/office/officeart/2005/8/layout/vProcess5"/>
    <dgm:cxn modelId="{1CCDFCA9-63EF-47BC-A358-6F0A3D8CD9EA}" srcId="{7946CD15-968C-4798-9392-C19497A83AF5}" destId="{0A63DE72-F03F-463D-B175-DEE84D217CDC}" srcOrd="2" destOrd="0" parTransId="{D5D7CA13-02C1-4F47-8EBD-012A79CA7B24}" sibTransId="{213101F3-B34F-4E1D-A8A3-1B8AEEE3C62A}"/>
    <dgm:cxn modelId="{0DF79AAD-8602-4652-A776-A09244443828}" type="presOf" srcId="{A8EAA2A1-9224-4131-A6E7-F08D3F88D30A}" destId="{E73E57CC-81E0-4723-9C6D-5D1045A7D17B}" srcOrd="0" destOrd="0" presId="urn:microsoft.com/office/officeart/2005/8/layout/vProcess5"/>
    <dgm:cxn modelId="{07A8F9BC-7C43-4FC4-878E-382D1D785BF9}" type="presOf" srcId="{7EF65AA2-9781-4F07-AAEF-5657285FBE7F}" destId="{F4706BD5-5982-401D-94FA-797598378B2F}" srcOrd="0" destOrd="0" presId="urn:microsoft.com/office/officeart/2005/8/layout/vProcess5"/>
    <dgm:cxn modelId="{F27556C6-6688-4C96-BC67-F44A7E78BEA4}" type="presOf" srcId="{0A63DE72-F03F-463D-B175-DEE84D217CDC}" destId="{E5EFA7E4-DCA0-4C39-ADB1-360FF9119494}" srcOrd="0" destOrd="0" presId="urn:microsoft.com/office/officeart/2005/8/layout/vProcess5"/>
    <dgm:cxn modelId="{6BF5CDF6-866A-4716-9664-60E639414488}" type="presOf" srcId="{94594DFC-90C0-424F-B4D7-0587451DEF1B}" destId="{4AAA8BE6-AAD8-45CA-9AD8-56EBECC512EA}" srcOrd="0" destOrd="0" presId="urn:microsoft.com/office/officeart/2005/8/layout/vProcess5"/>
    <dgm:cxn modelId="{DA5F9120-2554-445C-90F4-2E8AB6F91936}" type="presParOf" srcId="{26BD969C-896B-4E79-A968-CDDC33988F86}" destId="{BCEC80A7-58F6-4AB8-9CDE-781BF2B52D09}" srcOrd="0" destOrd="0" presId="urn:microsoft.com/office/officeart/2005/8/layout/vProcess5"/>
    <dgm:cxn modelId="{8D9B8327-0533-4961-BEF4-C20D525257AF}" type="presParOf" srcId="{26BD969C-896B-4E79-A968-CDDC33988F86}" destId="{E09BEE12-387E-43D8-99A9-6989470CCCA1}" srcOrd="1" destOrd="0" presId="urn:microsoft.com/office/officeart/2005/8/layout/vProcess5"/>
    <dgm:cxn modelId="{3363791A-3437-4F15-B087-7A2246A07D49}" type="presParOf" srcId="{26BD969C-896B-4E79-A968-CDDC33988F86}" destId="{6A576756-F266-4001-8EEE-85B581ABB8C8}" srcOrd="2" destOrd="0" presId="urn:microsoft.com/office/officeart/2005/8/layout/vProcess5"/>
    <dgm:cxn modelId="{A28BB66B-E644-4B9E-8D19-4A7749E3B5D2}" type="presParOf" srcId="{26BD969C-896B-4E79-A968-CDDC33988F86}" destId="{E5EFA7E4-DCA0-4C39-ADB1-360FF9119494}" srcOrd="3" destOrd="0" presId="urn:microsoft.com/office/officeart/2005/8/layout/vProcess5"/>
    <dgm:cxn modelId="{7713FF49-58DA-406C-BA26-7D0D5D36FA9D}" type="presParOf" srcId="{26BD969C-896B-4E79-A968-CDDC33988F86}" destId="{F4706BD5-5982-401D-94FA-797598378B2F}" srcOrd="4" destOrd="0" presId="urn:microsoft.com/office/officeart/2005/8/layout/vProcess5"/>
    <dgm:cxn modelId="{4069080B-CC6F-4E9C-8EF7-2DBC506F4A94}" type="presParOf" srcId="{26BD969C-896B-4E79-A968-CDDC33988F86}" destId="{E73E57CC-81E0-4723-9C6D-5D1045A7D17B}" srcOrd="5" destOrd="0" presId="urn:microsoft.com/office/officeart/2005/8/layout/vProcess5"/>
    <dgm:cxn modelId="{ECEBEC8F-109E-4C12-B424-43902CF0CB45}" type="presParOf" srcId="{26BD969C-896B-4E79-A968-CDDC33988F86}" destId="{9616A703-B6DC-47BF-985E-00951C91D6AD}" srcOrd="6" destOrd="0" presId="urn:microsoft.com/office/officeart/2005/8/layout/vProcess5"/>
    <dgm:cxn modelId="{A8B5597A-2DB6-4DB9-A2DC-B8599AD48B22}" type="presParOf" srcId="{26BD969C-896B-4E79-A968-CDDC33988F86}" destId="{4AAA8BE6-AAD8-45CA-9AD8-56EBECC512EA}" srcOrd="7" destOrd="0" presId="urn:microsoft.com/office/officeart/2005/8/layout/vProcess5"/>
    <dgm:cxn modelId="{EF15C389-82C7-4C86-B56A-C41C92823B50}" type="presParOf" srcId="{26BD969C-896B-4E79-A968-CDDC33988F86}" destId="{2EC8A03A-4E7A-4FC7-B021-05F304DA6069}" srcOrd="8" destOrd="0" presId="urn:microsoft.com/office/officeart/2005/8/layout/vProcess5"/>
    <dgm:cxn modelId="{7DB661BF-59A3-409B-928D-0646628C7944}" type="presParOf" srcId="{26BD969C-896B-4E79-A968-CDDC33988F86}" destId="{EC88EFFA-741E-41CF-B8D9-A38595866619}" srcOrd="9" destOrd="0" presId="urn:microsoft.com/office/officeart/2005/8/layout/vProcess5"/>
    <dgm:cxn modelId="{957DA880-82B8-428C-AC6E-76669D421FFD}" type="presParOf" srcId="{26BD969C-896B-4E79-A968-CDDC33988F86}" destId="{48836328-2E19-44AB-973A-887A07083804}" srcOrd="10" destOrd="0" presId="urn:microsoft.com/office/officeart/2005/8/layout/vProcess5"/>
    <dgm:cxn modelId="{75FB8CEE-445C-4043-8AFB-7D251560A9BD}" type="presParOf" srcId="{26BD969C-896B-4E79-A968-CDDC33988F86}" destId="{3F080F9C-0728-4109-99CE-B19F4E5A13B0}" srcOrd="11" destOrd="0" presId="urn:microsoft.com/office/officeart/2005/8/layout/vProcess5"/>
    <dgm:cxn modelId="{D0A7D14B-1D9B-4B0E-B5D3-8F24BC54AA3E}" type="presParOf" srcId="{26BD969C-896B-4E79-A968-CDDC33988F86}" destId="{E8826048-9E9D-482F-996E-1B3E56E4D41D}" srcOrd="12" destOrd="0" presId="urn:microsoft.com/office/officeart/2005/8/layout/vProcess5"/>
    <dgm:cxn modelId="{B939673C-CB72-4F35-9E35-BFAC71B6E0BC}" type="presParOf" srcId="{26BD969C-896B-4E79-A968-CDDC33988F86}" destId="{DC0A9222-EFF2-43CD-900C-A562AFD50D28}" srcOrd="13" destOrd="0" presId="urn:microsoft.com/office/officeart/2005/8/layout/vProcess5"/>
    <dgm:cxn modelId="{D0C0BD3A-BB43-48C2-B432-F349238EC4BA}" type="presParOf" srcId="{26BD969C-896B-4E79-A968-CDDC33988F86}" destId="{1B8663E0-D43C-49DB-B75C-F1B48B7B7E3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4E7CF-625F-49A8-AC32-CD60D04C94E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da-DK"/>
        </a:p>
      </dgm:t>
    </dgm:pt>
    <dgm:pt modelId="{3CF15A07-8223-49AA-B4E3-E8ED468CEFE0}">
      <dgm:prSet/>
      <dgm:spPr/>
      <dgm:t>
        <a:bodyPr/>
        <a:lstStyle/>
        <a:p>
          <a:r>
            <a:rPr lang="da-DK" b="1" i="0" baseline="0" dirty="0"/>
            <a:t>Er der urimelig brugerbetaling på midlertidige pladser i min kommune? </a:t>
          </a:r>
          <a:endParaRPr lang="da-DK" dirty="0"/>
        </a:p>
      </dgm:t>
    </dgm:pt>
    <dgm:pt modelId="{45043EDB-F079-480C-B870-2EFBF10F297A}" type="parTrans" cxnId="{6AA8020C-8804-44F3-AEF8-67344E2E20D3}">
      <dgm:prSet/>
      <dgm:spPr/>
      <dgm:t>
        <a:bodyPr/>
        <a:lstStyle/>
        <a:p>
          <a:endParaRPr lang="da-DK"/>
        </a:p>
      </dgm:t>
    </dgm:pt>
    <dgm:pt modelId="{F7B1B9EF-F22B-4C29-8E94-8504E6DFEEEF}" type="sibTrans" cxnId="{6AA8020C-8804-44F3-AEF8-67344E2E20D3}">
      <dgm:prSet/>
      <dgm:spPr/>
      <dgm:t>
        <a:bodyPr/>
        <a:lstStyle/>
        <a:p>
          <a:endParaRPr lang="da-DK"/>
        </a:p>
      </dgm:t>
    </dgm:pt>
    <dgm:pt modelId="{B7D48656-C25A-4792-95E6-6C670F68C8CD}">
      <dgm:prSet/>
      <dgm:spPr/>
      <dgm:t>
        <a:bodyPr/>
        <a:lstStyle/>
        <a:p>
          <a:r>
            <a:rPr lang="da-DK" b="0" i="0" baseline="0" dirty="0"/>
            <a:t>Ja</a:t>
          </a:r>
          <a:endParaRPr lang="da-DK" dirty="0"/>
        </a:p>
      </dgm:t>
    </dgm:pt>
    <dgm:pt modelId="{F1C985C6-AB17-426C-A2C0-D66537E408B9}" type="parTrans" cxnId="{F230014F-DD73-4CE9-8DFD-E6997BCDD06B}">
      <dgm:prSet/>
      <dgm:spPr>
        <a:ln>
          <a:tailEnd type="arrow"/>
        </a:ln>
      </dgm:spPr>
      <dgm:t>
        <a:bodyPr/>
        <a:lstStyle/>
        <a:p>
          <a:endParaRPr lang="da-DK"/>
        </a:p>
      </dgm:t>
    </dgm:pt>
    <dgm:pt modelId="{AC742737-7C63-41BB-825B-A832DD38C223}" type="sibTrans" cxnId="{F230014F-DD73-4CE9-8DFD-E6997BCDD06B}">
      <dgm:prSet/>
      <dgm:spPr/>
      <dgm:t>
        <a:bodyPr/>
        <a:lstStyle/>
        <a:p>
          <a:endParaRPr lang="da-DK"/>
        </a:p>
      </dgm:t>
    </dgm:pt>
    <dgm:pt modelId="{790BF22F-EF35-4BF8-B443-704D5F1F0967}">
      <dgm:prSet/>
      <dgm:spPr/>
      <dgm:t>
        <a:bodyPr/>
        <a:lstStyle/>
        <a:p>
          <a:r>
            <a:rPr lang="da-DK" b="0" i="0" baseline="0" dirty="0"/>
            <a:t>Nej</a:t>
          </a:r>
          <a:endParaRPr lang="da-DK" dirty="0"/>
        </a:p>
      </dgm:t>
    </dgm:pt>
    <dgm:pt modelId="{F0603119-763F-4A51-A321-5F5B6FE83E86}" type="parTrans" cxnId="{EE1C44C5-4DA4-4B53-90DD-CFF7002875EE}">
      <dgm:prSet/>
      <dgm:spPr>
        <a:ln>
          <a:tailEnd type="arrow"/>
        </a:ln>
      </dgm:spPr>
      <dgm:t>
        <a:bodyPr/>
        <a:lstStyle/>
        <a:p>
          <a:endParaRPr lang="da-DK"/>
        </a:p>
      </dgm:t>
    </dgm:pt>
    <dgm:pt modelId="{70201DA6-0A40-4DB0-9C60-762C8827D258}" type="sibTrans" cxnId="{EE1C44C5-4DA4-4B53-90DD-CFF7002875EE}">
      <dgm:prSet/>
      <dgm:spPr/>
      <dgm:t>
        <a:bodyPr/>
        <a:lstStyle/>
        <a:p>
          <a:endParaRPr lang="da-DK"/>
        </a:p>
      </dgm:t>
    </dgm:pt>
    <dgm:pt modelId="{8C747A40-1E70-4708-922C-03A8631DDB8B}">
      <dgm:prSet/>
      <dgm:spPr/>
      <dgm:t>
        <a:bodyPr/>
        <a:lstStyle/>
        <a:p>
          <a:r>
            <a:rPr lang="da-DK" b="0" i="0" baseline="0" dirty="0"/>
            <a:t> Brug pressen til at gøre politikere og borgere opmærksomme på problemet og fremhæv ÆS holdning.</a:t>
          </a:r>
          <a:endParaRPr lang="da-DK" dirty="0"/>
        </a:p>
      </dgm:t>
    </dgm:pt>
    <dgm:pt modelId="{D302BEB1-8155-45C0-AB50-E78F2D46A9E6}" type="parTrans" cxnId="{C565557A-32CC-4BE3-9CEE-7341FF98B2A2}">
      <dgm:prSet/>
      <dgm:spPr>
        <a:ln>
          <a:tailEnd type="arrow"/>
        </a:ln>
      </dgm:spPr>
      <dgm:t>
        <a:bodyPr/>
        <a:lstStyle/>
        <a:p>
          <a:endParaRPr lang="da-DK"/>
        </a:p>
      </dgm:t>
    </dgm:pt>
    <dgm:pt modelId="{83DF5F8D-E6B1-4D1A-AD55-DA3A049A17BE}" type="sibTrans" cxnId="{C565557A-32CC-4BE3-9CEE-7341FF98B2A2}">
      <dgm:prSet/>
      <dgm:spPr/>
      <dgm:t>
        <a:bodyPr/>
        <a:lstStyle/>
        <a:p>
          <a:endParaRPr lang="da-DK"/>
        </a:p>
      </dgm:t>
    </dgm:pt>
    <dgm:pt modelId="{4900077F-D29D-4511-B6EB-FBDE6CC9FA1F}">
      <dgm:prSet/>
      <dgm:spPr/>
      <dgm:t>
        <a:bodyPr/>
        <a:lstStyle/>
        <a:p>
          <a:r>
            <a:rPr lang="da-DK" b="0" i="0" baseline="0" dirty="0"/>
            <a:t>Brug pressen til at forsvare status quo fx ved budgetforhandlinger eller sparerunder. </a:t>
          </a:r>
          <a:endParaRPr lang="da-DK" dirty="0"/>
        </a:p>
      </dgm:t>
    </dgm:pt>
    <dgm:pt modelId="{EFBDF5CA-AD41-4740-B4E3-0A90B41B84EE}" type="parTrans" cxnId="{E2D0E100-CCC9-42F4-9757-CEB3FFFC0EDA}">
      <dgm:prSet/>
      <dgm:spPr>
        <a:ln>
          <a:tailEnd type="arrow"/>
        </a:ln>
      </dgm:spPr>
      <dgm:t>
        <a:bodyPr/>
        <a:lstStyle/>
        <a:p>
          <a:endParaRPr lang="da-DK"/>
        </a:p>
      </dgm:t>
    </dgm:pt>
    <dgm:pt modelId="{8795CD17-AB89-4CB9-BC63-5D5C8CB421EB}" type="sibTrans" cxnId="{E2D0E100-CCC9-42F4-9757-CEB3FFFC0EDA}">
      <dgm:prSet/>
      <dgm:spPr/>
      <dgm:t>
        <a:bodyPr/>
        <a:lstStyle/>
        <a:p>
          <a:endParaRPr lang="da-DK"/>
        </a:p>
      </dgm:t>
    </dgm:pt>
    <dgm:pt modelId="{F8E8623C-F071-4A4F-8F3D-53A42CC33317}">
      <dgm:prSet/>
      <dgm:spPr/>
      <dgm:t>
        <a:bodyPr/>
        <a:lstStyle/>
        <a:p>
          <a:r>
            <a:rPr lang="da-DK" b="0" i="0" baseline="0" dirty="0"/>
            <a:t>Er der værre forhold i nabokommunen? </a:t>
          </a:r>
          <a:endParaRPr lang="da-DK" dirty="0"/>
        </a:p>
      </dgm:t>
    </dgm:pt>
    <dgm:pt modelId="{98CED2B9-53D7-44D0-84F9-718305F97C9E}" type="parTrans" cxnId="{A6633C55-9B7C-46DF-B610-AE1FFBE01ED3}">
      <dgm:prSet/>
      <dgm:spPr>
        <a:ln>
          <a:tailEnd type="arrow"/>
        </a:ln>
      </dgm:spPr>
      <dgm:t>
        <a:bodyPr/>
        <a:lstStyle/>
        <a:p>
          <a:endParaRPr lang="da-DK"/>
        </a:p>
      </dgm:t>
    </dgm:pt>
    <dgm:pt modelId="{EBD10D94-6646-4583-9D31-6E2E18D82C06}" type="sibTrans" cxnId="{A6633C55-9B7C-46DF-B610-AE1FFBE01ED3}">
      <dgm:prSet/>
      <dgm:spPr/>
      <dgm:t>
        <a:bodyPr/>
        <a:lstStyle/>
        <a:p>
          <a:endParaRPr lang="da-DK"/>
        </a:p>
      </dgm:t>
    </dgm:pt>
    <dgm:pt modelId="{6F9E36DC-51A5-41A0-877C-F3D34AAB555B}">
      <dgm:prSet/>
      <dgm:spPr/>
      <dgm:t>
        <a:bodyPr/>
        <a:lstStyle/>
        <a:p>
          <a:r>
            <a:rPr lang="da-DK" b="0" i="0" baseline="0" dirty="0"/>
            <a:t>Er der bedre forhold i nabokommunen? </a:t>
          </a:r>
          <a:endParaRPr lang="da-DK" dirty="0"/>
        </a:p>
      </dgm:t>
    </dgm:pt>
    <dgm:pt modelId="{3AEDA7A1-2781-4E58-99AA-4052BEE91FA7}" type="parTrans" cxnId="{C9B38FD3-3A98-473E-A218-62F849534A57}">
      <dgm:prSet/>
      <dgm:spPr>
        <a:ln>
          <a:tailEnd type="arrow"/>
        </a:ln>
      </dgm:spPr>
      <dgm:t>
        <a:bodyPr/>
        <a:lstStyle/>
        <a:p>
          <a:endParaRPr lang="da-DK"/>
        </a:p>
      </dgm:t>
    </dgm:pt>
    <dgm:pt modelId="{5049C604-C313-4F2A-8647-7355B1BF2221}" type="sibTrans" cxnId="{C9B38FD3-3A98-473E-A218-62F849534A57}">
      <dgm:prSet/>
      <dgm:spPr/>
      <dgm:t>
        <a:bodyPr/>
        <a:lstStyle/>
        <a:p>
          <a:endParaRPr lang="da-DK"/>
        </a:p>
      </dgm:t>
    </dgm:pt>
    <dgm:pt modelId="{13864ED7-D3CD-4A60-BBDB-84E068907CFA}">
      <dgm:prSet/>
      <dgm:spPr/>
      <dgm:t>
        <a:bodyPr/>
        <a:lstStyle/>
        <a:p>
          <a:r>
            <a:rPr lang="da-DK" b="0" i="0" baseline="0"/>
            <a:t>Fremhæv det gode eksempel</a:t>
          </a:r>
          <a:endParaRPr lang="da-DK" dirty="0"/>
        </a:p>
      </dgm:t>
    </dgm:pt>
    <dgm:pt modelId="{00AB52C4-AB10-4C06-A9E1-E1276EBD74ED}" type="parTrans" cxnId="{CD82457B-87FD-4292-B851-6E394749E3CA}">
      <dgm:prSet/>
      <dgm:spPr>
        <a:ln>
          <a:headEnd type="arrow"/>
          <a:tailEnd type="arrow"/>
        </a:ln>
      </dgm:spPr>
      <dgm:t>
        <a:bodyPr/>
        <a:lstStyle/>
        <a:p>
          <a:endParaRPr lang="da-DK"/>
        </a:p>
      </dgm:t>
    </dgm:pt>
    <dgm:pt modelId="{098513AC-833F-428A-834A-93DCE775BAA8}" type="sibTrans" cxnId="{CD82457B-87FD-4292-B851-6E394749E3CA}">
      <dgm:prSet/>
      <dgm:spPr/>
      <dgm:t>
        <a:bodyPr/>
        <a:lstStyle/>
        <a:p>
          <a:endParaRPr lang="da-DK"/>
        </a:p>
      </dgm:t>
    </dgm:pt>
    <dgm:pt modelId="{C877961B-242D-4FBA-B9A0-A64B580FEC2B}">
      <dgm:prSet/>
      <dgm:spPr/>
      <dgm:t>
        <a:bodyPr/>
        <a:lstStyle/>
        <a:p>
          <a:r>
            <a:rPr lang="da-DK" dirty="0"/>
            <a:t>Fremhæv det dårlige eksempel</a:t>
          </a:r>
        </a:p>
      </dgm:t>
    </dgm:pt>
    <dgm:pt modelId="{8D60236A-C3DB-4583-A513-6EF22A99E9A0}" type="parTrans" cxnId="{D3EBE2C3-FDAF-4C47-8126-01BCF3732993}">
      <dgm:prSet/>
      <dgm:spPr>
        <a:ln>
          <a:headEnd type="arrow"/>
          <a:tailEnd type="arrow"/>
        </a:ln>
      </dgm:spPr>
      <dgm:t>
        <a:bodyPr/>
        <a:lstStyle/>
        <a:p>
          <a:endParaRPr lang="da-DK"/>
        </a:p>
      </dgm:t>
    </dgm:pt>
    <dgm:pt modelId="{D9E57A6A-A274-4069-BC85-3D67F2086E57}" type="sibTrans" cxnId="{D3EBE2C3-FDAF-4C47-8126-01BCF3732993}">
      <dgm:prSet/>
      <dgm:spPr/>
      <dgm:t>
        <a:bodyPr/>
        <a:lstStyle/>
        <a:p>
          <a:endParaRPr lang="da-DK"/>
        </a:p>
      </dgm:t>
    </dgm:pt>
    <dgm:pt modelId="{FF53689A-02F3-4582-8FAB-5E0FF6F6089B}">
      <dgm:prSet/>
      <dgm:spPr/>
      <dgm:t>
        <a:bodyPr/>
        <a:lstStyle/>
        <a:p>
          <a:r>
            <a:rPr lang="da-DK" dirty="0"/>
            <a:t>Brug lokale tal og indsigter.</a:t>
          </a:r>
        </a:p>
      </dgm:t>
    </dgm:pt>
    <dgm:pt modelId="{7F9F9627-0550-4865-A18E-A57EB84DB80E}" type="parTrans" cxnId="{667E1E01-4524-4F93-ABE1-F6071BC4D1CF}">
      <dgm:prSet/>
      <dgm:spPr>
        <a:ln>
          <a:headEnd type="arrow"/>
          <a:tailEnd type="arrow"/>
        </a:ln>
      </dgm:spPr>
      <dgm:t>
        <a:bodyPr/>
        <a:lstStyle/>
        <a:p>
          <a:endParaRPr lang="da-DK"/>
        </a:p>
      </dgm:t>
    </dgm:pt>
    <dgm:pt modelId="{3750C371-D4D2-4973-A268-63D64FACF850}" type="sibTrans" cxnId="{667E1E01-4524-4F93-ABE1-F6071BC4D1CF}">
      <dgm:prSet/>
      <dgm:spPr/>
      <dgm:t>
        <a:bodyPr/>
        <a:lstStyle/>
        <a:p>
          <a:endParaRPr lang="da-DK"/>
        </a:p>
      </dgm:t>
    </dgm:pt>
    <dgm:pt modelId="{1F0FE9E5-45BF-4C40-99AC-00AE5729D6E6}">
      <dgm:prSet/>
      <dgm:spPr/>
      <dgm:t>
        <a:bodyPr/>
        <a:lstStyle/>
        <a:p>
          <a:r>
            <a:rPr lang="da-DK"/>
            <a:t>Brug lokale tal og indsigter</a:t>
          </a:r>
          <a:endParaRPr lang="da-DK" dirty="0"/>
        </a:p>
      </dgm:t>
    </dgm:pt>
    <dgm:pt modelId="{78B51594-7930-4400-8EED-70B0B439069B}" type="parTrans" cxnId="{5C57309E-3BFC-462A-A6FC-3B93A5F018AC}">
      <dgm:prSet/>
      <dgm:spPr>
        <a:ln>
          <a:headEnd type="arrow"/>
          <a:tailEnd type="arrow"/>
        </a:ln>
      </dgm:spPr>
      <dgm:t>
        <a:bodyPr/>
        <a:lstStyle/>
        <a:p>
          <a:endParaRPr lang="da-DK"/>
        </a:p>
      </dgm:t>
    </dgm:pt>
    <dgm:pt modelId="{6D19F800-4B5A-419D-9CBF-6182B387EB99}" type="sibTrans" cxnId="{5C57309E-3BFC-462A-A6FC-3B93A5F018AC}">
      <dgm:prSet/>
      <dgm:spPr/>
      <dgm:t>
        <a:bodyPr/>
        <a:lstStyle/>
        <a:p>
          <a:endParaRPr lang="da-DK"/>
        </a:p>
      </dgm:t>
    </dgm:pt>
    <dgm:pt modelId="{AE1E3A2F-EC14-4A68-B902-AEE8D3DC8CBF}" type="pres">
      <dgm:prSet presAssocID="{7E14E7CF-625F-49A8-AC32-CD60D04C94E4}" presName="diagram" presStyleCnt="0">
        <dgm:presLayoutVars>
          <dgm:chPref val="1"/>
          <dgm:dir/>
          <dgm:animOne val="branch"/>
          <dgm:animLvl val="lvl"/>
          <dgm:resizeHandles val="exact"/>
        </dgm:presLayoutVars>
      </dgm:prSet>
      <dgm:spPr/>
    </dgm:pt>
    <dgm:pt modelId="{1E85638A-0024-44B7-BEF2-AA555F9C734C}" type="pres">
      <dgm:prSet presAssocID="{3CF15A07-8223-49AA-B4E3-E8ED468CEFE0}" presName="root1" presStyleCnt="0"/>
      <dgm:spPr/>
    </dgm:pt>
    <dgm:pt modelId="{D6CFE504-ED7E-4D9F-9C2D-1F3EBD78BCCB}" type="pres">
      <dgm:prSet presAssocID="{3CF15A07-8223-49AA-B4E3-E8ED468CEFE0}" presName="LevelOneTextNode" presStyleLbl="node0" presStyleIdx="0" presStyleCnt="1">
        <dgm:presLayoutVars>
          <dgm:chPref val="3"/>
        </dgm:presLayoutVars>
      </dgm:prSet>
      <dgm:spPr/>
    </dgm:pt>
    <dgm:pt modelId="{E1CE3B12-6180-44DD-ABAB-5AF821EA7F8E}" type="pres">
      <dgm:prSet presAssocID="{3CF15A07-8223-49AA-B4E3-E8ED468CEFE0}" presName="level2hierChild" presStyleCnt="0"/>
      <dgm:spPr/>
    </dgm:pt>
    <dgm:pt modelId="{987B432B-EF20-430C-8D62-343B6735B0EB}" type="pres">
      <dgm:prSet presAssocID="{F1C985C6-AB17-426C-A2C0-D66537E408B9}" presName="conn2-1" presStyleLbl="parChTrans1D2" presStyleIdx="0" presStyleCnt="2"/>
      <dgm:spPr/>
    </dgm:pt>
    <dgm:pt modelId="{0DED0B2B-35E8-4F06-8AC9-48E291BBA997}" type="pres">
      <dgm:prSet presAssocID="{F1C985C6-AB17-426C-A2C0-D66537E408B9}" presName="connTx" presStyleLbl="parChTrans1D2" presStyleIdx="0" presStyleCnt="2"/>
      <dgm:spPr/>
    </dgm:pt>
    <dgm:pt modelId="{2C285843-27BF-4D36-88A2-9CB641694731}" type="pres">
      <dgm:prSet presAssocID="{B7D48656-C25A-4792-95E6-6C670F68C8CD}" presName="root2" presStyleCnt="0"/>
      <dgm:spPr/>
    </dgm:pt>
    <dgm:pt modelId="{BEC880AD-F1F3-4A5B-BDC2-78527D3E2134}" type="pres">
      <dgm:prSet presAssocID="{B7D48656-C25A-4792-95E6-6C670F68C8CD}" presName="LevelTwoTextNode" presStyleLbl="node2" presStyleIdx="0" presStyleCnt="2">
        <dgm:presLayoutVars>
          <dgm:chPref val="3"/>
        </dgm:presLayoutVars>
      </dgm:prSet>
      <dgm:spPr/>
    </dgm:pt>
    <dgm:pt modelId="{2610B47C-AC00-4D96-803B-AB365D6ACFEB}" type="pres">
      <dgm:prSet presAssocID="{B7D48656-C25A-4792-95E6-6C670F68C8CD}" presName="level3hierChild" presStyleCnt="0"/>
      <dgm:spPr/>
    </dgm:pt>
    <dgm:pt modelId="{FBF7B0B6-4630-4DE1-9E96-3F9146E34E76}" type="pres">
      <dgm:prSet presAssocID="{D302BEB1-8155-45C0-AB50-E78F2D46A9E6}" presName="conn2-1" presStyleLbl="parChTrans1D3" presStyleIdx="0" presStyleCnt="4"/>
      <dgm:spPr/>
    </dgm:pt>
    <dgm:pt modelId="{2379A140-7150-4A5D-AB83-DAB8EA9E978B}" type="pres">
      <dgm:prSet presAssocID="{D302BEB1-8155-45C0-AB50-E78F2D46A9E6}" presName="connTx" presStyleLbl="parChTrans1D3" presStyleIdx="0" presStyleCnt="4"/>
      <dgm:spPr/>
    </dgm:pt>
    <dgm:pt modelId="{F4A1280C-85C9-492A-B47B-72867F91226B}" type="pres">
      <dgm:prSet presAssocID="{8C747A40-1E70-4708-922C-03A8631DDB8B}" presName="root2" presStyleCnt="0"/>
      <dgm:spPr/>
    </dgm:pt>
    <dgm:pt modelId="{1EA62DEE-BD07-4A2F-A66E-D3F8B361FA89}" type="pres">
      <dgm:prSet presAssocID="{8C747A40-1E70-4708-922C-03A8631DDB8B}" presName="LevelTwoTextNode" presStyleLbl="node3" presStyleIdx="0" presStyleCnt="4">
        <dgm:presLayoutVars>
          <dgm:chPref val="3"/>
        </dgm:presLayoutVars>
      </dgm:prSet>
      <dgm:spPr/>
    </dgm:pt>
    <dgm:pt modelId="{2343283B-D38E-4B8A-BDB2-D4139CE583DE}" type="pres">
      <dgm:prSet presAssocID="{8C747A40-1E70-4708-922C-03A8631DDB8B}" presName="level3hierChild" presStyleCnt="0"/>
      <dgm:spPr/>
    </dgm:pt>
    <dgm:pt modelId="{60194DD1-84A1-4F88-95CE-901EE42EC235}" type="pres">
      <dgm:prSet presAssocID="{7F9F9627-0550-4865-A18E-A57EB84DB80E}" presName="conn2-1" presStyleLbl="parChTrans1D4" presStyleIdx="0" presStyleCnt="4"/>
      <dgm:spPr/>
    </dgm:pt>
    <dgm:pt modelId="{302DDB20-31D4-4EDF-80B7-7585C2ACBA52}" type="pres">
      <dgm:prSet presAssocID="{7F9F9627-0550-4865-A18E-A57EB84DB80E}" presName="connTx" presStyleLbl="parChTrans1D4" presStyleIdx="0" presStyleCnt="4"/>
      <dgm:spPr/>
    </dgm:pt>
    <dgm:pt modelId="{16983451-9516-485D-A7CD-B24B0027613B}" type="pres">
      <dgm:prSet presAssocID="{FF53689A-02F3-4582-8FAB-5E0FF6F6089B}" presName="root2" presStyleCnt="0"/>
      <dgm:spPr/>
    </dgm:pt>
    <dgm:pt modelId="{29EAF795-7D38-4FBC-B5D5-C42CE6C3FE3B}" type="pres">
      <dgm:prSet presAssocID="{FF53689A-02F3-4582-8FAB-5E0FF6F6089B}" presName="LevelTwoTextNode" presStyleLbl="node4" presStyleIdx="0" presStyleCnt="4">
        <dgm:presLayoutVars>
          <dgm:chPref val="3"/>
        </dgm:presLayoutVars>
      </dgm:prSet>
      <dgm:spPr/>
    </dgm:pt>
    <dgm:pt modelId="{3EB68FD3-B14D-4CA3-839B-4FB07EFF347F}" type="pres">
      <dgm:prSet presAssocID="{FF53689A-02F3-4582-8FAB-5E0FF6F6089B}" presName="level3hierChild" presStyleCnt="0"/>
      <dgm:spPr/>
    </dgm:pt>
    <dgm:pt modelId="{8772160D-F636-4200-B8A9-73BEC462684A}" type="pres">
      <dgm:prSet presAssocID="{3AEDA7A1-2781-4E58-99AA-4052BEE91FA7}" presName="conn2-1" presStyleLbl="parChTrans1D3" presStyleIdx="1" presStyleCnt="4"/>
      <dgm:spPr/>
    </dgm:pt>
    <dgm:pt modelId="{BF848440-0602-4CA9-B606-9A5337369FBD}" type="pres">
      <dgm:prSet presAssocID="{3AEDA7A1-2781-4E58-99AA-4052BEE91FA7}" presName="connTx" presStyleLbl="parChTrans1D3" presStyleIdx="1" presStyleCnt="4"/>
      <dgm:spPr/>
    </dgm:pt>
    <dgm:pt modelId="{86480730-DD20-4DC1-A741-BCBCF484EBC8}" type="pres">
      <dgm:prSet presAssocID="{6F9E36DC-51A5-41A0-877C-F3D34AAB555B}" presName="root2" presStyleCnt="0"/>
      <dgm:spPr/>
    </dgm:pt>
    <dgm:pt modelId="{432FFED9-3551-431C-9847-9823166CD6A5}" type="pres">
      <dgm:prSet presAssocID="{6F9E36DC-51A5-41A0-877C-F3D34AAB555B}" presName="LevelTwoTextNode" presStyleLbl="node3" presStyleIdx="1" presStyleCnt="4">
        <dgm:presLayoutVars>
          <dgm:chPref val="3"/>
        </dgm:presLayoutVars>
      </dgm:prSet>
      <dgm:spPr/>
    </dgm:pt>
    <dgm:pt modelId="{B6DC4A82-E790-47EE-99E4-A8E15AF8F060}" type="pres">
      <dgm:prSet presAssocID="{6F9E36DC-51A5-41A0-877C-F3D34AAB555B}" presName="level3hierChild" presStyleCnt="0"/>
      <dgm:spPr/>
    </dgm:pt>
    <dgm:pt modelId="{C99280D8-803F-4FBB-8BA0-BBCF48693A5D}" type="pres">
      <dgm:prSet presAssocID="{00AB52C4-AB10-4C06-A9E1-E1276EBD74ED}" presName="conn2-1" presStyleLbl="parChTrans1D4" presStyleIdx="1" presStyleCnt="4"/>
      <dgm:spPr/>
    </dgm:pt>
    <dgm:pt modelId="{34ACAFE3-8A11-4CB1-A88B-86831DCBF14C}" type="pres">
      <dgm:prSet presAssocID="{00AB52C4-AB10-4C06-A9E1-E1276EBD74ED}" presName="connTx" presStyleLbl="parChTrans1D4" presStyleIdx="1" presStyleCnt="4"/>
      <dgm:spPr/>
    </dgm:pt>
    <dgm:pt modelId="{9CE47616-F039-4A82-B8C2-D5DA6B467697}" type="pres">
      <dgm:prSet presAssocID="{13864ED7-D3CD-4A60-BBDB-84E068907CFA}" presName="root2" presStyleCnt="0"/>
      <dgm:spPr/>
    </dgm:pt>
    <dgm:pt modelId="{85144720-BE6C-4B0A-8E60-D63CB9818CC4}" type="pres">
      <dgm:prSet presAssocID="{13864ED7-D3CD-4A60-BBDB-84E068907CFA}" presName="LevelTwoTextNode" presStyleLbl="node4" presStyleIdx="1" presStyleCnt="4">
        <dgm:presLayoutVars>
          <dgm:chPref val="3"/>
        </dgm:presLayoutVars>
      </dgm:prSet>
      <dgm:spPr/>
    </dgm:pt>
    <dgm:pt modelId="{6A1C9F32-F58F-4924-B409-1F408156B424}" type="pres">
      <dgm:prSet presAssocID="{13864ED7-D3CD-4A60-BBDB-84E068907CFA}" presName="level3hierChild" presStyleCnt="0"/>
      <dgm:spPr/>
    </dgm:pt>
    <dgm:pt modelId="{7C384457-F5A4-46A6-B7CE-C7C098ADD0B7}" type="pres">
      <dgm:prSet presAssocID="{F0603119-763F-4A51-A321-5F5B6FE83E86}" presName="conn2-1" presStyleLbl="parChTrans1D2" presStyleIdx="1" presStyleCnt="2"/>
      <dgm:spPr/>
    </dgm:pt>
    <dgm:pt modelId="{C87D1FCC-2AC4-4CF1-BF82-6DB21FCDBCF9}" type="pres">
      <dgm:prSet presAssocID="{F0603119-763F-4A51-A321-5F5B6FE83E86}" presName="connTx" presStyleLbl="parChTrans1D2" presStyleIdx="1" presStyleCnt="2"/>
      <dgm:spPr/>
    </dgm:pt>
    <dgm:pt modelId="{E65DB25D-DF04-4B0C-8F37-E8991B33BA83}" type="pres">
      <dgm:prSet presAssocID="{790BF22F-EF35-4BF8-B443-704D5F1F0967}" presName="root2" presStyleCnt="0"/>
      <dgm:spPr/>
    </dgm:pt>
    <dgm:pt modelId="{16A37B44-3E1E-47E3-8CFA-9191380E7D9C}" type="pres">
      <dgm:prSet presAssocID="{790BF22F-EF35-4BF8-B443-704D5F1F0967}" presName="LevelTwoTextNode" presStyleLbl="node2" presStyleIdx="1" presStyleCnt="2">
        <dgm:presLayoutVars>
          <dgm:chPref val="3"/>
        </dgm:presLayoutVars>
      </dgm:prSet>
      <dgm:spPr/>
    </dgm:pt>
    <dgm:pt modelId="{22B567F1-421B-4066-B971-29DC61862E02}" type="pres">
      <dgm:prSet presAssocID="{790BF22F-EF35-4BF8-B443-704D5F1F0967}" presName="level3hierChild" presStyleCnt="0"/>
      <dgm:spPr/>
    </dgm:pt>
    <dgm:pt modelId="{211B3C4F-A1DC-468C-9D7B-056135987574}" type="pres">
      <dgm:prSet presAssocID="{EFBDF5CA-AD41-4740-B4E3-0A90B41B84EE}" presName="conn2-1" presStyleLbl="parChTrans1D3" presStyleIdx="2" presStyleCnt="4"/>
      <dgm:spPr/>
    </dgm:pt>
    <dgm:pt modelId="{BBBB0857-57CC-4074-B249-EBAC01DADD22}" type="pres">
      <dgm:prSet presAssocID="{EFBDF5CA-AD41-4740-B4E3-0A90B41B84EE}" presName="connTx" presStyleLbl="parChTrans1D3" presStyleIdx="2" presStyleCnt="4"/>
      <dgm:spPr/>
    </dgm:pt>
    <dgm:pt modelId="{F91ED66B-0F5B-47E2-94F6-9492DCED3F39}" type="pres">
      <dgm:prSet presAssocID="{4900077F-D29D-4511-B6EB-FBDE6CC9FA1F}" presName="root2" presStyleCnt="0"/>
      <dgm:spPr/>
    </dgm:pt>
    <dgm:pt modelId="{98C21CA8-F326-4FE7-8915-8F5B9B7DC6A8}" type="pres">
      <dgm:prSet presAssocID="{4900077F-D29D-4511-B6EB-FBDE6CC9FA1F}" presName="LevelTwoTextNode" presStyleLbl="node3" presStyleIdx="2" presStyleCnt="4">
        <dgm:presLayoutVars>
          <dgm:chPref val="3"/>
        </dgm:presLayoutVars>
      </dgm:prSet>
      <dgm:spPr/>
    </dgm:pt>
    <dgm:pt modelId="{141537A3-7AD3-42BB-B7B8-A49F60D33D42}" type="pres">
      <dgm:prSet presAssocID="{4900077F-D29D-4511-B6EB-FBDE6CC9FA1F}" presName="level3hierChild" presStyleCnt="0"/>
      <dgm:spPr/>
    </dgm:pt>
    <dgm:pt modelId="{D46EE38A-91AF-4F61-9368-B1D4494CA9C1}" type="pres">
      <dgm:prSet presAssocID="{78B51594-7930-4400-8EED-70B0B439069B}" presName="conn2-1" presStyleLbl="parChTrans1D4" presStyleIdx="2" presStyleCnt="4"/>
      <dgm:spPr/>
    </dgm:pt>
    <dgm:pt modelId="{10ECE2B5-0136-4A8D-A474-6439C194AEBB}" type="pres">
      <dgm:prSet presAssocID="{78B51594-7930-4400-8EED-70B0B439069B}" presName="connTx" presStyleLbl="parChTrans1D4" presStyleIdx="2" presStyleCnt="4"/>
      <dgm:spPr/>
    </dgm:pt>
    <dgm:pt modelId="{714F6C2A-22E7-4841-A6DF-9A2536079138}" type="pres">
      <dgm:prSet presAssocID="{1F0FE9E5-45BF-4C40-99AC-00AE5729D6E6}" presName="root2" presStyleCnt="0"/>
      <dgm:spPr/>
    </dgm:pt>
    <dgm:pt modelId="{6F97FEF5-A0A3-4664-8A4C-8F93DB04CA2B}" type="pres">
      <dgm:prSet presAssocID="{1F0FE9E5-45BF-4C40-99AC-00AE5729D6E6}" presName="LevelTwoTextNode" presStyleLbl="node4" presStyleIdx="2" presStyleCnt="4">
        <dgm:presLayoutVars>
          <dgm:chPref val="3"/>
        </dgm:presLayoutVars>
      </dgm:prSet>
      <dgm:spPr/>
    </dgm:pt>
    <dgm:pt modelId="{F09C98AA-3727-45DC-AD7C-95EA065AFB73}" type="pres">
      <dgm:prSet presAssocID="{1F0FE9E5-45BF-4C40-99AC-00AE5729D6E6}" presName="level3hierChild" presStyleCnt="0"/>
      <dgm:spPr/>
    </dgm:pt>
    <dgm:pt modelId="{19995B54-A578-43C0-BB61-A3A5CCB08AA1}" type="pres">
      <dgm:prSet presAssocID="{98CED2B9-53D7-44D0-84F9-718305F97C9E}" presName="conn2-1" presStyleLbl="parChTrans1D3" presStyleIdx="3" presStyleCnt="4"/>
      <dgm:spPr/>
    </dgm:pt>
    <dgm:pt modelId="{8AB4016D-0B8D-41F0-A393-D45F18A9F988}" type="pres">
      <dgm:prSet presAssocID="{98CED2B9-53D7-44D0-84F9-718305F97C9E}" presName="connTx" presStyleLbl="parChTrans1D3" presStyleIdx="3" presStyleCnt="4"/>
      <dgm:spPr/>
    </dgm:pt>
    <dgm:pt modelId="{10326228-87D3-4B3A-8263-5EB0C0D8B05D}" type="pres">
      <dgm:prSet presAssocID="{F8E8623C-F071-4A4F-8F3D-53A42CC33317}" presName="root2" presStyleCnt="0"/>
      <dgm:spPr/>
    </dgm:pt>
    <dgm:pt modelId="{A21A9757-28CB-4DED-9483-B182A5766299}" type="pres">
      <dgm:prSet presAssocID="{F8E8623C-F071-4A4F-8F3D-53A42CC33317}" presName="LevelTwoTextNode" presStyleLbl="node3" presStyleIdx="3" presStyleCnt="4">
        <dgm:presLayoutVars>
          <dgm:chPref val="3"/>
        </dgm:presLayoutVars>
      </dgm:prSet>
      <dgm:spPr/>
    </dgm:pt>
    <dgm:pt modelId="{94E7D84D-53FD-4704-B796-DABE1B1E6EB2}" type="pres">
      <dgm:prSet presAssocID="{F8E8623C-F071-4A4F-8F3D-53A42CC33317}" presName="level3hierChild" presStyleCnt="0"/>
      <dgm:spPr/>
    </dgm:pt>
    <dgm:pt modelId="{FD493298-789D-4F7D-A221-47CEF71177FE}" type="pres">
      <dgm:prSet presAssocID="{8D60236A-C3DB-4583-A513-6EF22A99E9A0}" presName="conn2-1" presStyleLbl="parChTrans1D4" presStyleIdx="3" presStyleCnt="4"/>
      <dgm:spPr/>
    </dgm:pt>
    <dgm:pt modelId="{74D0B6CA-6326-4074-9F99-23D4EB7CF9B6}" type="pres">
      <dgm:prSet presAssocID="{8D60236A-C3DB-4583-A513-6EF22A99E9A0}" presName="connTx" presStyleLbl="parChTrans1D4" presStyleIdx="3" presStyleCnt="4"/>
      <dgm:spPr/>
    </dgm:pt>
    <dgm:pt modelId="{83CBB671-2690-43A9-87E5-95C11BDF4059}" type="pres">
      <dgm:prSet presAssocID="{C877961B-242D-4FBA-B9A0-A64B580FEC2B}" presName="root2" presStyleCnt="0"/>
      <dgm:spPr/>
    </dgm:pt>
    <dgm:pt modelId="{5B812C8E-3D30-451A-A0B2-0A105FE30838}" type="pres">
      <dgm:prSet presAssocID="{C877961B-242D-4FBA-B9A0-A64B580FEC2B}" presName="LevelTwoTextNode" presStyleLbl="node4" presStyleIdx="3" presStyleCnt="4">
        <dgm:presLayoutVars>
          <dgm:chPref val="3"/>
        </dgm:presLayoutVars>
      </dgm:prSet>
      <dgm:spPr/>
    </dgm:pt>
    <dgm:pt modelId="{BB13C3C3-9CB2-42E1-8B42-F2789C879130}" type="pres">
      <dgm:prSet presAssocID="{C877961B-242D-4FBA-B9A0-A64B580FEC2B}" presName="level3hierChild" presStyleCnt="0"/>
      <dgm:spPr/>
    </dgm:pt>
  </dgm:ptLst>
  <dgm:cxnLst>
    <dgm:cxn modelId="{7A854D00-33D1-4CA5-BA3B-4FAE0267BE45}" type="presOf" srcId="{F1C985C6-AB17-426C-A2C0-D66537E408B9}" destId="{987B432B-EF20-430C-8D62-343B6735B0EB}" srcOrd="0" destOrd="0" presId="urn:microsoft.com/office/officeart/2005/8/layout/hierarchy2"/>
    <dgm:cxn modelId="{E2D0E100-CCC9-42F4-9757-CEB3FFFC0EDA}" srcId="{790BF22F-EF35-4BF8-B443-704D5F1F0967}" destId="{4900077F-D29D-4511-B6EB-FBDE6CC9FA1F}" srcOrd="0" destOrd="0" parTransId="{EFBDF5CA-AD41-4740-B4E3-0A90B41B84EE}" sibTransId="{8795CD17-AB89-4CB9-BC63-5D5C8CB421EB}"/>
    <dgm:cxn modelId="{667E1E01-4524-4F93-ABE1-F6071BC4D1CF}" srcId="{8C747A40-1E70-4708-922C-03A8631DDB8B}" destId="{FF53689A-02F3-4582-8FAB-5E0FF6F6089B}" srcOrd="0" destOrd="0" parTransId="{7F9F9627-0550-4865-A18E-A57EB84DB80E}" sibTransId="{3750C371-D4D2-4973-A268-63D64FACF850}"/>
    <dgm:cxn modelId="{6AA8020C-8804-44F3-AEF8-67344E2E20D3}" srcId="{7E14E7CF-625F-49A8-AC32-CD60D04C94E4}" destId="{3CF15A07-8223-49AA-B4E3-E8ED468CEFE0}" srcOrd="0" destOrd="0" parTransId="{45043EDB-F079-480C-B870-2EFBF10F297A}" sibTransId="{F7B1B9EF-F22B-4C29-8E94-8504E6DFEEEF}"/>
    <dgm:cxn modelId="{6DBEF00D-F569-484B-B544-F77B5224862F}" type="presOf" srcId="{D302BEB1-8155-45C0-AB50-E78F2D46A9E6}" destId="{2379A140-7150-4A5D-AB83-DAB8EA9E978B}" srcOrd="1" destOrd="0" presId="urn:microsoft.com/office/officeart/2005/8/layout/hierarchy2"/>
    <dgm:cxn modelId="{E76DE716-6726-4741-93D4-60894773F8B4}" type="presOf" srcId="{8D60236A-C3DB-4583-A513-6EF22A99E9A0}" destId="{74D0B6CA-6326-4074-9F99-23D4EB7CF9B6}" srcOrd="1" destOrd="0" presId="urn:microsoft.com/office/officeart/2005/8/layout/hierarchy2"/>
    <dgm:cxn modelId="{97228F1D-7173-4D77-A198-200704718470}" type="presOf" srcId="{00AB52C4-AB10-4C06-A9E1-E1276EBD74ED}" destId="{34ACAFE3-8A11-4CB1-A88B-86831DCBF14C}" srcOrd="1" destOrd="0" presId="urn:microsoft.com/office/officeart/2005/8/layout/hierarchy2"/>
    <dgm:cxn modelId="{E5638B29-ACCD-4A1C-9ABD-E4132F14A19C}" type="presOf" srcId="{1F0FE9E5-45BF-4C40-99AC-00AE5729D6E6}" destId="{6F97FEF5-A0A3-4664-8A4C-8F93DB04CA2B}" srcOrd="0" destOrd="0" presId="urn:microsoft.com/office/officeart/2005/8/layout/hierarchy2"/>
    <dgm:cxn modelId="{074F0636-46C6-48ED-A5E7-F435815F0916}" type="presOf" srcId="{790BF22F-EF35-4BF8-B443-704D5F1F0967}" destId="{16A37B44-3E1E-47E3-8CFA-9191380E7D9C}" srcOrd="0" destOrd="0" presId="urn:microsoft.com/office/officeart/2005/8/layout/hierarchy2"/>
    <dgm:cxn modelId="{AB6FED62-B4D1-4E71-B81E-EB14295770D0}" type="presOf" srcId="{EFBDF5CA-AD41-4740-B4E3-0A90B41B84EE}" destId="{211B3C4F-A1DC-468C-9D7B-056135987574}" srcOrd="0" destOrd="0" presId="urn:microsoft.com/office/officeart/2005/8/layout/hierarchy2"/>
    <dgm:cxn modelId="{C4CB806A-D295-459E-896B-1FD56BF21C2D}" type="presOf" srcId="{3CF15A07-8223-49AA-B4E3-E8ED468CEFE0}" destId="{D6CFE504-ED7E-4D9F-9C2D-1F3EBD78BCCB}" srcOrd="0" destOrd="0" presId="urn:microsoft.com/office/officeart/2005/8/layout/hierarchy2"/>
    <dgm:cxn modelId="{E7AC554E-40EB-44CB-BD0F-D716A48F4F30}" type="presOf" srcId="{7F9F9627-0550-4865-A18E-A57EB84DB80E}" destId="{60194DD1-84A1-4F88-95CE-901EE42EC235}" srcOrd="0" destOrd="0" presId="urn:microsoft.com/office/officeart/2005/8/layout/hierarchy2"/>
    <dgm:cxn modelId="{F230014F-DD73-4CE9-8DFD-E6997BCDD06B}" srcId="{3CF15A07-8223-49AA-B4E3-E8ED468CEFE0}" destId="{B7D48656-C25A-4792-95E6-6C670F68C8CD}" srcOrd="0" destOrd="0" parTransId="{F1C985C6-AB17-426C-A2C0-D66537E408B9}" sibTransId="{AC742737-7C63-41BB-825B-A832DD38C223}"/>
    <dgm:cxn modelId="{BF212172-0879-4E29-A4D7-D431C6FE3EC7}" type="presOf" srcId="{7E14E7CF-625F-49A8-AC32-CD60D04C94E4}" destId="{AE1E3A2F-EC14-4A68-B902-AEE8D3DC8CBF}" srcOrd="0" destOrd="0" presId="urn:microsoft.com/office/officeart/2005/8/layout/hierarchy2"/>
    <dgm:cxn modelId="{A6633C55-9B7C-46DF-B610-AE1FFBE01ED3}" srcId="{790BF22F-EF35-4BF8-B443-704D5F1F0967}" destId="{F8E8623C-F071-4A4F-8F3D-53A42CC33317}" srcOrd="1" destOrd="0" parTransId="{98CED2B9-53D7-44D0-84F9-718305F97C9E}" sibTransId="{EBD10D94-6646-4583-9D31-6E2E18D82C06}"/>
    <dgm:cxn modelId="{2F6D3B77-7AC1-4250-94B2-38490469B9DE}" type="presOf" srcId="{F8E8623C-F071-4A4F-8F3D-53A42CC33317}" destId="{A21A9757-28CB-4DED-9483-B182A5766299}" srcOrd="0" destOrd="0" presId="urn:microsoft.com/office/officeart/2005/8/layout/hierarchy2"/>
    <dgm:cxn modelId="{C565557A-32CC-4BE3-9CEE-7341FF98B2A2}" srcId="{B7D48656-C25A-4792-95E6-6C670F68C8CD}" destId="{8C747A40-1E70-4708-922C-03A8631DDB8B}" srcOrd="0" destOrd="0" parTransId="{D302BEB1-8155-45C0-AB50-E78F2D46A9E6}" sibTransId="{83DF5F8D-E6B1-4D1A-AD55-DA3A049A17BE}"/>
    <dgm:cxn modelId="{329F307B-F39B-4D7C-BDC2-C92C24FA7567}" type="presOf" srcId="{F1C985C6-AB17-426C-A2C0-D66537E408B9}" destId="{0DED0B2B-35E8-4F06-8AC9-48E291BBA997}" srcOrd="1" destOrd="0" presId="urn:microsoft.com/office/officeart/2005/8/layout/hierarchy2"/>
    <dgm:cxn modelId="{CD82457B-87FD-4292-B851-6E394749E3CA}" srcId="{6F9E36DC-51A5-41A0-877C-F3D34AAB555B}" destId="{13864ED7-D3CD-4A60-BBDB-84E068907CFA}" srcOrd="0" destOrd="0" parTransId="{00AB52C4-AB10-4C06-A9E1-E1276EBD74ED}" sibTransId="{098513AC-833F-428A-834A-93DCE775BAA8}"/>
    <dgm:cxn modelId="{9A2B0D7C-DD69-480F-A984-71616CA10F4D}" type="presOf" srcId="{FF53689A-02F3-4582-8FAB-5E0FF6F6089B}" destId="{29EAF795-7D38-4FBC-B5D5-C42CE6C3FE3B}" srcOrd="0" destOrd="0" presId="urn:microsoft.com/office/officeart/2005/8/layout/hierarchy2"/>
    <dgm:cxn modelId="{4BB21482-FE78-4F73-B2CA-E9CE0B665655}" type="presOf" srcId="{D302BEB1-8155-45C0-AB50-E78F2D46A9E6}" destId="{FBF7B0B6-4630-4DE1-9E96-3F9146E34E76}" srcOrd="0" destOrd="0" presId="urn:microsoft.com/office/officeart/2005/8/layout/hierarchy2"/>
    <dgm:cxn modelId="{1E1C7484-D97E-4882-9430-4E831029ABA9}" type="presOf" srcId="{F0603119-763F-4A51-A321-5F5B6FE83E86}" destId="{7C384457-F5A4-46A6-B7CE-C7C098ADD0B7}" srcOrd="0" destOrd="0" presId="urn:microsoft.com/office/officeart/2005/8/layout/hierarchy2"/>
    <dgm:cxn modelId="{8510B489-02F8-4FF5-B340-47922AF23614}" type="presOf" srcId="{13864ED7-D3CD-4A60-BBDB-84E068907CFA}" destId="{85144720-BE6C-4B0A-8E60-D63CB9818CC4}" srcOrd="0" destOrd="0" presId="urn:microsoft.com/office/officeart/2005/8/layout/hierarchy2"/>
    <dgm:cxn modelId="{43AC9591-7683-49F6-B759-865B17D2ECC4}" type="presOf" srcId="{00AB52C4-AB10-4C06-A9E1-E1276EBD74ED}" destId="{C99280D8-803F-4FBB-8BA0-BBCF48693A5D}" srcOrd="0" destOrd="0" presId="urn:microsoft.com/office/officeart/2005/8/layout/hierarchy2"/>
    <dgm:cxn modelId="{152B5592-342B-4315-AE04-38F816FA3773}" type="presOf" srcId="{F0603119-763F-4A51-A321-5F5B6FE83E86}" destId="{C87D1FCC-2AC4-4CF1-BF82-6DB21FCDBCF9}" srcOrd="1" destOrd="0" presId="urn:microsoft.com/office/officeart/2005/8/layout/hierarchy2"/>
    <dgm:cxn modelId="{5C57309E-3BFC-462A-A6FC-3B93A5F018AC}" srcId="{4900077F-D29D-4511-B6EB-FBDE6CC9FA1F}" destId="{1F0FE9E5-45BF-4C40-99AC-00AE5729D6E6}" srcOrd="0" destOrd="0" parTransId="{78B51594-7930-4400-8EED-70B0B439069B}" sibTransId="{6D19F800-4B5A-419D-9CBF-6182B387EB99}"/>
    <dgm:cxn modelId="{F227109F-44CC-4544-BFC3-6ACE20752E53}" type="presOf" srcId="{78B51594-7930-4400-8EED-70B0B439069B}" destId="{10ECE2B5-0136-4A8D-A474-6439C194AEBB}" srcOrd="1" destOrd="0" presId="urn:microsoft.com/office/officeart/2005/8/layout/hierarchy2"/>
    <dgm:cxn modelId="{8BCEA8A3-FDEF-42DE-A346-BDC17EAB9581}" type="presOf" srcId="{98CED2B9-53D7-44D0-84F9-718305F97C9E}" destId="{19995B54-A578-43C0-BB61-A3A5CCB08AA1}" srcOrd="0" destOrd="0" presId="urn:microsoft.com/office/officeart/2005/8/layout/hierarchy2"/>
    <dgm:cxn modelId="{9EF359A4-32EB-420C-B744-E3863320754B}" type="presOf" srcId="{8D60236A-C3DB-4583-A513-6EF22A99E9A0}" destId="{FD493298-789D-4F7D-A221-47CEF71177FE}" srcOrd="0" destOrd="0" presId="urn:microsoft.com/office/officeart/2005/8/layout/hierarchy2"/>
    <dgm:cxn modelId="{394F24A9-E5DB-4613-AFC1-76D11F6DD83D}" type="presOf" srcId="{3AEDA7A1-2781-4E58-99AA-4052BEE91FA7}" destId="{8772160D-F636-4200-B8A9-73BEC462684A}" srcOrd="0" destOrd="0" presId="urn:microsoft.com/office/officeart/2005/8/layout/hierarchy2"/>
    <dgm:cxn modelId="{2FFD72AF-860E-4343-BFB5-1BE8CFB0D45B}" type="presOf" srcId="{6F9E36DC-51A5-41A0-877C-F3D34AAB555B}" destId="{432FFED9-3551-431C-9847-9823166CD6A5}" srcOrd="0" destOrd="0" presId="urn:microsoft.com/office/officeart/2005/8/layout/hierarchy2"/>
    <dgm:cxn modelId="{AAA4D2AF-79B0-4B88-86C3-983C93075A0B}" type="presOf" srcId="{3AEDA7A1-2781-4E58-99AA-4052BEE91FA7}" destId="{BF848440-0602-4CA9-B606-9A5337369FBD}" srcOrd="1" destOrd="0" presId="urn:microsoft.com/office/officeart/2005/8/layout/hierarchy2"/>
    <dgm:cxn modelId="{D3EBE2C3-FDAF-4C47-8126-01BCF3732993}" srcId="{F8E8623C-F071-4A4F-8F3D-53A42CC33317}" destId="{C877961B-242D-4FBA-B9A0-A64B580FEC2B}" srcOrd="0" destOrd="0" parTransId="{8D60236A-C3DB-4583-A513-6EF22A99E9A0}" sibTransId="{D9E57A6A-A274-4069-BC85-3D67F2086E57}"/>
    <dgm:cxn modelId="{EE1C44C5-4DA4-4B53-90DD-CFF7002875EE}" srcId="{3CF15A07-8223-49AA-B4E3-E8ED468CEFE0}" destId="{790BF22F-EF35-4BF8-B443-704D5F1F0967}" srcOrd="1" destOrd="0" parTransId="{F0603119-763F-4A51-A321-5F5B6FE83E86}" sibTransId="{70201DA6-0A40-4DB0-9C60-762C8827D258}"/>
    <dgm:cxn modelId="{3458DFCC-97D5-4488-9EC6-F21CE74D5864}" type="presOf" srcId="{EFBDF5CA-AD41-4740-B4E3-0A90B41B84EE}" destId="{BBBB0857-57CC-4074-B249-EBAC01DADD22}" srcOrd="1" destOrd="0" presId="urn:microsoft.com/office/officeart/2005/8/layout/hierarchy2"/>
    <dgm:cxn modelId="{C9B38FD3-3A98-473E-A218-62F849534A57}" srcId="{B7D48656-C25A-4792-95E6-6C670F68C8CD}" destId="{6F9E36DC-51A5-41A0-877C-F3D34AAB555B}" srcOrd="1" destOrd="0" parTransId="{3AEDA7A1-2781-4E58-99AA-4052BEE91FA7}" sibTransId="{5049C604-C313-4F2A-8647-7355B1BF2221}"/>
    <dgm:cxn modelId="{B7CAACD9-D578-4382-B1FE-38B0B71EC980}" type="presOf" srcId="{98CED2B9-53D7-44D0-84F9-718305F97C9E}" destId="{8AB4016D-0B8D-41F0-A393-D45F18A9F988}" srcOrd="1" destOrd="0" presId="urn:microsoft.com/office/officeart/2005/8/layout/hierarchy2"/>
    <dgm:cxn modelId="{42D363DB-CE60-4DC1-94D2-B799E6F67EBE}" type="presOf" srcId="{78B51594-7930-4400-8EED-70B0B439069B}" destId="{D46EE38A-91AF-4F61-9368-B1D4494CA9C1}" srcOrd="0" destOrd="0" presId="urn:microsoft.com/office/officeart/2005/8/layout/hierarchy2"/>
    <dgm:cxn modelId="{4BF83BE2-86F6-4768-8C83-13440BFA6ECC}" type="presOf" srcId="{C877961B-242D-4FBA-B9A0-A64B580FEC2B}" destId="{5B812C8E-3D30-451A-A0B2-0A105FE30838}" srcOrd="0" destOrd="0" presId="urn:microsoft.com/office/officeart/2005/8/layout/hierarchy2"/>
    <dgm:cxn modelId="{A0CECAE7-9A9E-4867-A246-176F7A87B082}" type="presOf" srcId="{B7D48656-C25A-4792-95E6-6C670F68C8CD}" destId="{BEC880AD-F1F3-4A5B-BDC2-78527D3E2134}" srcOrd="0" destOrd="0" presId="urn:microsoft.com/office/officeart/2005/8/layout/hierarchy2"/>
    <dgm:cxn modelId="{971239EC-3B58-480A-BCDA-6BE6738C9385}" type="presOf" srcId="{7F9F9627-0550-4865-A18E-A57EB84DB80E}" destId="{302DDB20-31D4-4EDF-80B7-7585C2ACBA52}" srcOrd="1" destOrd="0" presId="urn:microsoft.com/office/officeart/2005/8/layout/hierarchy2"/>
    <dgm:cxn modelId="{E7314FF1-420F-4367-B35D-19CF0B73EFBF}" type="presOf" srcId="{4900077F-D29D-4511-B6EB-FBDE6CC9FA1F}" destId="{98C21CA8-F326-4FE7-8915-8F5B9B7DC6A8}" srcOrd="0" destOrd="0" presId="urn:microsoft.com/office/officeart/2005/8/layout/hierarchy2"/>
    <dgm:cxn modelId="{489B2BFB-49E5-4081-B7EF-16CA47AAA98C}" type="presOf" srcId="{8C747A40-1E70-4708-922C-03A8631DDB8B}" destId="{1EA62DEE-BD07-4A2F-A66E-D3F8B361FA89}" srcOrd="0" destOrd="0" presId="urn:microsoft.com/office/officeart/2005/8/layout/hierarchy2"/>
    <dgm:cxn modelId="{1477C13D-1DF4-4FC0-AF5B-C0BA835B082A}" type="presParOf" srcId="{AE1E3A2F-EC14-4A68-B902-AEE8D3DC8CBF}" destId="{1E85638A-0024-44B7-BEF2-AA555F9C734C}" srcOrd="0" destOrd="0" presId="urn:microsoft.com/office/officeart/2005/8/layout/hierarchy2"/>
    <dgm:cxn modelId="{E085E026-00F7-47BC-ACFB-663BAF661B96}" type="presParOf" srcId="{1E85638A-0024-44B7-BEF2-AA555F9C734C}" destId="{D6CFE504-ED7E-4D9F-9C2D-1F3EBD78BCCB}" srcOrd="0" destOrd="0" presId="urn:microsoft.com/office/officeart/2005/8/layout/hierarchy2"/>
    <dgm:cxn modelId="{1E2E8FA4-349B-4C37-8139-1916BD754C66}" type="presParOf" srcId="{1E85638A-0024-44B7-BEF2-AA555F9C734C}" destId="{E1CE3B12-6180-44DD-ABAB-5AF821EA7F8E}" srcOrd="1" destOrd="0" presId="urn:microsoft.com/office/officeart/2005/8/layout/hierarchy2"/>
    <dgm:cxn modelId="{DCA51459-0689-4B93-803C-13CE417E905C}" type="presParOf" srcId="{E1CE3B12-6180-44DD-ABAB-5AF821EA7F8E}" destId="{987B432B-EF20-430C-8D62-343B6735B0EB}" srcOrd="0" destOrd="0" presId="urn:microsoft.com/office/officeart/2005/8/layout/hierarchy2"/>
    <dgm:cxn modelId="{0EEF5D84-02F0-4AE6-929B-25BF1CFF8BD9}" type="presParOf" srcId="{987B432B-EF20-430C-8D62-343B6735B0EB}" destId="{0DED0B2B-35E8-4F06-8AC9-48E291BBA997}" srcOrd="0" destOrd="0" presId="urn:microsoft.com/office/officeart/2005/8/layout/hierarchy2"/>
    <dgm:cxn modelId="{B8A180DD-A11B-4B6A-A752-347B9B82B5D8}" type="presParOf" srcId="{E1CE3B12-6180-44DD-ABAB-5AF821EA7F8E}" destId="{2C285843-27BF-4D36-88A2-9CB641694731}" srcOrd="1" destOrd="0" presId="urn:microsoft.com/office/officeart/2005/8/layout/hierarchy2"/>
    <dgm:cxn modelId="{DB03C827-E22F-454B-8345-65D4B0A648AF}" type="presParOf" srcId="{2C285843-27BF-4D36-88A2-9CB641694731}" destId="{BEC880AD-F1F3-4A5B-BDC2-78527D3E2134}" srcOrd="0" destOrd="0" presId="urn:microsoft.com/office/officeart/2005/8/layout/hierarchy2"/>
    <dgm:cxn modelId="{C87589C1-75F9-44D3-87DB-73206324A884}" type="presParOf" srcId="{2C285843-27BF-4D36-88A2-9CB641694731}" destId="{2610B47C-AC00-4D96-803B-AB365D6ACFEB}" srcOrd="1" destOrd="0" presId="urn:microsoft.com/office/officeart/2005/8/layout/hierarchy2"/>
    <dgm:cxn modelId="{9AC3EA32-E3BB-4277-BFDA-607B6D76A0B8}" type="presParOf" srcId="{2610B47C-AC00-4D96-803B-AB365D6ACFEB}" destId="{FBF7B0B6-4630-4DE1-9E96-3F9146E34E76}" srcOrd="0" destOrd="0" presId="urn:microsoft.com/office/officeart/2005/8/layout/hierarchy2"/>
    <dgm:cxn modelId="{578270BA-78E3-47E3-9778-CFF6AAAFA133}" type="presParOf" srcId="{FBF7B0B6-4630-4DE1-9E96-3F9146E34E76}" destId="{2379A140-7150-4A5D-AB83-DAB8EA9E978B}" srcOrd="0" destOrd="0" presId="urn:microsoft.com/office/officeart/2005/8/layout/hierarchy2"/>
    <dgm:cxn modelId="{FC11DEDF-102C-416D-BD36-83D03A1BB5EB}" type="presParOf" srcId="{2610B47C-AC00-4D96-803B-AB365D6ACFEB}" destId="{F4A1280C-85C9-492A-B47B-72867F91226B}" srcOrd="1" destOrd="0" presId="urn:microsoft.com/office/officeart/2005/8/layout/hierarchy2"/>
    <dgm:cxn modelId="{3A5EAC83-7E6D-42CE-93E7-F87F4325CCB2}" type="presParOf" srcId="{F4A1280C-85C9-492A-B47B-72867F91226B}" destId="{1EA62DEE-BD07-4A2F-A66E-D3F8B361FA89}" srcOrd="0" destOrd="0" presId="urn:microsoft.com/office/officeart/2005/8/layout/hierarchy2"/>
    <dgm:cxn modelId="{DEADD6CB-4A01-4636-AEC3-76AF334376E5}" type="presParOf" srcId="{F4A1280C-85C9-492A-B47B-72867F91226B}" destId="{2343283B-D38E-4B8A-BDB2-D4139CE583DE}" srcOrd="1" destOrd="0" presId="urn:microsoft.com/office/officeart/2005/8/layout/hierarchy2"/>
    <dgm:cxn modelId="{C2B2DE14-112D-4390-9705-6D63A6787C4A}" type="presParOf" srcId="{2343283B-D38E-4B8A-BDB2-D4139CE583DE}" destId="{60194DD1-84A1-4F88-95CE-901EE42EC235}" srcOrd="0" destOrd="0" presId="urn:microsoft.com/office/officeart/2005/8/layout/hierarchy2"/>
    <dgm:cxn modelId="{20E441DE-6063-49E8-A71F-9FCAD87BC4AD}" type="presParOf" srcId="{60194DD1-84A1-4F88-95CE-901EE42EC235}" destId="{302DDB20-31D4-4EDF-80B7-7585C2ACBA52}" srcOrd="0" destOrd="0" presId="urn:microsoft.com/office/officeart/2005/8/layout/hierarchy2"/>
    <dgm:cxn modelId="{4F891FF5-89C8-4D53-8778-9183E17186EF}" type="presParOf" srcId="{2343283B-D38E-4B8A-BDB2-D4139CE583DE}" destId="{16983451-9516-485D-A7CD-B24B0027613B}" srcOrd="1" destOrd="0" presId="urn:microsoft.com/office/officeart/2005/8/layout/hierarchy2"/>
    <dgm:cxn modelId="{79A39B6D-230B-401F-BF0A-E839AF3EA4E5}" type="presParOf" srcId="{16983451-9516-485D-A7CD-B24B0027613B}" destId="{29EAF795-7D38-4FBC-B5D5-C42CE6C3FE3B}" srcOrd="0" destOrd="0" presId="urn:microsoft.com/office/officeart/2005/8/layout/hierarchy2"/>
    <dgm:cxn modelId="{B91E0F65-0247-4FFB-858D-8857B310EE3F}" type="presParOf" srcId="{16983451-9516-485D-A7CD-B24B0027613B}" destId="{3EB68FD3-B14D-4CA3-839B-4FB07EFF347F}" srcOrd="1" destOrd="0" presId="urn:microsoft.com/office/officeart/2005/8/layout/hierarchy2"/>
    <dgm:cxn modelId="{A518490B-6624-4629-B038-8D85671B2775}" type="presParOf" srcId="{2610B47C-AC00-4D96-803B-AB365D6ACFEB}" destId="{8772160D-F636-4200-B8A9-73BEC462684A}" srcOrd="2" destOrd="0" presId="urn:microsoft.com/office/officeart/2005/8/layout/hierarchy2"/>
    <dgm:cxn modelId="{2D15FFA6-BE20-4B80-A095-9C7B1B220BFC}" type="presParOf" srcId="{8772160D-F636-4200-B8A9-73BEC462684A}" destId="{BF848440-0602-4CA9-B606-9A5337369FBD}" srcOrd="0" destOrd="0" presId="urn:microsoft.com/office/officeart/2005/8/layout/hierarchy2"/>
    <dgm:cxn modelId="{F55694DF-5AEC-49A4-85AA-1CDF8D70D985}" type="presParOf" srcId="{2610B47C-AC00-4D96-803B-AB365D6ACFEB}" destId="{86480730-DD20-4DC1-A741-BCBCF484EBC8}" srcOrd="3" destOrd="0" presId="urn:microsoft.com/office/officeart/2005/8/layout/hierarchy2"/>
    <dgm:cxn modelId="{0236A831-82C6-43B7-ACC1-B1156FAF6AC0}" type="presParOf" srcId="{86480730-DD20-4DC1-A741-BCBCF484EBC8}" destId="{432FFED9-3551-431C-9847-9823166CD6A5}" srcOrd="0" destOrd="0" presId="urn:microsoft.com/office/officeart/2005/8/layout/hierarchy2"/>
    <dgm:cxn modelId="{C5A9878F-7345-4274-A86D-DCFE5A99E519}" type="presParOf" srcId="{86480730-DD20-4DC1-A741-BCBCF484EBC8}" destId="{B6DC4A82-E790-47EE-99E4-A8E15AF8F060}" srcOrd="1" destOrd="0" presId="urn:microsoft.com/office/officeart/2005/8/layout/hierarchy2"/>
    <dgm:cxn modelId="{4D56F14A-4136-4D63-A001-A3CFDD5AB2E7}" type="presParOf" srcId="{B6DC4A82-E790-47EE-99E4-A8E15AF8F060}" destId="{C99280D8-803F-4FBB-8BA0-BBCF48693A5D}" srcOrd="0" destOrd="0" presId="urn:microsoft.com/office/officeart/2005/8/layout/hierarchy2"/>
    <dgm:cxn modelId="{C4ADAC1A-AD87-4E57-85BC-36D074253F7B}" type="presParOf" srcId="{C99280D8-803F-4FBB-8BA0-BBCF48693A5D}" destId="{34ACAFE3-8A11-4CB1-A88B-86831DCBF14C}" srcOrd="0" destOrd="0" presId="urn:microsoft.com/office/officeart/2005/8/layout/hierarchy2"/>
    <dgm:cxn modelId="{3B86F55E-9B9E-4B13-8EF5-50225918EB18}" type="presParOf" srcId="{B6DC4A82-E790-47EE-99E4-A8E15AF8F060}" destId="{9CE47616-F039-4A82-B8C2-D5DA6B467697}" srcOrd="1" destOrd="0" presId="urn:microsoft.com/office/officeart/2005/8/layout/hierarchy2"/>
    <dgm:cxn modelId="{64CB1B15-8300-4CDA-8A78-F86D1B648BEE}" type="presParOf" srcId="{9CE47616-F039-4A82-B8C2-D5DA6B467697}" destId="{85144720-BE6C-4B0A-8E60-D63CB9818CC4}" srcOrd="0" destOrd="0" presId="urn:microsoft.com/office/officeart/2005/8/layout/hierarchy2"/>
    <dgm:cxn modelId="{FE748277-43CC-46C4-A4F1-651DC0CB4798}" type="presParOf" srcId="{9CE47616-F039-4A82-B8C2-D5DA6B467697}" destId="{6A1C9F32-F58F-4924-B409-1F408156B424}" srcOrd="1" destOrd="0" presId="urn:microsoft.com/office/officeart/2005/8/layout/hierarchy2"/>
    <dgm:cxn modelId="{565793C3-7B2B-4CA5-91DF-DE2AF80D3970}" type="presParOf" srcId="{E1CE3B12-6180-44DD-ABAB-5AF821EA7F8E}" destId="{7C384457-F5A4-46A6-B7CE-C7C098ADD0B7}" srcOrd="2" destOrd="0" presId="urn:microsoft.com/office/officeart/2005/8/layout/hierarchy2"/>
    <dgm:cxn modelId="{944CBFB7-5A04-4B9C-AD3C-77D6C98E7E40}" type="presParOf" srcId="{7C384457-F5A4-46A6-B7CE-C7C098ADD0B7}" destId="{C87D1FCC-2AC4-4CF1-BF82-6DB21FCDBCF9}" srcOrd="0" destOrd="0" presId="urn:microsoft.com/office/officeart/2005/8/layout/hierarchy2"/>
    <dgm:cxn modelId="{CAA8D7C4-C57F-40D1-A2D5-FB3234B46198}" type="presParOf" srcId="{E1CE3B12-6180-44DD-ABAB-5AF821EA7F8E}" destId="{E65DB25D-DF04-4B0C-8F37-E8991B33BA83}" srcOrd="3" destOrd="0" presId="urn:microsoft.com/office/officeart/2005/8/layout/hierarchy2"/>
    <dgm:cxn modelId="{82B95768-E4AB-4A04-A6D4-9CC7DA2DE89B}" type="presParOf" srcId="{E65DB25D-DF04-4B0C-8F37-E8991B33BA83}" destId="{16A37B44-3E1E-47E3-8CFA-9191380E7D9C}" srcOrd="0" destOrd="0" presId="urn:microsoft.com/office/officeart/2005/8/layout/hierarchy2"/>
    <dgm:cxn modelId="{625D58CE-4884-4AB0-A413-720812F065C4}" type="presParOf" srcId="{E65DB25D-DF04-4B0C-8F37-E8991B33BA83}" destId="{22B567F1-421B-4066-B971-29DC61862E02}" srcOrd="1" destOrd="0" presId="urn:microsoft.com/office/officeart/2005/8/layout/hierarchy2"/>
    <dgm:cxn modelId="{61808B56-FCA1-47C5-A7ED-8D1454CFA146}" type="presParOf" srcId="{22B567F1-421B-4066-B971-29DC61862E02}" destId="{211B3C4F-A1DC-468C-9D7B-056135987574}" srcOrd="0" destOrd="0" presId="urn:microsoft.com/office/officeart/2005/8/layout/hierarchy2"/>
    <dgm:cxn modelId="{58175899-701B-486B-A17F-9682151F3216}" type="presParOf" srcId="{211B3C4F-A1DC-468C-9D7B-056135987574}" destId="{BBBB0857-57CC-4074-B249-EBAC01DADD22}" srcOrd="0" destOrd="0" presId="urn:microsoft.com/office/officeart/2005/8/layout/hierarchy2"/>
    <dgm:cxn modelId="{DE5903B6-095B-43A6-A094-FF0D4DD77387}" type="presParOf" srcId="{22B567F1-421B-4066-B971-29DC61862E02}" destId="{F91ED66B-0F5B-47E2-94F6-9492DCED3F39}" srcOrd="1" destOrd="0" presId="urn:microsoft.com/office/officeart/2005/8/layout/hierarchy2"/>
    <dgm:cxn modelId="{18F8D0B9-4D41-44D2-B763-EECEB0B9B20C}" type="presParOf" srcId="{F91ED66B-0F5B-47E2-94F6-9492DCED3F39}" destId="{98C21CA8-F326-4FE7-8915-8F5B9B7DC6A8}" srcOrd="0" destOrd="0" presId="urn:microsoft.com/office/officeart/2005/8/layout/hierarchy2"/>
    <dgm:cxn modelId="{E13C93F3-9263-4B57-96B2-B48C5DC084CE}" type="presParOf" srcId="{F91ED66B-0F5B-47E2-94F6-9492DCED3F39}" destId="{141537A3-7AD3-42BB-B7B8-A49F60D33D42}" srcOrd="1" destOrd="0" presId="urn:microsoft.com/office/officeart/2005/8/layout/hierarchy2"/>
    <dgm:cxn modelId="{7778B51C-27BB-4B84-BC5A-01B60632DC08}" type="presParOf" srcId="{141537A3-7AD3-42BB-B7B8-A49F60D33D42}" destId="{D46EE38A-91AF-4F61-9368-B1D4494CA9C1}" srcOrd="0" destOrd="0" presId="urn:microsoft.com/office/officeart/2005/8/layout/hierarchy2"/>
    <dgm:cxn modelId="{DB61106D-4110-4E07-94C4-824E79C686D4}" type="presParOf" srcId="{D46EE38A-91AF-4F61-9368-B1D4494CA9C1}" destId="{10ECE2B5-0136-4A8D-A474-6439C194AEBB}" srcOrd="0" destOrd="0" presId="urn:microsoft.com/office/officeart/2005/8/layout/hierarchy2"/>
    <dgm:cxn modelId="{D4D072AB-B41C-47B9-8E03-4E8FFF5A7B68}" type="presParOf" srcId="{141537A3-7AD3-42BB-B7B8-A49F60D33D42}" destId="{714F6C2A-22E7-4841-A6DF-9A2536079138}" srcOrd="1" destOrd="0" presId="urn:microsoft.com/office/officeart/2005/8/layout/hierarchy2"/>
    <dgm:cxn modelId="{ED02D3D7-031B-4C06-8733-6FF1266C40D0}" type="presParOf" srcId="{714F6C2A-22E7-4841-A6DF-9A2536079138}" destId="{6F97FEF5-A0A3-4664-8A4C-8F93DB04CA2B}" srcOrd="0" destOrd="0" presId="urn:microsoft.com/office/officeart/2005/8/layout/hierarchy2"/>
    <dgm:cxn modelId="{21262AEC-2458-420D-B80C-26FE3713649D}" type="presParOf" srcId="{714F6C2A-22E7-4841-A6DF-9A2536079138}" destId="{F09C98AA-3727-45DC-AD7C-95EA065AFB73}" srcOrd="1" destOrd="0" presId="urn:microsoft.com/office/officeart/2005/8/layout/hierarchy2"/>
    <dgm:cxn modelId="{45FE29D9-02DF-4A3E-AEF8-47EFF6816D15}" type="presParOf" srcId="{22B567F1-421B-4066-B971-29DC61862E02}" destId="{19995B54-A578-43C0-BB61-A3A5CCB08AA1}" srcOrd="2" destOrd="0" presId="urn:microsoft.com/office/officeart/2005/8/layout/hierarchy2"/>
    <dgm:cxn modelId="{EE57BA85-BD7A-46DD-9E04-18A47CBEDDB2}" type="presParOf" srcId="{19995B54-A578-43C0-BB61-A3A5CCB08AA1}" destId="{8AB4016D-0B8D-41F0-A393-D45F18A9F988}" srcOrd="0" destOrd="0" presId="urn:microsoft.com/office/officeart/2005/8/layout/hierarchy2"/>
    <dgm:cxn modelId="{D572AA9E-C1DF-4006-A05C-4F39F0763AD7}" type="presParOf" srcId="{22B567F1-421B-4066-B971-29DC61862E02}" destId="{10326228-87D3-4B3A-8263-5EB0C0D8B05D}" srcOrd="3" destOrd="0" presId="urn:microsoft.com/office/officeart/2005/8/layout/hierarchy2"/>
    <dgm:cxn modelId="{1F56F5BB-B029-4734-BF8F-CA7C750D3C8B}" type="presParOf" srcId="{10326228-87D3-4B3A-8263-5EB0C0D8B05D}" destId="{A21A9757-28CB-4DED-9483-B182A5766299}" srcOrd="0" destOrd="0" presId="urn:microsoft.com/office/officeart/2005/8/layout/hierarchy2"/>
    <dgm:cxn modelId="{C541766E-97F5-475D-A544-ADAA15142A91}" type="presParOf" srcId="{10326228-87D3-4B3A-8263-5EB0C0D8B05D}" destId="{94E7D84D-53FD-4704-B796-DABE1B1E6EB2}" srcOrd="1" destOrd="0" presId="urn:microsoft.com/office/officeart/2005/8/layout/hierarchy2"/>
    <dgm:cxn modelId="{DEB10AAD-6FA2-44FE-8E54-3B7146560C45}" type="presParOf" srcId="{94E7D84D-53FD-4704-B796-DABE1B1E6EB2}" destId="{FD493298-789D-4F7D-A221-47CEF71177FE}" srcOrd="0" destOrd="0" presId="urn:microsoft.com/office/officeart/2005/8/layout/hierarchy2"/>
    <dgm:cxn modelId="{646776F2-68E5-47AE-976B-AF0E14EE3749}" type="presParOf" srcId="{FD493298-789D-4F7D-A221-47CEF71177FE}" destId="{74D0B6CA-6326-4074-9F99-23D4EB7CF9B6}" srcOrd="0" destOrd="0" presId="urn:microsoft.com/office/officeart/2005/8/layout/hierarchy2"/>
    <dgm:cxn modelId="{D1423C75-BE91-457A-BC09-2FE2044DD2B4}" type="presParOf" srcId="{94E7D84D-53FD-4704-B796-DABE1B1E6EB2}" destId="{83CBB671-2690-43A9-87E5-95C11BDF4059}" srcOrd="1" destOrd="0" presId="urn:microsoft.com/office/officeart/2005/8/layout/hierarchy2"/>
    <dgm:cxn modelId="{15BC0C5A-52B0-4970-91AF-BEC8BA261F53}" type="presParOf" srcId="{83CBB671-2690-43A9-87E5-95C11BDF4059}" destId="{5B812C8E-3D30-451A-A0B2-0A105FE30838}" srcOrd="0" destOrd="0" presId="urn:microsoft.com/office/officeart/2005/8/layout/hierarchy2"/>
    <dgm:cxn modelId="{863F405B-066D-440A-B0BF-D18DE893E2BA}" type="presParOf" srcId="{83CBB671-2690-43A9-87E5-95C11BDF4059}" destId="{BB13C3C3-9CB2-42E1-8B42-F2789C87913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04AA7-D445-45FF-B31C-293A96D04B5B}"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A7E1DE5C-CA7C-4A61-A686-CC76AF3622C9}">
      <dgm:prSet/>
      <dgm:spPr/>
      <dgm:t>
        <a:bodyPr/>
        <a:lstStyle/>
        <a:p>
          <a:pPr>
            <a:lnSpc>
              <a:spcPct val="100000"/>
            </a:lnSpc>
          </a:pPr>
          <a:endParaRPr lang="da-DK" dirty="0"/>
        </a:p>
        <a:p>
          <a:pPr>
            <a:lnSpc>
              <a:spcPct val="100000"/>
            </a:lnSpc>
          </a:pPr>
          <a:r>
            <a:rPr lang="da-DK" dirty="0"/>
            <a:t>Involvér de lokale pressefrivillige og superpressefrivillige.</a:t>
          </a:r>
          <a:br>
            <a:rPr lang="da-DK" dirty="0"/>
          </a:br>
          <a:endParaRPr lang="en-US" dirty="0"/>
        </a:p>
      </dgm:t>
    </dgm:pt>
    <dgm:pt modelId="{95DA7004-91F2-440B-AD27-715C4658733D}" type="parTrans" cxnId="{5507994D-EE87-482B-8BAD-F8CCE2AC2606}">
      <dgm:prSet/>
      <dgm:spPr/>
      <dgm:t>
        <a:bodyPr/>
        <a:lstStyle/>
        <a:p>
          <a:endParaRPr lang="en-US"/>
        </a:p>
      </dgm:t>
    </dgm:pt>
    <dgm:pt modelId="{A9E5B33E-20D8-468B-8BF3-C1202AF31523}" type="sibTrans" cxnId="{5507994D-EE87-482B-8BAD-F8CCE2AC2606}">
      <dgm:prSet/>
      <dgm:spPr/>
      <dgm:t>
        <a:bodyPr/>
        <a:lstStyle/>
        <a:p>
          <a:endParaRPr lang="en-US"/>
        </a:p>
      </dgm:t>
    </dgm:pt>
    <dgm:pt modelId="{C605CE1A-28E8-45CD-B9B3-B5E845364D34}">
      <dgm:prSet/>
      <dgm:spPr/>
      <dgm:t>
        <a:bodyPr/>
        <a:lstStyle/>
        <a:p>
          <a:pPr>
            <a:lnSpc>
              <a:spcPct val="100000"/>
            </a:lnSpc>
          </a:pPr>
          <a:br>
            <a:rPr lang="da-DK" dirty="0"/>
          </a:br>
          <a:r>
            <a:rPr lang="da-DK" dirty="0"/>
            <a:t>Kontakt Ældre Sagen pressetelefon på tlf. 70 20 30 31 ved behov for hjælp og støtte til at håndtere pressen.</a:t>
          </a:r>
          <a:br>
            <a:rPr lang="da-DK" dirty="0"/>
          </a:br>
          <a:endParaRPr lang="en-US" dirty="0"/>
        </a:p>
      </dgm:t>
    </dgm:pt>
    <dgm:pt modelId="{ED9574B4-6AE6-4EEA-B499-48599BEA009A}" type="parTrans" cxnId="{8B790A4D-2040-4060-986B-35D9892C4636}">
      <dgm:prSet/>
      <dgm:spPr/>
      <dgm:t>
        <a:bodyPr/>
        <a:lstStyle/>
        <a:p>
          <a:endParaRPr lang="en-US"/>
        </a:p>
      </dgm:t>
    </dgm:pt>
    <dgm:pt modelId="{3F12C063-598F-44ED-BAD8-B830C98A2CA2}" type="sibTrans" cxnId="{8B790A4D-2040-4060-986B-35D9892C4636}">
      <dgm:prSet/>
      <dgm:spPr/>
      <dgm:t>
        <a:bodyPr/>
        <a:lstStyle/>
        <a:p>
          <a:endParaRPr lang="en-US"/>
        </a:p>
      </dgm:t>
    </dgm:pt>
    <dgm:pt modelId="{330B4C17-FCF6-4264-9E3B-7A2B990584AE}">
      <dgm:prSet/>
      <dgm:spPr/>
      <dgm:t>
        <a:bodyPr/>
        <a:lstStyle/>
        <a:p>
          <a:pPr>
            <a:lnSpc>
              <a:spcPct val="100000"/>
            </a:lnSpc>
          </a:pPr>
          <a:r>
            <a:rPr lang="da-DK" dirty="0"/>
            <a:t>Kontakt kommunikationskonsulent Gerda Grønning (gg@aeldresagen.dk), hvis I har brug for hjælp eller sparring vedr. debatindlæg og pressemeddelelser.</a:t>
          </a:r>
          <a:endParaRPr lang="en-US" dirty="0"/>
        </a:p>
      </dgm:t>
    </dgm:pt>
    <dgm:pt modelId="{477CF2F3-85EC-48B1-812E-083735BAD420}" type="parTrans" cxnId="{1315530F-1D96-411B-8062-05285633D0FF}">
      <dgm:prSet/>
      <dgm:spPr/>
      <dgm:t>
        <a:bodyPr/>
        <a:lstStyle/>
        <a:p>
          <a:endParaRPr lang="en-US"/>
        </a:p>
      </dgm:t>
    </dgm:pt>
    <dgm:pt modelId="{ECD25F4C-D373-4F44-AF08-E4BA1DE78C27}" type="sibTrans" cxnId="{1315530F-1D96-411B-8062-05285633D0FF}">
      <dgm:prSet/>
      <dgm:spPr/>
      <dgm:t>
        <a:bodyPr/>
        <a:lstStyle/>
        <a:p>
          <a:endParaRPr lang="en-US"/>
        </a:p>
      </dgm:t>
    </dgm:pt>
    <dgm:pt modelId="{38CD62FE-6CEB-488E-A433-BDAA153678E4}" type="pres">
      <dgm:prSet presAssocID="{AA404AA7-D445-45FF-B31C-293A96D04B5B}" presName="root" presStyleCnt="0">
        <dgm:presLayoutVars>
          <dgm:dir/>
          <dgm:resizeHandles val="exact"/>
        </dgm:presLayoutVars>
      </dgm:prSet>
      <dgm:spPr/>
    </dgm:pt>
    <dgm:pt modelId="{6B857AD4-A291-4EDC-B9FC-2F40C7B96E62}" type="pres">
      <dgm:prSet presAssocID="{A7E1DE5C-CA7C-4A61-A686-CC76AF3622C9}" presName="compNode" presStyleCnt="0"/>
      <dgm:spPr/>
    </dgm:pt>
    <dgm:pt modelId="{A17B8563-2E16-4995-803C-5B589627555C}" type="pres">
      <dgm:prSet presAssocID="{A7E1DE5C-CA7C-4A61-A686-CC76AF3622C9}" presName="bgRect" presStyleLbl="bgShp" presStyleIdx="0" presStyleCnt="3"/>
      <dgm:spPr/>
    </dgm:pt>
    <dgm:pt modelId="{92F2E12E-E291-407E-A448-B27CD012D7A2}" type="pres">
      <dgm:prSet presAssocID="{A7E1DE5C-CA7C-4A61-A686-CC76AF3622C9}" presName="iconRect" presStyleLbl="node1" presStyleIdx="0" presStyleCnt="3"/>
      <dgm:spPr>
        <a:prstGeom prst="star6">
          <a:avLst/>
        </a:prstGeom>
      </dgm:spPr>
    </dgm:pt>
    <dgm:pt modelId="{C33EA0F8-D013-4FBB-AFDB-FD9BC6FE9380}" type="pres">
      <dgm:prSet presAssocID="{A7E1DE5C-CA7C-4A61-A686-CC76AF3622C9}" presName="spaceRect" presStyleCnt="0"/>
      <dgm:spPr/>
    </dgm:pt>
    <dgm:pt modelId="{F8E6F8B7-30CF-46BE-AFE2-CFB01BD18DF9}" type="pres">
      <dgm:prSet presAssocID="{A7E1DE5C-CA7C-4A61-A686-CC76AF3622C9}" presName="parTx" presStyleLbl="revTx" presStyleIdx="0" presStyleCnt="3">
        <dgm:presLayoutVars>
          <dgm:chMax val="0"/>
          <dgm:chPref val="0"/>
        </dgm:presLayoutVars>
      </dgm:prSet>
      <dgm:spPr/>
    </dgm:pt>
    <dgm:pt modelId="{CB50BBDC-37DE-422A-9E52-08D7795023AE}" type="pres">
      <dgm:prSet presAssocID="{A9E5B33E-20D8-468B-8BF3-C1202AF31523}" presName="sibTrans" presStyleCnt="0"/>
      <dgm:spPr/>
    </dgm:pt>
    <dgm:pt modelId="{BFB27347-F372-43C5-85A4-00B3DB9A9606}" type="pres">
      <dgm:prSet presAssocID="{C605CE1A-28E8-45CD-B9B3-B5E845364D34}" presName="compNode" presStyleCnt="0"/>
      <dgm:spPr/>
    </dgm:pt>
    <dgm:pt modelId="{F5D205D2-9AA0-477B-B89F-9BFEB83217F9}" type="pres">
      <dgm:prSet presAssocID="{C605CE1A-28E8-45CD-B9B3-B5E845364D34}" presName="bgRect" presStyleLbl="bgShp" presStyleIdx="1" presStyleCnt="3" custLinFactNeighborX="-93"/>
      <dgm:spPr/>
    </dgm:pt>
    <dgm:pt modelId="{48169CE3-FB0F-46F5-81BB-6F5400FF7F63}" type="pres">
      <dgm:prSet presAssocID="{C605CE1A-28E8-45CD-B9B3-B5E845364D34}"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lefonrør med massiv udfyldning"/>
        </a:ext>
      </dgm:extLst>
    </dgm:pt>
    <dgm:pt modelId="{144A4036-02A8-4097-A312-CD826F367793}" type="pres">
      <dgm:prSet presAssocID="{C605CE1A-28E8-45CD-B9B3-B5E845364D34}" presName="spaceRect" presStyleCnt="0"/>
      <dgm:spPr/>
    </dgm:pt>
    <dgm:pt modelId="{37ABC414-A9AD-4C98-9A96-AC9A2414689A}" type="pres">
      <dgm:prSet presAssocID="{C605CE1A-28E8-45CD-B9B3-B5E845364D34}" presName="parTx" presStyleLbl="revTx" presStyleIdx="1" presStyleCnt="3">
        <dgm:presLayoutVars>
          <dgm:chMax val="0"/>
          <dgm:chPref val="0"/>
        </dgm:presLayoutVars>
      </dgm:prSet>
      <dgm:spPr/>
    </dgm:pt>
    <dgm:pt modelId="{39D26C81-D45B-4EDC-BD8D-5FB5EDDBAAB0}" type="pres">
      <dgm:prSet presAssocID="{3F12C063-598F-44ED-BAD8-B830C98A2CA2}" presName="sibTrans" presStyleCnt="0"/>
      <dgm:spPr/>
    </dgm:pt>
    <dgm:pt modelId="{30D7C04C-02FA-46E6-A93F-D710EFCF2F2D}" type="pres">
      <dgm:prSet presAssocID="{330B4C17-FCF6-4264-9E3B-7A2B990584AE}" presName="compNode" presStyleCnt="0"/>
      <dgm:spPr/>
    </dgm:pt>
    <dgm:pt modelId="{98A004BB-006B-4732-83C3-75B98922729A}" type="pres">
      <dgm:prSet presAssocID="{330B4C17-FCF6-4264-9E3B-7A2B990584AE}" presName="bgRect" presStyleLbl="bgShp" presStyleIdx="2" presStyleCnt="3"/>
      <dgm:spPr/>
    </dgm:pt>
    <dgm:pt modelId="{A25D57D6-97BE-4D8A-91EE-D5DC60921C87}" type="pres">
      <dgm:prSet presAssocID="{330B4C17-FCF6-4264-9E3B-7A2B990584AE}"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onvolut med massiv udfyldning"/>
        </a:ext>
      </dgm:extLst>
    </dgm:pt>
    <dgm:pt modelId="{F4E28416-054A-4830-9545-5CCC1D8FF2F1}" type="pres">
      <dgm:prSet presAssocID="{330B4C17-FCF6-4264-9E3B-7A2B990584AE}" presName="spaceRect" presStyleCnt="0"/>
      <dgm:spPr/>
    </dgm:pt>
    <dgm:pt modelId="{AC8BD69B-6E71-4F36-8C68-F781ED4D5210}" type="pres">
      <dgm:prSet presAssocID="{330B4C17-FCF6-4264-9E3B-7A2B990584AE}" presName="parTx" presStyleLbl="revTx" presStyleIdx="2" presStyleCnt="3">
        <dgm:presLayoutVars>
          <dgm:chMax val="0"/>
          <dgm:chPref val="0"/>
        </dgm:presLayoutVars>
      </dgm:prSet>
      <dgm:spPr/>
    </dgm:pt>
  </dgm:ptLst>
  <dgm:cxnLst>
    <dgm:cxn modelId="{1315530F-1D96-411B-8062-05285633D0FF}" srcId="{AA404AA7-D445-45FF-B31C-293A96D04B5B}" destId="{330B4C17-FCF6-4264-9E3B-7A2B990584AE}" srcOrd="2" destOrd="0" parTransId="{477CF2F3-85EC-48B1-812E-083735BAD420}" sibTransId="{ECD25F4C-D373-4F44-AF08-E4BA1DE78C27}"/>
    <dgm:cxn modelId="{1A58A919-3B1A-4412-A00F-0240729F733D}" type="presOf" srcId="{330B4C17-FCF6-4264-9E3B-7A2B990584AE}" destId="{AC8BD69B-6E71-4F36-8C68-F781ED4D5210}" srcOrd="0" destOrd="0" presId="urn:microsoft.com/office/officeart/2018/2/layout/IconVerticalSolidList"/>
    <dgm:cxn modelId="{9946C92E-641F-4AB6-80BB-7DF4E694CB68}" type="presOf" srcId="{A7E1DE5C-CA7C-4A61-A686-CC76AF3622C9}" destId="{F8E6F8B7-30CF-46BE-AFE2-CFB01BD18DF9}" srcOrd="0" destOrd="0" presId="urn:microsoft.com/office/officeart/2018/2/layout/IconVerticalSolidList"/>
    <dgm:cxn modelId="{8B790A4D-2040-4060-986B-35D9892C4636}" srcId="{AA404AA7-D445-45FF-B31C-293A96D04B5B}" destId="{C605CE1A-28E8-45CD-B9B3-B5E845364D34}" srcOrd="1" destOrd="0" parTransId="{ED9574B4-6AE6-4EEA-B499-48599BEA009A}" sibTransId="{3F12C063-598F-44ED-BAD8-B830C98A2CA2}"/>
    <dgm:cxn modelId="{5507994D-EE87-482B-8BAD-F8CCE2AC2606}" srcId="{AA404AA7-D445-45FF-B31C-293A96D04B5B}" destId="{A7E1DE5C-CA7C-4A61-A686-CC76AF3622C9}" srcOrd="0" destOrd="0" parTransId="{95DA7004-91F2-440B-AD27-715C4658733D}" sibTransId="{A9E5B33E-20D8-468B-8BF3-C1202AF31523}"/>
    <dgm:cxn modelId="{1DC40E77-B38E-411E-8E5B-8812B274C8CE}" type="presOf" srcId="{AA404AA7-D445-45FF-B31C-293A96D04B5B}" destId="{38CD62FE-6CEB-488E-A433-BDAA153678E4}" srcOrd="0" destOrd="0" presId="urn:microsoft.com/office/officeart/2018/2/layout/IconVerticalSolidList"/>
    <dgm:cxn modelId="{0B591DE7-0E49-4963-AFAC-4B1438C6BA71}" type="presOf" srcId="{C605CE1A-28E8-45CD-B9B3-B5E845364D34}" destId="{37ABC414-A9AD-4C98-9A96-AC9A2414689A}" srcOrd="0" destOrd="0" presId="urn:microsoft.com/office/officeart/2018/2/layout/IconVerticalSolidList"/>
    <dgm:cxn modelId="{F1011D8B-BD15-48AB-BCDB-8471ACDFB7B0}" type="presParOf" srcId="{38CD62FE-6CEB-488E-A433-BDAA153678E4}" destId="{6B857AD4-A291-4EDC-B9FC-2F40C7B96E62}" srcOrd="0" destOrd="0" presId="urn:microsoft.com/office/officeart/2018/2/layout/IconVerticalSolidList"/>
    <dgm:cxn modelId="{1EB6D5D1-FB67-43DC-BF26-9DD0DBE5FAD6}" type="presParOf" srcId="{6B857AD4-A291-4EDC-B9FC-2F40C7B96E62}" destId="{A17B8563-2E16-4995-803C-5B589627555C}" srcOrd="0" destOrd="0" presId="urn:microsoft.com/office/officeart/2018/2/layout/IconVerticalSolidList"/>
    <dgm:cxn modelId="{03E1ABE1-E35A-4514-A3F2-9815B34F91F9}" type="presParOf" srcId="{6B857AD4-A291-4EDC-B9FC-2F40C7B96E62}" destId="{92F2E12E-E291-407E-A448-B27CD012D7A2}" srcOrd="1" destOrd="0" presId="urn:microsoft.com/office/officeart/2018/2/layout/IconVerticalSolidList"/>
    <dgm:cxn modelId="{B8E25272-71CC-4D93-8F72-8F173257E3A1}" type="presParOf" srcId="{6B857AD4-A291-4EDC-B9FC-2F40C7B96E62}" destId="{C33EA0F8-D013-4FBB-AFDB-FD9BC6FE9380}" srcOrd="2" destOrd="0" presId="urn:microsoft.com/office/officeart/2018/2/layout/IconVerticalSolidList"/>
    <dgm:cxn modelId="{C4DD09A1-9393-4813-A0DD-A801A1329BDD}" type="presParOf" srcId="{6B857AD4-A291-4EDC-B9FC-2F40C7B96E62}" destId="{F8E6F8B7-30CF-46BE-AFE2-CFB01BD18DF9}" srcOrd="3" destOrd="0" presId="urn:microsoft.com/office/officeart/2018/2/layout/IconVerticalSolidList"/>
    <dgm:cxn modelId="{EE4B18F9-4E10-42AD-BF24-FE3E6C07632A}" type="presParOf" srcId="{38CD62FE-6CEB-488E-A433-BDAA153678E4}" destId="{CB50BBDC-37DE-422A-9E52-08D7795023AE}" srcOrd="1" destOrd="0" presId="urn:microsoft.com/office/officeart/2018/2/layout/IconVerticalSolidList"/>
    <dgm:cxn modelId="{18593B1B-75E0-4E25-B111-B4128BD0E8EB}" type="presParOf" srcId="{38CD62FE-6CEB-488E-A433-BDAA153678E4}" destId="{BFB27347-F372-43C5-85A4-00B3DB9A9606}" srcOrd="2" destOrd="0" presId="urn:microsoft.com/office/officeart/2018/2/layout/IconVerticalSolidList"/>
    <dgm:cxn modelId="{B190A63E-2E67-43C6-AB6A-13A80612690E}" type="presParOf" srcId="{BFB27347-F372-43C5-85A4-00B3DB9A9606}" destId="{F5D205D2-9AA0-477B-B89F-9BFEB83217F9}" srcOrd="0" destOrd="0" presId="urn:microsoft.com/office/officeart/2018/2/layout/IconVerticalSolidList"/>
    <dgm:cxn modelId="{4D0920F2-EA1A-4EFE-BE00-997F9D69E9C7}" type="presParOf" srcId="{BFB27347-F372-43C5-85A4-00B3DB9A9606}" destId="{48169CE3-FB0F-46F5-81BB-6F5400FF7F63}" srcOrd="1" destOrd="0" presId="urn:microsoft.com/office/officeart/2018/2/layout/IconVerticalSolidList"/>
    <dgm:cxn modelId="{76FF0642-05AC-4295-A756-F1F2C55384EC}" type="presParOf" srcId="{BFB27347-F372-43C5-85A4-00B3DB9A9606}" destId="{144A4036-02A8-4097-A312-CD826F367793}" srcOrd="2" destOrd="0" presId="urn:microsoft.com/office/officeart/2018/2/layout/IconVerticalSolidList"/>
    <dgm:cxn modelId="{C952AA9C-5C52-4342-A027-E8B1E226B29E}" type="presParOf" srcId="{BFB27347-F372-43C5-85A4-00B3DB9A9606}" destId="{37ABC414-A9AD-4C98-9A96-AC9A2414689A}" srcOrd="3" destOrd="0" presId="urn:microsoft.com/office/officeart/2018/2/layout/IconVerticalSolidList"/>
    <dgm:cxn modelId="{2AEE0BDE-0449-4D7D-80C4-07CB0D324B64}" type="presParOf" srcId="{38CD62FE-6CEB-488E-A433-BDAA153678E4}" destId="{39D26C81-D45B-4EDC-BD8D-5FB5EDDBAAB0}" srcOrd="3" destOrd="0" presId="urn:microsoft.com/office/officeart/2018/2/layout/IconVerticalSolidList"/>
    <dgm:cxn modelId="{21B6F784-1CDC-4851-BDEA-6F03496D4DCE}" type="presParOf" srcId="{38CD62FE-6CEB-488E-A433-BDAA153678E4}" destId="{30D7C04C-02FA-46E6-A93F-D710EFCF2F2D}" srcOrd="4" destOrd="0" presId="urn:microsoft.com/office/officeart/2018/2/layout/IconVerticalSolidList"/>
    <dgm:cxn modelId="{780A8C3A-2457-467A-91E7-68343FFAF0B9}" type="presParOf" srcId="{30D7C04C-02FA-46E6-A93F-D710EFCF2F2D}" destId="{98A004BB-006B-4732-83C3-75B98922729A}" srcOrd="0" destOrd="0" presId="urn:microsoft.com/office/officeart/2018/2/layout/IconVerticalSolidList"/>
    <dgm:cxn modelId="{AD3B6D54-7528-4779-9D62-56A8B5140F3E}" type="presParOf" srcId="{30D7C04C-02FA-46E6-A93F-D710EFCF2F2D}" destId="{A25D57D6-97BE-4D8A-91EE-D5DC60921C87}" srcOrd="1" destOrd="0" presId="urn:microsoft.com/office/officeart/2018/2/layout/IconVerticalSolidList"/>
    <dgm:cxn modelId="{8D9AF05D-336A-423A-ACA5-9D79CED029AD}" type="presParOf" srcId="{30D7C04C-02FA-46E6-A93F-D710EFCF2F2D}" destId="{F4E28416-054A-4830-9545-5CCC1D8FF2F1}" srcOrd="2" destOrd="0" presId="urn:microsoft.com/office/officeart/2018/2/layout/IconVerticalSolidList"/>
    <dgm:cxn modelId="{92A5D1C8-A242-4B82-841F-0DD6B8D63478}" type="presParOf" srcId="{30D7C04C-02FA-46E6-A93F-D710EFCF2F2D}" destId="{AC8BD69B-6E71-4F36-8C68-F781ED4D52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BEE12-387E-43D8-99A9-6989470CCCA1}">
      <dsp:nvSpPr>
        <dsp:cNvPr id="0" name=""/>
        <dsp:cNvSpPr/>
      </dsp:nvSpPr>
      <dsp:spPr>
        <a:xfrm>
          <a:off x="-187392" y="-25512"/>
          <a:ext cx="9410114" cy="1028849"/>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Georgia" panose="02040502050405020303" pitchFamily="18" charset="0"/>
            </a:rPr>
            <a:t>Vidensindsamling i </a:t>
          </a:r>
          <a:r>
            <a:rPr lang="da-DK" sz="2000" kern="1200" noProof="0" dirty="0">
              <a:solidFill>
                <a:schemeClr val="tx1"/>
              </a:solidFill>
              <a:latin typeface="Georgia" panose="02040502050405020303" pitchFamily="18" charset="0"/>
            </a:rPr>
            <a:t>kommunerne</a:t>
          </a:r>
          <a:r>
            <a:rPr lang="en-US" sz="2000" kern="1200" dirty="0">
              <a:solidFill>
                <a:schemeClr val="tx1"/>
              </a:solidFill>
              <a:latin typeface="Georgia" panose="02040502050405020303" pitchFamily="18" charset="0"/>
            </a:rPr>
            <a:t> i </a:t>
          </a:r>
          <a:r>
            <a:rPr lang="da-DK" sz="2000" kern="1200" noProof="0" dirty="0">
              <a:solidFill>
                <a:schemeClr val="tx1"/>
              </a:solidFill>
              <a:latin typeface="Georgia" panose="02040502050405020303" pitchFamily="18" charset="0"/>
            </a:rPr>
            <a:t>efteråret</a:t>
          </a:r>
          <a:r>
            <a:rPr lang="en-US" sz="2000" kern="1200" dirty="0">
              <a:solidFill>
                <a:schemeClr val="tx1"/>
              </a:solidFill>
              <a:latin typeface="Georgia" panose="02040502050405020303" pitchFamily="18" charset="0"/>
            </a:rPr>
            <a:t> 2022 udfra spørgeskema.  </a:t>
          </a:r>
        </a:p>
      </dsp:txBody>
      <dsp:txXfrm>
        <a:off x="-157258" y="4622"/>
        <a:ext cx="8204367" cy="968581"/>
      </dsp:txXfrm>
    </dsp:sp>
    <dsp:sp modelId="{6A576756-F266-4001-8EEE-85B581ABB8C8}">
      <dsp:nvSpPr>
        <dsp:cNvPr id="0" name=""/>
        <dsp:cNvSpPr/>
      </dsp:nvSpPr>
      <dsp:spPr>
        <a:xfrm>
          <a:off x="788826" y="999549"/>
          <a:ext cx="8660544" cy="926799"/>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noProof="0" dirty="0">
              <a:solidFill>
                <a:schemeClr val="tx1"/>
              </a:solidFill>
              <a:latin typeface="Georgia" panose="02040502050405020303" pitchFamily="18" charset="0"/>
            </a:rPr>
            <a:t>Afholdelse</a:t>
          </a:r>
          <a:r>
            <a:rPr lang="en-US" sz="2000" kern="1200" dirty="0">
              <a:solidFill>
                <a:schemeClr val="tx1"/>
              </a:solidFill>
              <a:latin typeface="Georgia" panose="02040502050405020303" pitchFamily="18" charset="0"/>
            </a:rPr>
            <a:t> </a:t>
          </a:r>
          <a:r>
            <a:rPr lang="da-DK" sz="2000" kern="1200" noProof="0" dirty="0">
              <a:solidFill>
                <a:schemeClr val="tx1"/>
              </a:solidFill>
              <a:latin typeface="Georgia" panose="02040502050405020303" pitchFamily="18" charset="0"/>
            </a:rPr>
            <a:t>af</a:t>
          </a:r>
          <a:r>
            <a:rPr lang="en-US" sz="2000" kern="1200" dirty="0">
              <a:solidFill>
                <a:schemeClr val="tx1"/>
              </a:solidFill>
              <a:latin typeface="Georgia" panose="02040502050405020303" pitchFamily="18" charset="0"/>
            </a:rPr>
            <a:t> </a:t>
          </a:r>
          <a:r>
            <a:rPr lang="da-DK" sz="2000" kern="1200" noProof="0" dirty="0">
              <a:solidFill>
                <a:schemeClr val="tx1"/>
              </a:solidFill>
              <a:latin typeface="Georgia" panose="02040502050405020303" pitchFamily="18" charset="0"/>
            </a:rPr>
            <a:t>landsdækkende</a:t>
          </a:r>
          <a:r>
            <a:rPr lang="en-US" sz="2000" kern="1200" dirty="0">
              <a:solidFill>
                <a:schemeClr val="tx1"/>
              </a:solidFill>
              <a:latin typeface="Georgia" panose="02040502050405020303" pitchFamily="18" charset="0"/>
            </a:rPr>
            <a:t> temadag den 24. </a:t>
          </a:r>
          <a:r>
            <a:rPr lang="da-DK" sz="2000" kern="1200" noProof="0" dirty="0">
              <a:solidFill>
                <a:schemeClr val="tx1"/>
              </a:solidFill>
              <a:latin typeface="Georgia" panose="02040502050405020303" pitchFamily="18" charset="0"/>
            </a:rPr>
            <a:t>januar</a:t>
          </a:r>
          <a:r>
            <a:rPr lang="en-US" sz="2000" kern="1200" dirty="0">
              <a:solidFill>
                <a:schemeClr val="tx1"/>
              </a:solidFill>
              <a:latin typeface="Georgia" panose="02040502050405020303" pitchFamily="18" charset="0"/>
            </a:rPr>
            <a:t> 2023 i Snorresgade – </a:t>
          </a:r>
          <a:r>
            <a:rPr lang="da-DK" sz="2000" kern="1200" noProof="0" dirty="0">
              <a:solidFill>
                <a:schemeClr val="tx1"/>
              </a:solidFill>
              <a:latin typeface="Georgia" panose="02040502050405020303" pitchFamily="18" charset="0"/>
            </a:rPr>
            <a:t>offentliggørelse af data fra vidensindsamlingen</a:t>
          </a:r>
          <a:r>
            <a:rPr lang="en-US" sz="2000" kern="1200" dirty="0">
              <a:solidFill>
                <a:schemeClr val="tx1"/>
              </a:solidFill>
              <a:latin typeface="Georgia" panose="02040502050405020303" pitchFamily="18" charset="0"/>
            </a:rPr>
            <a:t>.</a:t>
          </a:r>
        </a:p>
      </dsp:txBody>
      <dsp:txXfrm>
        <a:off x="815971" y="1026694"/>
        <a:ext cx="7357105" cy="872509"/>
      </dsp:txXfrm>
    </dsp:sp>
    <dsp:sp modelId="{E5EFA7E4-DCA0-4C39-ADB1-360FF9119494}">
      <dsp:nvSpPr>
        <dsp:cNvPr id="0" name=""/>
        <dsp:cNvSpPr/>
      </dsp:nvSpPr>
      <dsp:spPr>
        <a:xfrm>
          <a:off x="1462749" y="1919276"/>
          <a:ext cx="8660544" cy="926799"/>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tx1"/>
              </a:solidFill>
              <a:latin typeface="Georgia" panose="02040502050405020303" pitchFamily="18" charset="0"/>
            </a:rPr>
            <a:t>Dialog med lokale politikere og kommunale ledere ift. at præge budgetplanlægningen for 2024.</a:t>
          </a:r>
          <a:endParaRPr lang="en-US" sz="2000" kern="1200" dirty="0">
            <a:solidFill>
              <a:schemeClr val="tx1"/>
            </a:solidFill>
            <a:latin typeface="Georgia" panose="02040502050405020303" pitchFamily="18" charset="0"/>
          </a:endParaRPr>
        </a:p>
      </dsp:txBody>
      <dsp:txXfrm>
        <a:off x="1489894" y="1946421"/>
        <a:ext cx="7357105" cy="872509"/>
      </dsp:txXfrm>
    </dsp:sp>
    <dsp:sp modelId="{F4706BD5-5982-401D-94FA-797598378B2F}">
      <dsp:nvSpPr>
        <dsp:cNvPr id="0" name=""/>
        <dsp:cNvSpPr/>
      </dsp:nvSpPr>
      <dsp:spPr>
        <a:xfrm>
          <a:off x="2082284" y="2829939"/>
          <a:ext cx="8660544" cy="926799"/>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tx1"/>
              </a:solidFill>
              <a:latin typeface="Georgia" panose="02040502050405020303" pitchFamily="18" charset="0"/>
            </a:rPr>
            <a:t>Dialog med minister og folketingsmedlemmer ift. at arbejde for at fjerne brugerbetalingen på landsplan.</a:t>
          </a:r>
          <a:endParaRPr lang="en-US" sz="2000" kern="1200" dirty="0">
            <a:solidFill>
              <a:schemeClr val="tx1"/>
            </a:solidFill>
            <a:latin typeface="Georgia" panose="02040502050405020303" pitchFamily="18" charset="0"/>
          </a:endParaRPr>
        </a:p>
      </dsp:txBody>
      <dsp:txXfrm>
        <a:off x="2109429" y="2857084"/>
        <a:ext cx="7357105" cy="872509"/>
      </dsp:txXfrm>
    </dsp:sp>
    <dsp:sp modelId="{E73E57CC-81E0-4723-9C6D-5D1045A7D17B}">
      <dsp:nvSpPr>
        <dsp:cNvPr id="0" name=""/>
        <dsp:cNvSpPr/>
      </dsp:nvSpPr>
      <dsp:spPr>
        <a:xfrm>
          <a:off x="2638510" y="3740602"/>
          <a:ext cx="8660544" cy="926799"/>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tx1"/>
              </a:solidFill>
              <a:latin typeface="Georgia" panose="02040502050405020303" pitchFamily="18" charset="0"/>
            </a:rPr>
            <a:t>Midtvejsvaluering af indsatsen i juni 2023.</a:t>
          </a:r>
          <a:endParaRPr lang="en-US" sz="2000" kern="1200" dirty="0">
            <a:solidFill>
              <a:schemeClr val="tx1"/>
            </a:solidFill>
            <a:latin typeface="Georgia" panose="02040502050405020303" pitchFamily="18" charset="0"/>
          </a:endParaRPr>
        </a:p>
      </dsp:txBody>
      <dsp:txXfrm>
        <a:off x="2665655" y="3767747"/>
        <a:ext cx="7357105" cy="872509"/>
      </dsp:txXfrm>
    </dsp:sp>
    <dsp:sp modelId="{9616A703-B6DC-47BF-985E-00951C91D6AD}">
      <dsp:nvSpPr>
        <dsp:cNvPr id="0" name=""/>
        <dsp:cNvSpPr/>
      </dsp:nvSpPr>
      <dsp:spPr>
        <a:xfrm>
          <a:off x="8245517" y="702590"/>
          <a:ext cx="602419" cy="602419"/>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381061" y="702590"/>
        <a:ext cx="331331" cy="453320"/>
      </dsp:txXfrm>
    </dsp:sp>
    <dsp:sp modelId="{4AAA8BE6-AAD8-45CA-9AD8-56EBECC512EA}">
      <dsp:nvSpPr>
        <dsp:cNvPr id="0" name=""/>
        <dsp:cNvSpPr/>
      </dsp:nvSpPr>
      <dsp:spPr>
        <a:xfrm>
          <a:off x="8674965" y="1726702"/>
          <a:ext cx="602419" cy="602419"/>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810509" y="1726702"/>
        <a:ext cx="331331" cy="453320"/>
      </dsp:txXfrm>
    </dsp:sp>
    <dsp:sp modelId="{2EC8A03A-4E7A-4FC7-B021-05F304DA6069}">
      <dsp:nvSpPr>
        <dsp:cNvPr id="0" name=""/>
        <dsp:cNvSpPr/>
      </dsp:nvSpPr>
      <dsp:spPr>
        <a:xfrm>
          <a:off x="9493709" y="2698601"/>
          <a:ext cx="602419" cy="602419"/>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629253" y="2698601"/>
        <a:ext cx="331331" cy="453320"/>
      </dsp:txXfrm>
    </dsp:sp>
    <dsp:sp modelId="{EC88EFFA-741E-41CF-B8D9-A38595866619}">
      <dsp:nvSpPr>
        <dsp:cNvPr id="0" name=""/>
        <dsp:cNvSpPr/>
      </dsp:nvSpPr>
      <dsp:spPr>
        <a:xfrm>
          <a:off x="9986525" y="3519977"/>
          <a:ext cx="602419" cy="602419"/>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0122069" y="3519977"/>
        <a:ext cx="331331" cy="453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FE504-ED7E-4D9F-9C2D-1F3EBD78BCCB}">
      <dsp:nvSpPr>
        <dsp:cNvPr id="0" name=""/>
        <dsp:cNvSpPr/>
      </dsp:nvSpPr>
      <dsp:spPr>
        <a:xfrm>
          <a:off x="310" y="1838465"/>
          <a:ext cx="2059081" cy="10295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i="0" kern="1200" baseline="0" dirty="0"/>
            <a:t>Er der urimelig brugerbetaling på midlertidige pladser i min kommune? </a:t>
          </a:r>
          <a:endParaRPr lang="da-DK" sz="1400" kern="1200" dirty="0"/>
        </a:p>
      </dsp:txBody>
      <dsp:txXfrm>
        <a:off x="30464" y="1868619"/>
        <a:ext cx="1998773" cy="969232"/>
      </dsp:txXfrm>
    </dsp:sp>
    <dsp:sp modelId="{987B432B-EF20-430C-8D62-343B6735B0EB}">
      <dsp:nvSpPr>
        <dsp:cNvPr id="0" name=""/>
        <dsp:cNvSpPr/>
      </dsp:nvSpPr>
      <dsp:spPr>
        <a:xfrm rot="18289469">
          <a:off x="1750070" y="1741562"/>
          <a:ext cx="1442275" cy="39375"/>
        </a:xfrm>
        <a:custGeom>
          <a:avLst/>
          <a:gdLst/>
          <a:ahLst/>
          <a:cxnLst/>
          <a:rect l="0" t="0" r="0" b="0"/>
          <a:pathLst>
            <a:path>
              <a:moveTo>
                <a:pt x="0" y="19687"/>
              </a:moveTo>
              <a:lnTo>
                <a:pt x="1442275"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435151" y="1725192"/>
        <a:ext cx="72113" cy="72113"/>
      </dsp:txXfrm>
    </dsp:sp>
    <dsp:sp modelId="{BEC880AD-F1F3-4A5B-BDC2-78527D3E2134}">
      <dsp:nvSpPr>
        <dsp:cNvPr id="0" name=""/>
        <dsp:cNvSpPr/>
      </dsp:nvSpPr>
      <dsp:spPr>
        <a:xfrm>
          <a:off x="2883024" y="654493"/>
          <a:ext cx="2059081" cy="10295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Ja</a:t>
          </a:r>
          <a:endParaRPr lang="da-DK" sz="1400" kern="1200" dirty="0"/>
        </a:p>
      </dsp:txBody>
      <dsp:txXfrm>
        <a:off x="2913178" y="684647"/>
        <a:ext cx="1998773" cy="969232"/>
      </dsp:txXfrm>
    </dsp:sp>
    <dsp:sp modelId="{FBF7B0B6-4630-4DE1-9E96-3F9146E34E76}">
      <dsp:nvSpPr>
        <dsp:cNvPr id="0" name=""/>
        <dsp:cNvSpPr/>
      </dsp:nvSpPr>
      <dsp:spPr>
        <a:xfrm rot="19457599">
          <a:off x="4846768" y="853583"/>
          <a:ext cx="1014306" cy="39375"/>
        </a:xfrm>
        <a:custGeom>
          <a:avLst/>
          <a:gdLst/>
          <a:ahLst/>
          <a:cxnLst/>
          <a:rect l="0" t="0" r="0" b="0"/>
          <a:pathLst>
            <a:path>
              <a:moveTo>
                <a:pt x="0" y="19687"/>
              </a:moveTo>
              <a:lnTo>
                <a:pt x="1014306"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328563" y="847913"/>
        <a:ext cx="50715" cy="50715"/>
      </dsp:txXfrm>
    </dsp:sp>
    <dsp:sp modelId="{1EA62DEE-BD07-4A2F-A66E-D3F8B361FA89}">
      <dsp:nvSpPr>
        <dsp:cNvPr id="0" name=""/>
        <dsp:cNvSpPr/>
      </dsp:nvSpPr>
      <dsp:spPr>
        <a:xfrm>
          <a:off x="5765737" y="62507"/>
          <a:ext cx="2059081" cy="10295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 Brug pressen til at gøre politikere og borgere opmærksomme på problemet og fremhæv ÆS holdning.</a:t>
          </a:r>
          <a:endParaRPr lang="da-DK" sz="1400" kern="1200" dirty="0"/>
        </a:p>
      </dsp:txBody>
      <dsp:txXfrm>
        <a:off x="5795891" y="92661"/>
        <a:ext cx="1998773" cy="969232"/>
      </dsp:txXfrm>
    </dsp:sp>
    <dsp:sp modelId="{60194DD1-84A1-4F88-95CE-901EE42EC235}">
      <dsp:nvSpPr>
        <dsp:cNvPr id="0" name=""/>
        <dsp:cNvSpPr/>
      </dsp:nvSpPr>
      <dsp:spPr>
        <a:xfrm>
          <a:off x="7824818" y="557590"/>
          <a:ext cx="823632" cy="39375"/>
        </a:xfrm>
        <a:custGeom>
          <a:avLst/>
          <a:gdLst/>
          <a:ahLst/>
          <a:cxnLst/>
          <a:rect l="0" t="0" r="0" b="0"/>
          <a:pathLst>
            <a:path>
              <a:moveTo>
                <a:pt x="0" y="19687"/>
              </a:moveTo>
              <a:lnTo>
                <a:pt x="823632" y="19687"/>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216044" y="556687"/>
        <a:ext cx="41181" cy="41181"/>
      </dsp:txXfrm>
    </dsp:sp>
    <dsp:sp modelId="{29EAF795-7D38-4FBC-B5D5-C42CE6C3FE3B}">
      <dsp:nvSpPr>
        <dsp:cNvPr id="0" name=""/>
        <dsp:cNvSpPr/>
      </dsp:nvSpPr>
      <dsp:spPr>
        <a:xfrm>
          <a:off x="8648451" y="62507"/>
          <a:ext cx="2059081" cy="10295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Brug lokale tal og indsigter.</a:t>
          </a:r>
        </a:p>
      </dsp:txBody>
      <dsp:txXfrm>
        <a:off x="8678605" y="92661"/>
        <a:ext cx="1998773" cy="969232"/>
      </dsp:txXfrm>
    </dsp:sp>
    <dsp:sp modelId="{8772160D-F636-4200-B8A9-73BEC462684A}">
      <dsp:nvSpPr>
        <dsp:cNvPr id="0" name=""/>
        <dsp:cNvSpPr/>
      </dsp:nvSpPr>
      <dsp:spPr>
        <a:xfrm rot="2142401">
          <a:off x="4846768" y="1445569"/>
          <a:ext cx="1014306" cy="39375"/>
        </a:xfrm>
        <a:custGeom>
          <a:avLst/>
          <a:gdLst/>
          <a:ahLst/>
          <a:cxnLst/>
          <a:rect l="0" t="0" r="0" b="0"/>
          <a:pathLst>
            <a:path>
              <a:moveTo>
                <a:pt x="0" y="19687"/>
              </a:moveTo>
              <a:lnTo>
                <a:pt x="1014306"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328563" y="1439899"/>
        <a:ext cx="50715" cy="50715"/>
      </dsp:txXfrm>
    </dsp:sp>
    <dsp:sp modelId="{432FFED9-3551-431C-9847-9823166CD6A5}">
      <dsp:nvSpPr>
        <dsp:cNvPr id="0" name=""/>
        <dsp:cNvSpPr/>
      </dsp:nvSpPr>
      <dsp:spPr>
        <a:xfrm>
          <a:off x="5765737" y="1246479"/>
          <a:ext cx="2059081" cy="10295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Er der bedre forhold i nabokommunen? </a:t>
          </a:r>
          <a:endParaRPr lang="da-DK" sz="1400" kern="1200" dirty="0"/>
        </a:p>
      </dsp:txBody>
      <dsp:txXfrm>
        <a:off x="5795891" y="1276633"/>
        <a:ext cx="1998773" cy="969232"/>
      </dsp:txXfrm>
    </dsp:sp>
    <dsp:sp modelId="{C99280D8-803F-4FBB-8BA0-BBCF48693A5D}">
      <dsp:nvSpPr>
        <dsp:cNvPr id="0" name=""/>
        <dsp:cNvSpPr/>
      </dsp:nvSpPr>
      <dsp:spPr>
        <a:xfrm>
          <a:off x="7824818" y="1741562"/>
          <a:ext cx="823632" cy="39375"/>
        </a:xfrm>
        <a:custGeom>
          <a:avLst/>
          <a:gdLst/>
          <a:ahLst/>
          <a:cxnLst/>
          <a:rect l="0" t="0" r="0" b="0"/>
          <a:pathLst>
            <a:path>
              <a:moveTo>
                <a:pt x="0" y="19687"/>
              </a:moveTo>
              <a:lnTo>
                <a:pt x="823632" y="19687"/>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216044" y="1740658"/>
        <a:ext cx="41181" cy="41181"/>
      </dsp:txXfrm>
    </dsp:sp>
    <dsp:sp modelId="{85144720-BE6C-4B0A-8E60-D63CB9818CC4}">
      <dsp:nvSpPr>
        <dsp:cNvPr id="0" name=""/>
        <dsp:cNvSpPr/>
      </dsp:nvSpPr>
      <dsp:spPr>
        <a:xfrm>
          <a:off x="8648451" y="1246479"/>
          <a:ext cx="2059081" cy="10295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a:t>Fremhæv det gode eksempel</a:t>
          </a:r>
          <a:endParaRPr lang="da-DK" sz="1400" kern="1200" dirty="0"/>
        </a:p>
      </dsp:txBody>
      <dsp:txXfrm>
        <a:off x="8678605" y="1276633"/>
        <a:ext cx="1998773" cy="969232"/>
      </dsp:txXfrm>
    </dsp:sp>
    <dsp:sp modelId="{7C384457-F5A4-46A6-B7CE-C7C098ADD0B7}">
      <dsp:nvSpPr>
        <dsp:cNvPr id="0" name=""/>
        <dsp:cNvSpPr/>
      </dsp:nvSpPr>
      <dsp:spPr>
        <a:xfrm rot="3310531">
          <a:off x="1750070" y="2925533"/>
          <a:ext cx="1442275" cy="39375"/>
        </a:xfrm>
        <a:custGeom>
          <a:avLst/>
          <a:gdLst/>
          <a:ahLst/>
          <a:cxnLst/>
          <a:rect l="0" t="0" r="0" b="0"/>
          <a:pathLst>
            <a:path>
              <a:moveTo>
                <a:pt x="0" y="19687"/>
              </a:moveTo>
              <a:lnTo>
                <a:pt x="1442275"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435151" y="2909164"/>
        <a:ext cx="72113" cy="72113"/>
      </dsp:txXfrm>
    </dsp:sp>
    <dsp:sp modelId="{16A37B44-3E1E-47E3-8CFA-9191380E7D9C}">
      <dsp:nvSpPr>
        <dsp:cNvPr id="0" name=""/>
        <dsp:cNvSpPr/>
      </dsp:nvSpPr>
      <dsp:spPr>
        <a:xfrm>
          <a:off x="2883024" y="3022436"/>
          <a:ext cx="2059081" cy="10295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Nej</a:t>
          </a:r>
          <a:endParaRPr lang="da-DK" sz="1400" kern="1200" dirty="0"/>
        </a:p>
      </dsp:txBody>
      <dsp:txXfrm>
        <a:off x="2913178" y="3052590"/>
        <a:ext cx="1998773" cy="969232"/>
      </dsp:txXfrm>
    </dsp:sp>
    <dsp:sp modelId="{211B3C4F-A1DC-468C-9D7B-056135987574}">
      <dsp:nvSpPr>
        <dsp:cNvPr id="0" name=""/>
        <dsp:cNvSpPr/>
      </dsp:nvSpPr>
      <dsp:spPr>
        <a:xfrm rot="19457599">
          <a:off x="4846768" y="3221526"/>
          <a:ext cx="1014306" cy="39375"/>
        </a:xfrm>
        <a:custGeom>
          <a:avLst/>
          <a:gdLst/>
          <a:ahLst/>
          <a:cxnLst/>
          <a:rect l="0" t="0" r="0" b="0"/>
          <a:pathLst>
            <a:path>
              <a:moveTo>
                <a:pt x="0" y="19687"/>
              </a:moveTo>
              <a:lnTo>
                <a:pt x="1014306"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328563" y="3215856"/>
        <a:ext cx="50715" cy="50715"/>
      </dsp:txXfrm>
    </dsp:sp>
    <dsp:sp modelId="{98C21CA8-F326-4FE7-8915-8F5B9B7DC6A8}">
      <dsp:nvSpPr>
        <dsp:cNvPr id="0" name=""/>
        <dsp:cNvSpPr/>
      </dsp:nvSpPr>
      <dsp:spPr>
        <a:xfrm>
          <a:off x="5765737" y="2430451"/>
          <a:ext cx="2059081" cy="10295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Brug pressen til at forsvare status quo fx ved budgetforhandlinger eller sparerunder. </a:t>
          </a:r>
          <a:endParaRPr lang="da-DK" sz="1400" kern="1200" dirty="0"/>
        </a:p>
      </dsp:txBody>
      <dsp:txXfrm>
        <a:off x="5795891" y="2460605"/>
        <a:ext cx="1998773" cy="969232"/>
      </dsp:txXfrm>
    </dsp:sp>
    <dsp:sp modelId="{D46EE38A-91AF-4F61-9368-B1D4494CA9C1}">
      <dsp:nvSpPr>
        <dsp:cNvPr id="0" name=""/>
        <dsp:cNvSpPr/>
      </dsp:nvSpPr>
      <dsp:spPr>
        <a:xfrm>
          <a:off x="7824818" y="2925533"/>
          <a:ext cx="823632" cy="39375"/>
        </a:xfrm>
        <a:custGeom>
          <a:avLst/>
          <a:gdLst/>
          <a:ahLst/>
          <a:cxnLst/>
          <a:rect l="0" t="0" r="0" b="0"/>
          <a:pathLst>
            <a:path>
              <a:moveTo>
                <a:pt x="0" y="19687"/>
              </a:moveTo>
              <a:lnTo>
                <a:pt x="823632" y="19687"/>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216044" y="2924630"/>
        <a:ext cx="41181" cy="41181"/>
      </dsp:txXfrm>
    </dsp:sp>
    <dsp:sp modelId="{6F97FEF5-A0A3-4664-8A4C-8F93DB04CA2B}">
      <dsp:nvSpPr>
        <dsp:cNvPr id="0" name=""/>
        <dsp:cNvSpPr/>
      </dsp:nvSpPr>
      <dsp:spPr>
        <a:xfrm>
          <a:off x="8648451" y="2430451"/>
          <a:ext cx="2059081" cy="10295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a:t>Brug lokale tal og indsigter</a:t>
          </a:r>
          <a:endParaRPr lang="da-DK" sz="1400" kern="1200" dirty="0"/>
        </a:p>
      </dsp:txBody>
      <dsp:txXfrm>
        <a:off x="8678605" y="2460605"/>
        <a:ext cx="1998773" cy="969232"/>
      </dsp:txXfrm>
    </dsp:sp>
    <dsp:sp modelId="{19995B54-A578-43C0-BB61-A3A5CCB08AA1}">
      <dsp:nvSpPr>
        <dsp:cNvPr id="0" name=""/>
        <dsp:cNvSpPr/>
      </dsp:nvSpPr>
      <dsp:spPr>
        <a:xfrm rot="2142401">
          <a:off x="4846768" y="3813512"/>
          <a:ext cx="1014306" cy="39375"/>
        </a:xfrm>
        <a:custGeom>
          <a:avLst/>
          <a:gdLst/>
          <a:ahLst/>
          <a:cxnLst/>
          <a:rect l="0" t="0" r="0" b="0"/>
          <a:pathLst>
            <a:path>
              <a:moveTo>
                <a:pt x="0" y="19687"/>
              </a:moveTo>
              <a:lnTo>
                <a:pt x="1014306" y="19687"/>
              </a:lnTo>
            </a:path>
          </a:pathLst>
        </a:custGeom>
        <a:noFill/>
        <a:ln w="25400"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328563" y="3807842"/>
        <a:ext cx="50715" cy="50715"/>
      </dsp:txXfrm>
    </dsp:sp>
    <dsp:sp modelId="{A21A9757-28CB-4DED-9483-B182A5766299}">
      <dsp:nvSpPr>
        <dsp:cNvPr id="0" name=""/>
        <dsp:cNvSpPr/>
      </dsp:nvSpPr>
      <dsp:spPr>
        <a:xfrm>
          <a:off x="5765737" y="3614422"/>
          <a:ext cx="2059081" cy="10295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0" i="0" kern="1200" baseline="0" dirty="0"/>
            <a:t>Er der værre forhold i nabokommunen? </a:t>
          </a:r>
          <a:endParaRPr lang="da-DK" sz="1400" kern="1200" dirty="0"/>
        </a:p>
      </dsp:txBody>
      <dsp:txXfrm>
        <a:off x="5795891" y="3644576"/>
        <a:ext cx="1998773" cy="969232"/>
      </dsp:txXfrm>
    </dsp:sp>
    <dsp:sp modelId="{FD493298-789D-4F7D-A221-47CEF71177FE}">
      <dsp:nvSpPr>
        <dsp:cNvPr id="0" name=""/>
        <dsp:cNvSpPr/>
      </dsp:nvSpPr>
      <dsp:spPr>
        <a:xfrm>
          <a:off x="7824818" y="4109505"/>
          <a:ext cx="823632" cy="39375"/>
        </a:xfrm>
        <a:custGeom>
          <a:avLst/>
          <a:gdLst/>
          <a:ahLst/>
          <a:cxnLst/>
          <a:rect l="0" t="0" r="0" b="0"/>
          <a:pathLst>
            <a:path>
              <a:moveTo>
                <a:pt x="0" y="19687"/>
              </a:moveTo>
              <a:lnTo>
                <a:pt x="823632" y="19687"/>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216044" y="4108602"/>
        <a:ext cx="41181" cy="41181"/>
      </dsp:txXfrm>
    </dsp:sp>
    <dsp:sp modelId="{5B812C8E-3D30-451A-A0B2-0A105FE30838}">
      <dsp:nvSpPr>
        <dsp:cNvPr id="0" name=""/>
        <dsp:cNvSpPr/>
      </dsp:nvSpPr>
      <dsp:spPr>
        <a:xfrm>
          <a:off x="8648451" y="3614422"/>
          <a:ext cx="2059081" cy="10295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Fremhæv det dårlige eksempel</a:t>
          </a:r>
        </a:p>
      </dsp:txBody>
      <dsp:txXfrm>
        <a:off x="8678605" y="3644576"/>
        <a:ext cx="1998773" cy="969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B8563-2E16-4995-803C-5B589627555C}">
      <dsp:nvSpPr>
        <dsp:cNvPr id="0" name=""/>
        <dsp:cNvSpPr/>
      </dsp:nvSpPr>
      <dsp:spPr>
        <a:xfrm>
          <a:off x="0" y="574"/>
          <a:ext cx="10707843" cy="13443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2E12E-E291-407E-A448-B27CD012D7A2}">
      <dsp:nvSpPr>
        <dsp:cNvPr id="0" name=""/>
        <dsp:cNvSpPr/>
      </dsp:nvSpPr>
      <dsp:spPr>
        <a:xfrm>
          <a:off x="406674" y="303059"/>
          <a:ext cx="739407" cy="739407"/>
        </a:xfrm>
        <a:prstGeom prst="st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6F8B7-30CF-46BE-AFE2-CFB01BD18DF9}">
      <dsp:nvSpPr>
        <dsp:cNvPr id="0" name=""/>
        <dsp:cNvSpPr/>
      </dsp:nvSpPr>
      <dsp:spPr>
        <a:xfrm>
          <a:off x="1552756" y="574"/>
          <a:ext cx="9155086" cy="134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0" tIns="142280" rIns="142280" bIns="142280" numCol="1" spcCol="1270" anchor="ctr" anchorCtr="0">
          <a:noAutofit/>
        </a:bodyPr>
        <a:lstStyle/>
        <a:p>
          <a:pPr marL="0" lvl="0" indent="0" algn="l" defTabSz="800100">
            <a:lnSpc>
              <a:spcPct val="100000"/>
            </a:lnSpc>
            <a:spcBef>
              <a:spcPct val="0"/>
            </a:spcBef>
            <a:spcAft>
              <a:spcPct val="35000"/>
            </a:spcAft>
            <a:buNone/>
          </a:pPr>
          <a:endParaRPr lang="da-DK" sz="1800" kern="1200" dirty="0"/>
        </a:p>
        <a:p>
          <a:pPr marL="0" lvl="0" indent="0" algn="l" defTabSz="800100">
            <a:lnSpc>
              <a:spcPct val="100000"/>
            </a:lnSpc>
            <a:spcBef>
              <a:spcPct val="0"/>
            </a:spcBef>
            <a:spcAft>
              <a:spcPct val="35000"/>
            </a:spcAft>
            <a:buNone/>
          </a:pPr>
          <a:r>
            <a:rPr lang="da-DK" sz="1800" kern="1200" dirty="0"/>
            <a:t>Involvér de lokale pressefrivillige og superpressefrivillige.</a:t>
          </a:r>
          <a:br>
            <a:rPr lang="da-DK" sz="1800" kern="1200" dirty="0"/>
          </a:br>
          <a:endParaRPr lang="en-US" sz="1800" kern="1200" dirty="0"/>
        </a:p>
      </dsp:txBody>
      <dsp:txXfrm>
        <a:off x="1552756" y="574"/>
        <a:ext cx="9155086" cy="1344377"/>
      </dsp:txXfrm>
    </dsp:sp>
    <dsp:sp modelId="{F5D205D2-9AA0-477B-B89F-9BFEB83217F9}">
      <dsp:nvSpPr>
        <dsp:cNvPr id="0" name=""/>
        <dsp:cNvSpPr/>
      </dsp:nvSpPr>
      <dsp:spPr>
        <a:xfrm>
          <a:off x="0" y="1681046"/>
          <a:ext cx="10707843" cy="13443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69CE3-FB0F-46F5-81BB-6F5400FF7F63}">
      <dsp:nvSpPr>
        <dsp:cNvPr id="0" name=""/>
        <dsp:cNvSpPr/>
      </dsp:nvSpPr>
      <dsp:spPr>
        <a:xfrm>
          <a:off x="406674" y="1983531"/>
          <a:ext cx="739407" cy="7394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BC414-A9AD-4C98-9A96-AC9A2414689A}">
      <dsp:nvSpPr>
        <dsp:cNvPr id="0" name=""/>
        <dsp:cNvSpPr/>
      </dsp:nvSpPr>
      <dsp:spPr>
        <a:xfrm>
          <a:off x="1552756" y="1681046"/>
          <a:ext cx="9155086" cy="134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0" tIns="142280" rIns="142280" bIns="142280" numCol="1" spcCol="1270" anchor="ctr" anchorCtr="0">
          <a:noAutofit/>
        </a:bodyPr>
        <a:lstStyle/>
        <a:p>
          <a:pPr marL="0" lvl="0" indent="0" algn="l" defTabSz="800100">
            <a:lnSpc>
              <a:spcPct val="100000"/>
            </a:lnSpc>
            <a:spcBef>
              <a:spcPct val="0"/>
            </a:spcBef>
            <a:spcAft>
              <a:spcPct val="35000"/>
            </a:spcAft>
            <a:buNone/>
          </a:pPr>
          <a:br>
            <a:rPr lang="da-DK" sz="1800" kern="1200" dirty="0"/>
          </a:br>
          <a:r>
            <a:rPr lang="da-DK" sz="1800" kern="1200" dirty="0"/>
            <a:t>Kontakt Ældre Sagen pressetelefon på tlf. 70 20 30 31 ved behov for hjælp og støtte til at håndtere pressen.</a:t>
          </a:r>
          <a:br>
            <a:rPr lang="da-DK" sz="1800" kern="1200" dirty="0"/>
          </a:br>
          <a:endParaRPr lang="en-US" sz="1800" kern="1200" dirty="0"/>
        </a:p>
      </dsp:txBody>
      <dsp:txXfrm>
        <a:off x="1552756" y="1681046"/>
        <a:ext cx="9155086" cy="1344377"/>
      </dsp:txXfrm>
    </dsp:sp>
    <dsp:sp modelId="{98A004BB-006B-4732-83C3-75B98922729A}">
      <dsp:nvSpPr>
        <dsp:cNvPr id="0" name=""/>
        <dsp:cNvSpPr/>
      </dsp:nvSpPr>
      <dsp:spPr>
        <a:xfrm>
          <a:off x="0" y="3361518"/>
          <a:ext cx="10707843" cy="13443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D57D6-97BE-4D8A-91EE-D5DC60921C87}">
      <dsp:nvSpPr>
        <dsp:cNvPr id="0" name=""/>
        <dsp:cNvSpPr/>
      </dsp:nvSpPr>
      <dsp:spPr>
        <a:xfrm>
          <a:off x="406674" y="3664003"/>
          <a:ext cx="739407" cy="739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BD69B-6E71-4F36-8C68-F781ED4D5210}">
      <dsp:nvSpPr>
        <dsp:cNvPr id="0" name=""/>
        <dsp:cNvSpPr/>
      </dsp:nvSpPr>
      <dsp:spPr>
        <a:xfrm>
          <a:off x="1552756" y="3361518"/>
          <a:ext cx="9155086" cy="1344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0" tIns="142280" rIns="142280" bIns="142280" numCol="1" spcCol="1270" anchor="ctr" anchorCtr="0">
          <a:noAutofit/>
        </a:bodyPr>
        <a:lstStyle/>
        <a:p>
          <a:pPr marL="0" lvl="0" indent="0" algn="l" defTabSz="800100">
            <a:lnSpc>
              <a:spcPct val="100000"/>
            </a:lnSpc>
            <a:spcBef>
              <a:spcPct val="0"/>
            </a:spcBef>
            <a:spcAft>
              <a:spcPct val="35000"/>
            </a:spcAft>
            <a:buNone/>
          </a:pPr>
          <a:r>
            <a:rPr lang="da-DK" sz="1800" kern="1200" dirty="0"/>
            <a:t>Kontakt kommunikationskonsulent Gerda Grønning (gg@aeldresagen.dk), hvis I har brug for hjælp eller sparring vedr. debatindlæg og pressemeddelelser.</a:t>
          </a:r>
          <a:endParaRPr lang="en-US" sz="1800" kern="1200" dirty="0"/>
        </a:p>
      </dsp:txBody>
      <dsp:txXfrm>
        <a:off x="1552756" y="3361518"/>
        <a:ext cx="9155086" cy="13443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0.04185</cdr:x>
      <cdr:y>0.20327</cdr:y>
    </cdr:from>
    <cdr:to>
      <cdr:x>0.09261</cdr:x>
      <cdr:y>0.25951</cdr:y>
    </cdr:to>
    <cdr:sp macro="" textlink="">
      <cdr:nvSpPr>
        <cdr:cNvPr id="2" name="Tekstfelt 1">
          <a:extLst xmlns:a="http://schemas.openxmlformats.org/drawingml/2006/main">
            <a:ext uri="{FF2B5EF4-FFF2-40B4-BE49-F238E27FC236}">
              <a16:creationId xmlns:a16="http://schemas.microsoft.com/office/drawing/2014/main" id="{9E9D4122-A92A-4691-8040-BA4EFC924D45}"/>
            </a:ext>
          </a:extLst>
        </cdr:cNvPr>
        <cdr:cNvSpPr txBox="1"/>
      </cdr:nvSpPr>
      <cdr:spPr>
        <a:xfrm xmlns:a="http://schemas.openxmlformats.org/drawingml/2006/main">
          <a:off x="383256" y="1048990"/>
          <a:ext cx="464853" cy="290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100" dirty="0">
              <a:latin typeface="Georgia" panose="02040502050405020303" pitchFamily="18" charset="0"/>
            </a:rPr>
            <a:t>7,6</a:t>
          </a:r>
        </a:p>
      </cdr:txBody>
    </cdr:sp>
  </cdr:relSizeAnchor>
  <cdr:relSizeAnchor xmlns:cdr="http://schemas.openxmlformats.org/drawingml/2006/chartDrawing">
    <cdr:from>
      <cdr:x>0.04108</cdr:x>
      <cdr:y>0.32078</cdr:y>
    </cdr:from>
    <cdr:to>
      <cdr:x>0.09184</cdr:x>
      <cdr:y>0.35216</cdr:y>
    </cdr:to>
    <cdr:sp macro="" textlink="">
      <cdr:nvSpPr>
        <cdr:cNvPr id="3" name="Tekstfelt 1">
          <a:extLst xmlns:a="http://schemas.openxmlformats.org/drawingml/2006/main">
            <a:ext uri="{FF2B5EF4-FFF2-40B4-BE49-F238E27FC236}">
              <a16:creationId xmlns:a16="http://schemas.microsoft.com/office/drawing/2014/main" id="{97B1586B-81DF-4239-8B4E-8F2256B6B02A}"/>
            </a:ext>
          </a:extLst>
        </cdr:cNvPr>
        <cdr:cNvSpPr txBox="1"/>
      </cdr:nvSpPr>
      <cdr:spPr>
        <a:xfrm xmlns:a="http://schemas.openxmlformats.org/drawingml/2006/main">
          <a:off x="382103" y="1947518"/>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6,4</a:t>
          </a:r>
        </a:p>
      </cdr:txBody>
    </cdr:sp>
  </cdr:relSizeAnchor>
  <cdr:relSizeAnchor xmlns:cdr="http://schemas.openxmlformats.org/drawingml/2006/chartDrawing">
    <cdr:from>
      <cdr:x>0.04019</cdr:x>
      <cdr:y>0.54179</cdr:y>
    </cdr:from>
    <cdr:to>
      <cdr:x>0.09095</cdr:x>
      <cdr:y>0.57317</cdr:y>
    </cdr:to>
    <cdr:sp macro="" textlink="">
      <cdr:nvSpPr>
        <cdr:cNvPr id="4" name="Tekstfelt 1">
          <a:extLst xmlns:a="http://schemas.openxmlformats.org/drawingml/2006/main">
            <a:ext uri="{FF2B5EF4-FFF2-40B4-BE49-F238E27FC236}">
              <a16:creationId xmlns:a16="http://schemas.microsoft.com/office/drawing/2014/main" id="{7286A83E-AE5C-4D85-9DF9-E40E955C5DF7}"/>
            </a:ext>
          </a:extLst>
        </cdr:cNvPr>
        <cdr:cNvSpPr txBox="1"/>
      </cdr:nvSpPr>
      <cdr:spPr>
        <a:xfrm xmlns:a="http://schemas.openxmlformats.org/drawingml/2006/main">
          <a:off x="373822" y="3289300"/>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4,1</a:t>
          </a:r>
        </a:p>
      </cdr:txBody>
    </cdr:sp>
  </cdr:relSizeAnchor>
  <cdr:relSizeAnchor xmlns:cdr="http://schemas.openxmlformats.org/drawingml/2006/chartDrawing">
    <cdr:from>
      <cdr:x>0.42576</cdr:x>
      <cdr:y>0.39582</cdr:y>
    </cdr:from>
    <cdr:to>
      <cdr:x>0.47652</cdr:x>
      <cdr:y>0.42719</cdr:y>
    </cdr:to>
    <cdr:sp macro="" textlink="">
      <cdr:nvSpPr>
        <cdr:cNvPr id="5" name="Tekstfelt 1">
          <a:extLst xmlns:a="http://schemas.openxmlformats.org/drawingml/2006/main">
            <a:ext uri="{FF2B5EF4-FFF2-40B4-BE49-F238E27FC236}">
              <a16:creationId xmlns:a16="http://schemas.microsoft.com/office/drawing/2014/main" id="{7286A83E-AE5C-4D85-9DF9-E40E955C5DF7}"/>
            </a:ext>
          </a:extLst>
        </cdr:cNvPr>
        <cdr:cNvSpPr txBox="1"/>
      </cdr:nvSpPr>
      <cdr:spPr>
        <a:xfrm xmlns:a="http://schemas.openxmlformats.org/drawingml/2006/main">
          <a:off x="3960192" y="2403061"/>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5,6</a:t>
          </a:r>
        </a:p>
      </cdr:txBody>
    </cdr:sp>
  </cdr:relSizeAnchor>
  <cdr:relSizeAnchor xmlns:cdr="http://schemas.openxmlformats.org/drawingml/2006/chartDrawing">
    <cdr:from>
      <cdr:x>0.42576</cdr:x>
      <cdr:y>0.47358</cdr:y>
    </cdr:from>
    <cdr:to>
      <cdr:x>0.47652</cdr:x>
      <cdr:y>0.50496</cdr:y>
    </cdr:to>
    <cdr:sp macro="" textlink="">
      <cdr:nvSpPr>
        <cdr:cNvPr id="6" name="Tekstfelt 1">
          <a:extLst xmlns:a="http://schemas.openxmlformats.org/drawingml/2006/main">
            <a:ext uri="{FF2B5EF4-FFF2-40B4-BE49-F238E27FC236}">
              <a16:creationId xmlns:a16="http://schemas.microsoft.com/office/drawing/2014/main" id="{0DB0AE4A-C3D3-4572-9582-4B6BF0DD765C}"/>
            </a:ext>
          </a:extLst>
        </cdr:cNvPr>
        <cdr:cNvSpPr txBox="1"/>
      </cdr:nvSpPr>
      <cdr:spPr>
        <a:xfrm xmlns:a="http://schemas.openxmlformats.org/drawingml/2006/main">
          <a:off x="3960191" y="2875170"/>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5,3</a:t>
          </a:r>
        </a:p>
      </cdr:txBody>
    </cdr:sp>
  </cdr:relSizeAnchor>
  <cdr:relSizeAnchor xmlns:cdr="http://schemas.openxmlformats.org/drawingml/2006/chartDrawing">
    <cdr:from>
      <cdr:x>0.42665</cdr:x>
      <cdr:y>0.6332</cdr:y>
    </cdr:from>
    <cdr:to>
      <cdr:x>0.47741</cdr:x>
      <cdr:y>0.66457</cdr:y>
    </cdr:to>
    <cdr:sp macro="" textlink="">
      <cdr:nvSpPr>
        <cdr:cNvPr id="7" name="Tekstfelt 1">
          <a:extLst xmlns:a="http://schemas.openxmlformats.org/drawingml/2006/main">
            <a:ext uri="{FF2B5EF4-FFF2-40B4-BE49-F238E27FC236}">
              <a16:creationId xmlns:a16="http://schemas.microsoft.com/office/drawing/2014/main" id="{AD5DA73D-2A50-449D-8497-69C43C5DDA19}"/>
            </a:ext>
          </a:extLst>
        </cdr:cNvPr>
        <cdr:cNvSpPr txBox="1"/>
      </cdr:nvSpPr>
      <cdr:spPr>
        <a:xfrm xmlns:a="http://schemas.openxmlformats.org/drawingml/2006/main">
          <a:off x="3968473" y="3844235"/>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3,7</a:t>
          </a:r>
        </a:p>
      </cdr:txBody>
    </cdr:sp>
  </cdr:relSizeAnchor>
  <cdr:relSizeAnchor xmlns:cdr="http://schemas.openxmlformats.org/drawingml/2006/chartDrawing">
    <cdr:from>
      <cdr:x>0.93868</cdr:x>
      <cdr:y>0.54452</cdr:y>
    </cdr:from>
    <cdr:to>
      <cdr:x>0.98943</cdr:x>
      <cdr:y>0.5759</cdr:y>
    </cdr:to>
    <cdr:sp macro="" textlink="">
      <cdr:nvSpPr>
        <cdr:cNvPr id="8" name="Tekstfelt 1">
          <a:extLst xmlns:a="http://schemas.openxmlformats.org/drawingml/2006/main">
            <a:ext uri="{FF2B5EF4-FFF2-40B4-BE49-F238E27FC236}">
              <a16:creationId xmlns:a16="http://schemas.microsoft.com/office/drawing/2014/main" id="{AD5DA73D-2A50-449D-8497-69C43C5DDA19}"/>
            </a:ext>
          </a:extLst>
        </cdr:cNvPr>
        <cdr:cNvSpPr txBox="1"/>
      </cdr:nvSpPr>
      <cdr:spPr>
        <a:xfrm xmlns:a="http://schemas.openxmlformats.org/drawingml/2006/main">
          <a:off x="8730974" y="3305865"/>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4,0</a:t>
          </a:r>
        </a:p>
      </cdr:txBody>
    </cdr:sp>
  </cdr:relSizeAnchor>
  <cdr:relSizeAnchor xmlns:cdr="http://schemas.openxmlformats.org/drawingml/2006/chartDrawing">
    <cdr:from>
      <cdr:x>0.94046</cdr:x>
      <cdr:y>0.61546</cdr:y>
    </cdr:from>
    <cdr:to>
      <cdr:x>0.99121</cdr:x>
      <cdr:y>0.64684</cdr:y>
    </cdr:to>
    <cdr:sp macro="" textlink="">
      <cdr:nvSpPr>
        <cdr:cNvPr id="9" name="Tekstfelt 1">
          <a:extLst xmlns:a="http://schemas.openxmlformats.org/drawingml/2006/main">
            <a:ext uri="{FF2B5EF4-FFF2-40B4-BE49-F238E27FC236}">
              <a16:creationId xmlns:a16="http://schemas.microsoft.com/office/drawing/2014/main" id="{FB7DD252-A267-4180-A4D5-AC81F2C9A18F}"/>
            </a:ext>
          </a:extLst>
        </cdr:cNvPr>
        <cdr:cNvSpPr txBox="1"/>
      </cdr:nvSpPr>
      <cdr:spPr>
        <a:xfrm xmlns:a="http://schemas.openxmlformats.org/drawingml/2006/main">
          <a:off x="8747539" y="3736561"/>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3,4</a:t>
          </a:r>
        </a:p>
      </cdr:txBody>
    </cdr:sp>
  </cdr:relSizeAnchor>
  <cdr:relSizeAnchor xmlns:cdr="http://schemas.openxmlformats.org/drawingml/2006/chartDrawing">
    <cdr:from>
      <cdr:x>0.93957</cdr:x>
      <cdr:y>0.69732</cdr:y>
    </cdr:from>
    <cdr:to>
      <cdr:x>0.99032</cdr:x>
      <cdr:y>0.72869</cdr:y>
    </cdr:to>
    <cdr:sp macro="" textlink="">
      <cdr:nvSpPr>
        <cdr:cNvPr id="10" name="Tekstfelt 1">
          <a:extLst xmlns:a="http://schemas.openxmlformats.org/drawingml/2006/main">
            <a:ext uri="{FF2B5EF4-FFF2-40B4-BE49-F238E27FC236}">
              <a16:creationId xmlns:a16="http://schemas.microsoft.com/office/drawing/2014/main" id="{C11C7F57-3573-42B2-A2AE-7FD10696E1FA}"/>
            </a:ext>
          </a:extLst>
        </cdr:cNvPr>
        <cdr:cNvSpPr txBox="1"/>
      </cdr:nvSpPr>
      <cdr:spPr>
        <a:xfrm xmlns:a="http://schemas.openxmlformats.org/drawingml/2006/main">
          <a:off x="8739256" y="4233517"/>
          <a:ext cx="472109"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a:latin typeface="Georgia" panose="02040502050405020303" pitchFamily="18" charset="0"/>
            </a:rPr>
            <a:t>3,1</a:t>
          </a:r>
        </a:p>
      </cdr:txBody>
    </cdr:sp>
  </cdr:relSizeAnchor>
</c:userShapes>
</file>

<file path=ppt/drawings/drawing2.xml><?xml version="1.0" encoding="utf-8"?>
<c:userShapes xmlns:c="http://schemas.openxmlformats.org/drawingml/2006/chart">
  <cdr:relSizeAnchor xmlns:cdr="http://schemas.openxmlformats.org/drawingml/2006/chartDrawing">
    <cdr:from>
      <cdr:x>0.3803</cdr:x>
      <cdr:y>0.43292</cdr:y>
    </cdr:from>
    <cdr:to>
      <cdr:x>0.67758</cdr:x>
      <cdr:y>0.73722</cdr:y>
    </cdr:to>
    <cdr:sp macro="" textlink="">
      <cdr:nvSpPr>
        <cdr:cNvPr id="2" name="Pil: højre 1">
          <a:extLst xmlns:a="http://schemas.openxmlformats.org/drawingml/2006/main">
            <a:ext uri="{FF2B5EF4-FFF2-40B4-BE49-F238E27FC236}">
              <a16:creationId xmlns:a16="http://schemas.microsoft.com/office/drawing/2014/main" id="{125AFCAF-251B-4146-A01C-EBAC9BB792E6}"/>
            </a:ext>
          </a:extLst>
        </cdr:cNvPr>
        <cdr:cNvSpPr/>
      </cdr:nvSpPr>
      <cdr:spPr>
        <a:xfrm xmlns:a="http://schemas.openxmlformats.org/drawingml/2006/main" rot="1355215">
          <a:off x="2133571" y="1855606"/>
          <a:ext cx="1667787" cy="1304290"/>
        </a:xfrm>
        <a:prstGeom xmlns:a="http://schemas.openxmlformats.org/drawingml/2006/main" prst="rightArrow">
          <a:avLst/>
        </a:prstGeom>
        <a:solidFill xmlns:a="http://schemas.openxmlformats.org/drawingml/2006/main">
          <a:schemeClr val="accent2">
            <a:lumMod val="20000"/>
            <a:lumOff val="80000"/>
          </a:schemeClr>
        </a:solidFill>
        <a:ln xmlns:a="http://schemas.openxmlformats.org/drawingml/2006/main" w="12700" cap="flat">
          <a:solidFill>
            <a:schemeClr val="accent1">
              <a:lumMod val="50000"/>
            </a:schemeClr>
          </a:solid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fromWordArt="0" anchor="ctr" anchorCtr="0" forceAA="0" compatLnSpc="1">
          <a:prstTxWarp prst="textNoShape">
            <a:avLst/>
          </a:prstTxWarp>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584200" latinLnBrk="1" hangingPunct="0"/>
          <a:r>
            <a:rPr lang="da-DK" sz="1800" dirty="0">
              <a:effectLst/>
              <a:latin typeface="Times New Roman" panose="02020603050405020304" pitchFamily="18" charset="0"/>
              <a:ea typeface="Calibri" panose="020F0502020204030204" pitchFamily="34" charset="0"/>
            </a:rPr>
            <a:t>Antal: </a:t>
          </a:r>
          <a:r>
            <a:rPr lang="da-DK" dirty="0">
              <a:latin typeface="Times New Roman" panose="02020603050405020304" pitchFamily="18" charset="0"/>
              <a:ea typeface="Calibri" panose="020F0502020204030204" pitchFamily="34" charset="0"/>
            </a:rPr>
            <a:t>-5.224</a:t>
          </a:r>
        </a:p>
        <a:p xmlns:a="http://schemas.openxmlformats.org/drawingml/2006/main">
          <a:pPr algn="ctr" defTabSz="584200" latinLnBrk="1" hangingPunct="0"/>
          <a:r>
            <a:rPr lang="da-DK" sz="1800" dirty="0">
              <a:effectLst/>
              <a:latin typeface="Times New Roman" panose="02020603050405020304" pitchFamily="18" charset="0"/>
              <a:ea typeface="Calibri" panose="020F0502020204030204" pitchFamily="34" charset="0"/>
            </a:rPr>
            <a:t>Andel: </a:t>
          </a:r>
          <a:r>
            <a:rPr lang="da-DK" dirty="0">
              <a:latin typeface="Times New Roman" panose="02020603050405020304" pitchFamily="18" charset="0"/>
              <a:ea typeface="Calibri" panose="020F0502020204030204" pitchFamily="34" charset="0"/>
            </a:rPr>
            <a:t>-33%</a:t>
          </a:r>
          <a:endParaRPr lang="da-DK" dirty="0">
            <a:latin typeface="Times New Roman" panose="02020603050405020304" pitchFamily="18" charset="0"/>
            <a:ea typeface="Calibri" panose="020F0502020204030204" pitchFamily="34" charset="0"/>
            <a:sym typeface="Palatino"/>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0.32154</cdr:x>
      <cdr:y>0.36164</cdr:y>
    </cdr:from>
    <cdr:to>
      <cdr:x>0.80124</cdr:x>
      <cdr:y>0.66594</cdr:y>
    </cdr:to>
    <cdr:sp macro="" textlink="">
      <cdr:nvSpPr>
        <cdr:cNvPr id="2" name="Pil: højre 1">
          <a:extLst xmlns:a="http://schemas.openxmlformats.org/drawingml/2006/main">
            <a:ext uri="{FF2B5EF4-FFF2-40B4-BE49-F238E27FC236}">
              <a16:creationId xmlns:a16="http://schemas.microsoft.com/office/drawing/2014/main" id="{125AFCAF-251B-4146-A01C-EBAC9BB792E6}"/>
            </a:ext>
          </a:extLst>
        </cdr:cNvPr>
        <cdr:cNvSpPr/>
      </cdr:nvSpPr>
      <cdr:spPr>
        <a:xfrm xmlns:a="http://schemas.openxmlformats.org/drawingml/2006/main" rot="20269925">
          <a:off x="1755413" y="1550074"/>
          <a:ext cx="2618912" cy="1304290"/>
        </a:xfrm>
        <a:prstGeom xmlns:a="http://schemas.openxmlformats.org/drawingml/2006/main" prst="rightArrow">
          <a:avLst/>
        </a:prstGeom>
        <a:solidFill xmlns:a="http://schemas.openxmlformats.org/drawingml/2006/main">
          <a:schemeClr val="accent2">
            <a:lumMod val="20000"/>
            <a:lumOff val="80000"/>
          </a:schemeClr>
        </a:solidFill>
        <a:ln xmlns:a="http://schemas.openxmlformats.org/drawingml/2006/main" w="12700" cap="flat">
          <a:solidFill>
            <a:schemeClr val="accent1">
              <a:lumMod val="50000"/>
            </a:schemeClr>
          </a:solid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fromWordArt="0" anchor="ctr" anchorCtr="0" forceAA="0" compatLnSpc="1">
          <a:prstTxWarp prst="textNoShape">
            <a:avLst/>
          </a:prstTxWarp>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ctr" defTabSz="584200" rtl="0" fontAlgn="auto" latinLnBrk="1" hangingPunct="0">
            <a:lnSpc>
              <a:spcPct val="100000"/>
            </a:lnSpc>
            <a:spcBef>
              <a:spcPts val="0"/>
            </a:spcBef>
            <a:spcAft>
              <a:spcPts val="0"/>
            </a:spcAft>
            <a:buClrTx/>
            <a:buSzTx/>
            <a:buFontTx/>
            <a:buNone/>
            <a:tabLst/>
          </a:pPr>
          <a:r>
            <a:rPr lang="da-DK" sz="1800" dirty="0">
              <a:effectLst/>
              <a:latin typeface="Times New Roman" panose="02020603050405020304" pitchFamily="18" charset="0"/>
              <a:ea typeface="Calibri" panose="020F0502020204030204" pitchFamily="34" charset="0"/>
            </a:rPr>
            <a:t>Antal: + 873</a:t>
          </a:r>
        </a:p>
        <a:p xmlns:a="http://schemas.openxmlformats.org/drawingml/2006/main">
          <a:pPr marL="0" marR="0" indent="0" algn="ctr" defTabSz="584200" rtl="0" fontAlgn="auto" latinLnBrk="1" hangingPunct="0">
            <a:lnSpc>
              <a:spcPct val="100000"/>
            </a:lnSpc>
            <a:spcBef>
              <a:spcPts val="0"/>
            </a:spcBef>
            <a:spcAft>
              <a:spcPts val="0"/>
            </a:spcAft>
            <a:buClrTx/>
            <a:buSzTx/>
            <a:buFontTx/>
            <a:buNone/>
            <a:tabLst/>
          </a:pPr>
          <a:r>
            <a:rPr lang="da-DK" sz="1800" dirty="0">
              <a:effectLst/>
              <a:latin typeface="Times New Roman" panose="02020603050405020304" pitchFamily="18" charset="0"/>
              <a:ea typeface="Calibri" panose="020F0502020204030204" pitchFamily="34" charset="0"/>
            </a:rPr>
            <a:t>Andel: +37 %</a:t>
          </a:r>
          <a:endParaRPr kumimoji="0" lang="da-DK" sz="2700" b="0" i="0" u="none" strike="noStrike" cap="none" spc="0" normalizeH="0" baseline="0" dirty="0">
            <a:solidFill>
              <a:srgbClr val="FFFFFF"/>
            </a:solidFill>
            <a:uFillTx/>
            <a:ea typeface="Palatino"/>
            <a:cs typeface="Palatino"/>
            <a:sym typeface="Palatino"/>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0.85487</cdr:y>
    </cdr:from>
    <cdr:to>
      <cdr:x>1</cdr:x>
      <cdr:y>1</cdr:y>
    </cdr:to>
    <cdr:sp macro="" textlink="">
      <cdr:nvSpPr>
        <cdr:cNvPr id="2" name="Tekstfelt 1">
          <a:extLst xmlns:a="http://schemas.openxmlformats.org/drawingml/2006/main">
            <a:ext uri="{FF2B5EF4-FFF2-40B4-BE49-F238E27FC236}">
              <a16:creationId xmlns:a16="http://schemas.microsoft.com/office/drawing/2014/main" id="{58656EDC-BA59-6693-543D-CF88303EA467}"/>
            </a:ext>
          </a:extLst>
        </cdr:cNvPr>
        <cdr:cNvSpPr txBox="1"/>
      </cdr:nvSpPr>
      <cdr:spPr>
        <a:xfrm xmlns:a="http://schemas.openxmlformats.org/drawingml/2006/main">
          <a:off x="0" y="3256191"/>
          <a:ext cx="6892360" cy="5527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000" baseline="0" dirty="0">
              <a:solidFill>
                <a:schemeClr val="tx2"/>
              </a:solidFill>
            </a:rPr>
            <a:t>Note: antal kommuner i hver kategori er angivet i hver søjle, mens andelene aflæses på den lodrette akse.</a:t>
          </a:r>
          <a:br>
            <a:rPr lang="da-DK" sz="1000" baseline="0" dirty="0">
              <a:solidFill>
                <a:schemeClr val="tx2"/>
              </a:solidFill>
            </a:rPr>
          </a:br>
          <a:r>
            <a:rPr lang="da-DK" sz="1000" baseline="0" dirty="0">
              <a:solidFill>
                <a:schemeClr val="tx2"/>
              </a:solidFill>
            </a:rPr>
            <a:t>Kilde</a:t>
          </a:r>
          <a:r>
            <a:rPr lang="da-DK" sz="1000" baseline="0" dirty="0">
              <a:solidFill>
                <a:schemeClr val="tx2"/>
              </a:solidFill>
              <a:latin typeface="+mn-lt"/>
              <a:ea typeface="+mn-ea"/>
              <a:cs typeface="+mn-cs"/>
            </a:rPr>
            <a:t>: Lokal </a:t>
          </a:r>
          <a:r>
            <a:rPr lang="da-DK" sz="1000" baseline="0" dirty="0" err="1">
              <a:solidFill>
                <a:schemeClr val="tx2"/>
              </a:solidFill>
              <a:latin typeface="+mn-lt"/>
              <a:ea typeface="+mn-ea"/>
              <a:cs typeface="+mn-cs"/>
            </a:rPr>
            <a:t>vidensindsamling</a:t>
          </a:r>
          <a:r>
            <a:rPr lang="da-DK" sz="1000" baseline="0" dirty="0">
              <a:solidFill>
                <a:schemeClr val="tx2"/>
              </a:solidFill>
              <a:latin typeface="+mn-lt"/>
              <a:ea typeface="+mn-ea"/>
              <a:cs typeface="+mn-cs"/>
            </a:rPr>
            <a:t> fra 55 kommuner via frivillige i Ældre Sagens lokale afdelinger (sept. 2022 - jan. 2023). Resultater skal tages med forbehold ift. lokale forskelle og definitioner, og resultater er ikke nødvendigvis sammenlignelige  ml. kommuner.</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0.83995</cdr:y>
    </cdr:from>
    <cdr:to>
      <cdr:x>1</cdr:x>
      <cdr:y>1</cdr:y>
    </cdr:to>
    <cdr:sp macro="" textlink="">
      <cdr:nvSpPr>
        <cdr:cNvPr id="2" name="Tekstfelt 1">
          <a:extLst xmlns:a="http://schemas.openxmlformats.org/drawingml/2006/main">
            <a:ext uri="{FF2B5EF4-FFF2-40B4-BE49-F238E27FC236}">
              <a16:creationId xmlns:a16="http://schemas.microsoft.com/office/drawing/2014/main" id="{1E5D3883-4C42-411E-00EE-CF139D3082B0}"/>
            </a:ext>
          </a:extLst>
        </cdr:cNvPr>
        <cdr:cNvSpPr txBox="1"/>
      </cdr:nvSpPr>
      <cdr:spPr>
        <a:xfrm xmlns:a="http://schemas.openxmlformats.org/drawingml/2006/main">
          <a:off x="0" y="3943351"/>
          <a:ext cx="9270999" cy="7514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050" baseline="0" dirty="0">
              <a:solidFill>
                <a:schemeClr val="tx2"/>
              </a:solidFill>
            </a:rPr>
            <a:t>Note: Kommuner, der indgår under gruppen "Har mulighed for ophold uden brugerbetaling på akutpladser/fleksible pladser", har angivet, at de har akutpladser eller at de ikke skelner mellem  akutpladser og midlertidige pladser.</a:t>
          </a:r>
          <a:br>
            <a:rPr lang="da-DK" sz="1050" baseline="0" dirty="0">
              <a:solidFill>
                <a:schemeClr val="tx2"/>
              </a:solidFill>
            </a:rPr>
          </a:br>
          <a:r>
            <a:rPr lang="da-DK" sz="1050" baseline="0" dirty="0">
              <a:solidFill>
                <a:schemeClr val="tx2"/>
              </a:solidFill>
            </a:rPr>
            <a:t>Kilde: Lokal </a:t>
          </a:r>
          <a:r>
            <a:rPr lang="da-DK" sz="1050" baseline="0" dirty="0" err="1">
              <a:solidFill>
                <a:schemeClr val="tx2"/>
              </a:solidFill>
            </a:rPr>
            <a:t>vidensindsamling</a:t>
          </a:r>
          <a:r>
            <a:rPr lang="da-DK" sz="1050" baseline="0" dirty="0">
              <a:solidFill>
                <a:schemeClr val="tx2"/>
              </a:solidFill>
            </a:rPr>
            <a:t> fra 55 kommuner via frivillige i Ældre Sagens lokale </a:t>
          </a:r>
          <a:r>
            <a:rPr lang="da-DK" sz="1050" baseline="0" dirty="0">
              <a:solidFill>
                <a:schemeClr val="tx2"/>
              </a:solidFill>
              <a:latin typeface="+mn-lt"/>
              <a:ea typeface="+mn-ea"/>
              <a:cs typeface="+mn-cs"/>
            </a:rPr>
            <a:t>afdelinger (sept. 2022 - jan. 2023)</a:t>
          </a:r>
          <a:r>
            <a:rPr lang="da-DK" sz="1050" baseline="0" dirty="0">
              <a:solidFill>
                <a:schemeClr val="tx2"/>
              </a:solidFill>
            </a:rPr>
            <a:t>. Resultater skal tages med forbehold ift. lokale forskelle og definitioner, og resultater er ikke nødvendigvis sammenlignelige  ml. kommuner.</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0.80631</cdr:y>
    </cdr:from>
    <cdr:to>
      <cdr:x>1</cdr:x>
      <cdr:y>1</cdr:y>
    </cdr:to>
    <cdr:sp macro="" textlink="">
      <cdr:nvSpPr>
        <cdr:cNvPr id="2" name="Tekstfelt 1">
          <a:extLst xmlns:a="http://schemas.openxmlformats.org/drawingml/2006/main">
            <a:ext uri="{FF2B5EF4-FFF2-40B4-BE49-F238E27FC236}">
              <a16:creationId xmlns:a16="http://schemas.microsoft.com/office/drawing/2014/main" id="{F64538CB-4486-410C-BB6C-A0CDD5281DAF}"/>
            </a:ext>
          </a:extLst>
        </cdr:cNvPr>
        <cdr:cNvSpPr txBox="1"/>
      </cdr:nvSpPr>
      <cdr:spPr>
        <a:xfrm xmlns:a="http://schemas.openxmlformats.org/drawingml/2006/main">
          <a:off x="0" y="3529014"/>
          <a:ext cx="6467476" cy="8477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000">
              <a:solidFill>
                <a:schemeClr val="tx2"/>
              </a:solidFill>
            </a:rPr>
            <a:t>Note: (*) angiver,</a:t>
          </a:r>
          <a:r>
            <a:rPr lang="da-DK" sz="1000" baseline="0">
              <a:solidFill>
                <a:schemeClr val="tx2"/>
              </a:solidFill>
            </a:rPr>
            <a:t> at kommunen ikke tager brugerbetaling ved sondeernæring.</a:t>
          </a:r>
          <a:br>
            <a:rPr lang="da-DK" sz="1000" baseline="0">
              <a:solidFill>
                <a:schemeClr val="tx2"/>
              </a:solidFill>
            </a:rPr>
          </a:br>
          <a:r>
            <a:rPr lang="da-DK" sz="1000" baseline="0">
              <a:solidFill>
                <a:schemeClr val="tx2"/>
              </a:solidFill>
            </a:rPr>
            <a:t>Kommuner, der indgår i figuren har angivet, at de udelukkende har midlertidige pladser, så der er ikke mulighed for ophold på akutpladser/flekspladser uden brugerbetaling i disse kommuner (dog med undetagelse af kommuner angivet med (*)).  </a:t>
          </a:r>
        </a:p>
        <a:p xmlns:a="http://schemas.openxmlformats.org/drawingml/2006/main">
          <a:r>
            <a:rPr lang="da-DK" sz="1000" baseline="0">
              <a:solidFill>
                <a:schemeClr val="tx2"/>
              </a:solidFill>
              <a:effectLst/>
              <a:latin typeface="+mn-lt"/>
              <a:ea typeface="+mn-ea"/>
              <a:cs typeface="+mn-cs"/>
            </a:rPr>
            <a:t>Kilde: Lokal vidensindsamling fra 55 kommuner via frivillige i Ældre Sagens lokale afdelinger (sept. 2022 - jan. 2023). Resultater skal tages med forbehold ift. lokale forskelle og definitioner, og resultater er ikke nødvendigvis sammenlignelige  ml. kommuner.</a:t>
          </a:r>
        </a:p>
      </cdr:txBody>
    </cdr:sp>
  </cdr:relSizeAnchor>
  <cdr:relSizeAnchor xmlns:cdr="http://schemas.openxmlformats.org/drawingml/2006/chartDrawing">
    <cdr:from>
      <cdr:x>0.05891</cdr:x>
      <cdr:y>0.02285</cdr:y>
    </cdr:from>
    <cdr:to>
      <cdr:x>0.96171</cdr:x>
      <cdr:y>0.16431</cdr:y>
    </cdr:to>
    <cdr:sp macro="" textlink="">
      <cdr:nvSpPr>
        <cdr:cNvPr id="3" name="Tekstfelt 2">
          <a:extLst xmlns:a="http://schemas.openxmlformats.org/drawingml/2006/main">
            <a:ext uri="{FF2B5EF4-FFF2-40B4-BE49-F238E27FC236}">
              <a16:creationId xmlns:a16="http://schemas.microsoft.com/office/drawing/2014/main" id="{0EFD1646-FB61-E9EE-53D1-5B6C07C078FF}"/>
            </a:ext>
          </a:extLst>
        </cdr:cNvPr>
        <cdr:cNvSpPr txBox="1"/>
      </cdr:nvSpPr>
      <cdr:spPr>
        <a:xfrm xmlns:a="http://schemas.openxmlformats.org/drawingml/2006/main">
          <a:off x="380999" y="100008"/>
          <a:ext cx="5838837" cy="61913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da-DK" sz="1400" b="0" i="0" baseline="0">
              <a:solidFill>
                <a:schemeClr val="tx2"/>
              </a:solidFill>
              <a:effectLst/>
              <a:latin typeface="+mn-lt"/>
              <a:ea typeface="+mn-ea"/>
              <a:cs typeface="+mn-cs"/>
            </a:rPr>
            <a:t>Tilbagemeldig fra frivillige vedrørende døgntaksten (i DKK) på midlertidige pladser (for kommuner udelukkende med midlertidige pladser)</a:t>
          </a:r>
          <a:endParaRPr lang="da-DK" sz="1400">
            <a:solidFill>
              <a:schemeClr val="tx2"/>
            </a:solidFill>
            <a:effectLs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0.91124</cdr:y>
    </cdr:from>
    <cdr:to>
      <cdr:x>1</cdr:x>
      <cdr:y>1</cdr:y>
    </cdr:to>
    <cdr:sp macro="" textlink="">
      <cdr:nvSpPr>
        <cdr:cNvPr id="3" name="Tekstfelt 1">
          <a:extLst xmlns:a="http://schemas.openxmlformats.org/drawingml/2006/main">
            <a:ext uri="{FF2B5EF4-FFF2-40B4-BE49-F238E27FC236}">
              <a16:creationId xmlns:a16="http://schemas.microsoft.com/office/drawing/2014/main" id="{B4E4EA14-CEF2-6C31-7B6E-E9C40AADE7C9}"/>
            </a:ext>
          </a:extLst>
        </cdr:cNvPr>
        <cdr:cNvSpPr txBox="1"/>
      </cdr:nvSpPr>
      <cdr:spPr>
        <a:xfrm xmlns:a="http://schemas.openxmlformats.org/drawingml/2006/main">
          <a:off x="0" y="5570728"/>
          <a:ext cx="10946078" cy="5426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baseline="0">
              <a:solidFill>
                <a:schemeClr val="tx2"/>
              </a:solidFill>
              <a:effectLst/>
              <a:latin typeface="+mn-lt"/>
              <a:ea typeface="+mn-ea"/>
              <a:cs typeface="+mn-cs"/>
            </a:rPr>
            <a:t>Kilde: Befolkningstallene for hver kommuner stammer fra den 1. i kvartalet (2022K4) og kommer fra Danmarks Statistiks Befolkningstal.</a:t>
          </a:r>
        </a:p>
        <a:p xmlns:a="http://schemas.openxmlformats.org/drawingml/2006/main">
          <a:r>
            <a:rPr lang="da-DK" sz="1100" baseline="0">
              <a:solidFill>
                <a:schemeClr val="tx2"/>
              </a:solidFill>
              <a:effectLst/>
              <a:latin typeface="+mn-lt"/>
              <a:ea typeface="+mn-ea"/>
              <a:cs typeface="+mn-cs"/>
            </a:rPr>
            <a:t>Antal pladser stammer fra lokal vidensindsamling fra 55 kommuner via frivillige i Ældre Sagens lokale afdelinger, (sept. 2022 - jan. 2023). Resultater skal tages med forbehold ift. lokale forskelle og definitioner, og resultater er ikke nødvendigvis sammenlignelige  ml. kommuner. Helsingør, Vesthimmerland og Kerteminde har ikke oplyst antal pladser.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C062806-1435-451F-A1A0-33F32AB28C79}" type="datetimeFigureOut">
              <a:rPr lang="da-DK" smtClean="0"/>
              <a:t>01-03-2023</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tatistikbanken.dk/"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vive.dk/da/udgivelser/det-kommunale-akutomraade-1620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a:buNone/>
            </a:pPr>
            <a:r>
              <a:rPr lang="da-DK" b="0" i="0" dirty="0">
                <a:solidFill>
                  <a:srgbClr val="0F0A33"/>
                </a:solidFill>
                <a:effectLst/>
                <a:latin typeface="Arial" panose="020B0604020202020204" pitchFamily="34" charset="0"/>
                <a:cs typeface="Arial" panose="020B0604020202020204" pitchFamily="34" charset="0"/>
              </a:rPr>
              <a:t>Sundhedsvæsenet er blevet specialiseret og har efterhånden har så få sengepladser, at flere og flere sårbare ældre i dag bliver udskrevet fra hospitalet til deres hjemkommune på et så tidligt tidspunkt, </a:t>
            </a:r>
            <a:r>
              <a:rPr lang="da-DK" dirty="0">
                <a:solidFill>
                  <a:srgbClr val="0F0A33"/>
                </a:solidFill>
                <a:latin typeface="Arial" panose="020B0604020202020204" pitchFamily="34" charset="0"/>
                <a:cs typeface="Arial" panose="020B0604020202020204" pitchFamily="34" charset="0"/>
              </a:rPr>
              <a:t>hvor </a:t>
            </a:r>
            <a:r>
              <a:rPr lang="da-DK" b="0" i="0" dirty="0">
                <a:solidFill>
                  <a:srgbClr val="0F0A33"/>
                </a:solidFill>
                <a:effectLst/>
                <a:latin typeface="Arial" panose="020B0604020202020204" pitchFamily="34" charset="0"/>
                <a:cs typeface="Arial" panose="020B0604020202020204" pitchFamily="34" charset="0"/>
              </a:rPr>
              <a:t>de stadig har et stort behov for behandling og pleje og ikke kan klare sig i eget hjem.</a:t>
            </a:r>
          </a:p>
          <a:p>
            <a:pPr marL="0" indent="0" algn="l">
              <a:buNone/>
            </a:pPr>
            <a:endParaRPr lang="da-DK" b="0" i="0" dirty="0">
              <a:solidFill>
                <a:srgbClr val="0F0A33"/>
              </a:solidFill>
              <a:effectLst/>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Det kan enten være fordi, at de stadig har behov for en sundhedsfaglig behandling eller, at de eksempelvis bor alene og ikke kan få hverdagen til at hænge sammen.</a:t>
            </a:r>
          </a:p>
          <a:p>
            <a:pPr marL="0" indent="0" algn="l">
              <a:buNone/>
            </a:pPr>
            <a:endParaRPr lang="da-DK" b="0" i="0" dirty="0">
              <a:solidFill>
                <a:srgbClr val="0F0A33"/>
              </a:solidFill>
              <a:effectLst/>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Derfor får disse sårbare ældre typisk tilbudt et døgnophold i deres kommune efter udskrivelsen fra sygehuset. Det kan enten være til en akut plads eller en midlertidig plads. Men det er langt fra ligegyldigt, om det er den ene eller den anden plads, de bliver visiteret til. Den ene plads er gratis – den anden skal den sårbare ældre betale for.</a:t>
            </a:r>
          </a:p>
          <a:p>
            <a:pPr marL="0" indent="0" algn="l">
              <a:buNone/>
            </a:pPr>
            <a:endParaRPr lang="da-DK" dirty="0">
              <a:solidFill>
                <a:srgbClr val="0F0A33"/>
              </a:solidFill>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Det vil Mirjana fortælle meget mere om i sit oplæg.</a:t>
            </a:r>
          </a:p>
          <a:p>
            <a:endParaRPr lang="da-DK" dirty="0"/>
          </a:p>
        </p:txBody>
      </p:sp>
      <p:sp>
        <p:nvSpPr>
          <p:cNvPr id="4" name="Pladsholder til slidenummer 3"/>
          <p:cNvSpPr>
            <a:spLocks noGrp="1"/>
          </p:cNvSpPr>
          <p:nvPr>
            <p:ph type="sldNum" sz="quarter" idx="5"/>
          </p:nvPr>
        </p:nvSpPr>
        <p:spPr/>
        <p:txBody>
          <a:bodyPr/>
          <a:lstStyle/>
          <a:p>
            <a:fld id="{E8B23C5F-1057-4D02-8278-9373A9252565}" type="slidenum">
              <a:rPr lang="da-DK" smtClean="0"/>
              <a:t>9</a:t>
            </a:fld>
            <a:endParaRPr lang="da-DK"/>
          </a:p>
        </p:txBody>
      </p:sp>
    </p:spTree>
    <p:extLst>
      <p:ext uri="{BB962C8B-B14F-4D97-AF65-F5344CB8AC3E}">
        <p14:creationId xmlns:p14="http://schemas.microsoft.com/office/powerpoint/2010/main" val="260207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a:buNone/>
            </a:pPr>
            <a:r>
              <a:rPr lang="da-DK" b="0" i="0" dirty="0">
                <a:solidFill>
                  <a:srgbClr val="0F0A33"/>
                </a:solidFill>
                <a:effectLst/>
                <a:latin typeface="Arial" panose="020B0604020202020204" pitchFamily="34" charset="0"/>
                <a:cs typeface="Arial" panose="020B0604020202020204" pitchFamily="34" charset="0"/>
              </a:rPr>
              <a:t>Sundhedsvæsenet er blevet specialiseret og har efterhånden har så få sengepladser, at flere og flere sårbare ældre i dag bliver udskrevet fra hospitalet til deres hjemkommune på et så tidligt tidspunkt, </a:t>
            </a:r>
            <a:r>
              <a:rPr lang="da-DK" dirty="0">
                <a:solidFill>
                  <a:srgbClr val="0F0A33"/>
                </a:solidFill>
                <a:latin typeface="Arial" panose="020B0604020202020204" pitchFamily="34" charset="0"/>
                <a:cs typeface="Arial" panose="020B0604020202020204" pitchFamily="34" charset="0"/>
              </a:rPr>
              <a:t>hvor </a:t>
            </a:r>
            <a:r>
              <a:rPr lang="da-DK" b="0" i="0" dirty="0">
                <a:solidFill>
                  <a:srgbClr val="0F0A33"/>
                </a:solidFill>
                <a:effectLst/>
                <a:latin typeface="Arial" panose="020B0604020202020204" pitchFamily="34" charset="0"/>
                <a:cs typeface="Arial" panose="020B0604020202020204" pitchFamily="34" charset="0"/>
              </a:rPr>
              <a:t>de stadig har et stort behov for behandling og pleje og ikke kan klare sig i eget hjem.</a:t>
            </a:r>
          </a:p>
          <a:p>
            <a:pPr marL="0" indent="0" algn="l">
              <a:buNone/>
            </a:pPr>
            <a:endParaRPr lang="da-DK" b="0" i="0" dirty="0">
              <a:solidFill>
                <a:srgbClr val="0F0A33"/>
              </a:solidFill>
              <a:effectLst/>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Det kan enten være fordi, at de stadig har behov for en sundhedsfaglig behandling eller, at de eksempelvis bor alene og ikke kan få hverdagen til at hænge sammen.</a:t>
            </a:r>
          </a:p>
          <a:p>
            <a:pPr marL="0" indent="0" algn="l">
              <a:buNone/>
            </a:pPr>
            <a:endParaRPr lang="da-DK" b="0" i="0" dirty="0">
              <a:solidFill>
                <a:srgbClr val="0F0A33"/>
              </a:solidFill>
              <a:effectLst/>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Derfor får disse sårbare ældre typisk tilbudt et døgnophold i deres kommune efter udskrivelsen fra sygehuset. Det kan enten være til en akut plads eller en midlertidig plads. Men det er langt fra ligegyldigt, om det er den ene eller den anden plads, de bliver visiteret til. Den ene plads er gratis – den anden skal den sårbare ældre betale for.</a:t>
            </a:r>
          </a:p>
          <a:p>
            <a:pPr marL="0" indent="0" algn="l">
              <a:buNone/>
            </a:pPr>
            <a:endParaRPr lang="da-DK" dirty="0">
              <a:solidFill>
                <a:srgbClr val="0F0A33"/>
              </a:solidFill>
              <a:latin typeface="Arial" panose="020B0604020202020204" pitchFamily="34" charset="0"/>
              <a:cs typeface="Arial" panose="020B0604020202020204" pitchFamily="34" charset="0"/>
            </a:endParaRPr>
          </a:p>
          <a:p>
            <a:pPr marL="0" indent="0" algn="l">
              <a:buNone/>
            </a:pPr>
            <a:r>
              <a:rPr lang="da-DK" b="0" i="0" dirty="0">
                <a:solidFill>
                  <a:srgbClr val="0F0A33"/>
                </a:solidFill>
                <a:effectLst/>
                <a:latin typeface="Arial" panose="020B0604020202020204" pitchFamily="34" charset="0"/>
                <a:cs typeface="Arial" panose="020B0604020202020204" pitchFamily="34" charset="0"/>
              </a:rPr>
              <a:t>Det vil Mirjana fortælle meget mere om i sit oplæg.</a:t>
            </a:r>
          </a:p>
          <a:p>
            <a:endParaRPr lang="da-DK" dirty="0"/>
          </a:p>
        </p:txBody>
      </p:sp>
      <p:sp>
        <p:nvSpPr>
          <p:cNvPr id="4" name="Pladsholder til slidenummer 3"/>
          <p:cNvSpPr>
            <a:spLocks noGrp="1"/>
          </p:cNvSpPr>
          <p:nvPr>
            <p:ph type="sldNum" sz="quarter" idx="5"/>
          </p:nvPr>
        </p:nvSpPr>
        <p:spPr/>
        <p:txBody>
          <a:bodyPr/>
          <a:lstStyle/>
          <a:p>
            <a:fld id="{E8B23C5F-1057-4D02-8278-9373A9252565}" type="slidenum">
              <a:rPr lang="da-DK" smtClean="0"/>
              <a:t>10</a:t>
            </a:fld>
            <a:endParaRPr lang="da-DK"/>
          </a:p>
        </p:txBody>
      </p:sp>
    </p:spTree>
    <p:extLst>
      <p:ext uri="{BB962C8B-B14F-4D97-AF65-F5344CB8AC3E}">
        <p14:creationId xmlns:p14="http://schemas.microsoft.com/office/powerpoint/2010/main" val="378911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Udviklingen i den gennemsnitlige indlæggelsestid viser tydeligt, at patienter udskrives hurtigere og hurtigere. Grafen viser med al tydelighed, at liggetiden er faldet og faldet - meget drastisk de seneste ti år, især for de ældste ældre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Når man udlægger så meget behandling til kommunerne, er det nødvendigt med en ensartet kvalitet, uanset hvor behandling modtages – vi  har brug for landsdækkende ensartet kvalitet. </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Til baggrund ved uddybende spørgsmål – siges </a:t>
            </a:r>
            <a:r>
              <a:rPr lang="da-DK" sz="1200" b="1" u="none" kern="1200" dirty="0">
                <a:solidFill>
                  <a:schemeClr val="tx1"/>
                </a:solidFill>
                <a:effectLst/>
                <a:latin typeface="+mn-lt"/>
                <a:ea typeface="+mn-ea"/>
                <a:cs typeface="+mn-cs"/>
              </a:rPr>
              <a:t>ikke</a:t>
            </a:r>
            <a:endParaRPr lang="da-DK" sz="1200" b="1"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Ifølge en Momentum-undersøgelse er indlæggelsesvarigheden på somatiske hospitaler for de +80-årige faldet med hele 27 % fra 2009 til 2018, mens det i samme periode kun faldt med 9 % for de 0-64-årige og 17 % for de 65-79-årige.</a:t>
            </a:r>
          </a:p>
          <a:p>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Figuren viser den faktiske udvikling i gennemsnitlig varighed af indlæggelser i det somatiske sygehusvæsen fra 2009 til 2018 (opgørelse foretaget af KL Momentum).</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Hvis vi fremskriver de tal, så er vi faktisk allerede der, hvor de +80-årige ligger kortere tid på sygehuset end de yngre ældre.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Som vi også kan se af denne graf fra KL Momentum, så er det særligt ældre patienter, der har været udsat for en faldende indlæggelsestid (fra 2008-2018 er der sket et fald på to dage over de sidste knap 10 år, så det nu er på 5,6 dage pr. indlæggelse). Det sker samtidig med, at de medicinske sengepladser er nedlagt i stor stil i forbindelse med, at man har lavet supersygehuse. </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Kilder: </a:t>
            </a:r>
          </a:p>
          <a:p>
            <a:pPr lvl="0"/>
            <a:r>
              <a:rPr lang="da-DK" sz="1200" kern="1200" dirty="0">
                <a:solidFill>
                  <a:schemeClr val="tx1"/>
                </a:solidFill>
                <a:effectLst/>
                <a:latin typeface="+mn-lt"/>
                <a:ea typeface="+mn-ea"/>
                <a:cs typeface="+mn-cs"/>
              </a:rPr>
              <a:t>Figuren er baseret på en opgørelse af gennemsnitlig indlæggelsesvarighed i det somatiske sygehusvæsen i perioden 2009-2018 foretaget af KL Momentum (”Den ældste hjemmehjælpsmodtagere er også hyppige gæster på sygehusene”, 16. november 2020). Ældre Sagen har fremskrevet udviklingen lineært til 2030 efter mindste kvadraters metode.</a:t>
            </a:r>
          </a:p>
        </p:txBody>
      </p:sp>
      <p:sp>
        <p:nvSpPr>
          <p:cNvPr id="4" name="Pladsholder til slidenummer 3"/>
          <p:cNvSpPr>
            <a:spLocks noGrp="1"/>
          </p:cNvSpPr>
          <p:nvPr>
            <p:ph type="sldNum" sz="quarter" idx="5"/>
          </p:nvPr>
        </p:nvSpPr>
        <p:spPr/>
        <p:txBody>
          <a:bodyPr/>
          <a:lstStyle/>
          <a:p>
            <a:fld id="{E8B23C5F-1057-4D02-8278-9373A9252565}" type="slidenum">
              <a:rPr lang="da-DK" smtClean="0"/>
              <a:t>25</a:t>
            </a:fld>
            <a:endParaRPr lang="da-DK"/>
          </a:p>
        </p:txBody>
      </p:sp>
    </p:spTree>
    <p:extLst>
      <p:ext uri="{BB962C8B-B14F-4D97-AF65-F5344CB8AC3E}">
        <p14:creationId xmlns:p14="http://schemas.microsoft.com/office/powerpoint/2010/main" val="93340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dirty="0"/>
              <a:t>De midlertidige pladser i kommunerne er steget fra 2007 til 2021 – der er tendens til, at man udskriver færdigbehandlede patienter, der fortsat har brug for pleje og behandling.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Imens er der sket betydeligt fald i antal sengepladser på sygehusene – man er mere effektiv og der er kortere liggetider – og ældre patienter udskrives som såkaldt færdigbehandlede til de kommunale pladser eller eget hjem med besøg af akutfunktion eller hjemmesygepleje.</a:t>
            </a:r>
          </a:p>
          <a:p>
            <a:endParaRPr lang="da-DK" dirty="0"/>
          </a:p>
          <a:p>
            <a:r>
              <a:rPr lang="da-DK" dirty="0"/>
              <a:t>Samtidig med at vi ser flere og flere sundhedsydelser bliver rykket ud i kommunerne, ser vi desværre også mere og mere brugerbetaling.</a:t>
            </a:r>
          </a:p>
          <a:p>
            <a:endParaRPr lang="da-DK" dirty="0"/>
          </a:p>
          <a:p>
            <a:r>
              <a:rPr lang="da-DK" sz="1200" kern="1200" dirty="0">
                <a:solidFill>
                  <a:schemeClr val="tx1"/>
                </a:solidFill>
                <a:effectLst/>
                <a:latin typeface="+mn-lt"/>
                <a:ea typeface="+mn-ea"/>
                <a:cs typeface="+mn-cs"/>
              </a:rPr>
              <a:t>Hvis ældre før eller efter en indlæggelse har brug for sundhedsfaglig behandling og pleje uden for eget hjem, kan de få ophold på enten en </a:t>
            </a:r>
            <a:r>
              <a:rPr lang="da-DK" sz="1200" i="1" kern="1200" dirty="0">
                <a:solidFill>
                  <a:schemeClr val="tx1"/>
                </a:solidFill>
                <a:effectLst/>
                <a:latin typeface="+mn-lt"/>
                <a:ea typeface="+mn-ea"/>
                <a:cs typeface="+mn-cs"/>
              </a:rPr>
              <a:t>akutplads</a:t>
            </a:r>
            <a:r>
              <a:rPr lang="da-DK" sz="1200" kern="1200" dirty="0">
                <a:solidFill>
                  <a:schemeClr val="tx1"/>
                </a:solidFill>
                <a:effectLst/>
                <a:latin typeface="+mn-lt"/>
                <a:ea typeface="+mn-ea"/>
                <a:cs typeface="+mn-cs"/>
              </a:rPr>
              <a:t>, der visiteres efter sundhedsloven, eller på</a:t>
            </a:r>
            <a:r>
              <a:rPr lang="da-DK"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en </a:t>
            </a:r>
            <a:r>
              <a:rPr lang="da-DK" sz="1200" i="1" kern="1200" dirty="0">
                <a:solidFill>
                  <a:schemeClr val="tx1"/>
                </a:solidFill>
                <a:effectLst/>
                <a:latin typeface="+mn-lt"/>
                <a:ea typeface="+mn-ea"/>
                <a:cs typeface="+mn-cs"/>
              </a:rPr>
              <a:t>midlertidig plads</a:t>
            </a:r>
            <a:r>
              <a:rPr lang="da-DK" sz="1200" kern="1200" dirty="0">
                <a:solidFill>
                  <a:schemeClr val="tx1"/>
                </a:solidFill>
                <a:effectLst/>
                <a:latin typeface="+mn-lt"/>
                <a:ea typeface="+mn-ea"/>
                <a:cs typeface="+mn-cs"/>
              </a:rPr>
              <a:t>, der visiteres efter serviceloven.  Hvis man visiteres til en midlertidig plads vil der typisk være brugerbetaling på kost, linned m.v. fordi dette sker efter serviceloven.</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Behandlingen og plejen kan i princippet være den samme på begge typer af pladser. Men en væsentlig forskel er dog, at kommunen ikke må opkræve brugerbetaling for, kost og vasketøj på akutpladser, mens kommunen ud fra gældende regler godt må opkræve brugerbetaling for disse ydelser på midlertidige pladser.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Dette kan typisk koste omkring 1000 kr. for en uge.</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vil gerne sætte fokus på denne problemstilling og har derfor valgt at lancere et samarbejde nationalt, lokal og regionalt mellem det nationalpolitiske og det lokal- og regionalpolitiske niveau med fokus på denne problemstilling og for i fællesskab at få sat en stopper for denne form for brugerbetaling i sundhedsvæsenet. Den fokuserede indsats kommer jeg nærmere ind på senere. </a:t>
            </a:r>
          </a:p>
          <a:p>
            <a:endParaRPr lang="da-DK" dirty="0"/>
          </a:p>
          <a:p>
            <a:endParaRPr lang="da-DK" dirty="0"/>
          </a:p>
          <a:p>
            <a:r>
              <a:rPr lang="da-DK" dirty="0"/>
              <a:t>Til baggrund ved uddybende spørgsmål:</a:t>
            </a:r>
          </a:p>
          <a:p>
            <a:pPr>
              <a:lnSpc>
                <a:spcPct val="107000"/>
              </a:lnSpc>
              <a:spcAft>
                <a:spcPts val="800"/>
              </a:spcAft>
            </a:pPr>
            <a:r>
              <a:rPr lang="da-DK" sz="1200" b="1" dirty="0">
                <a:effectLst/>
                <a:latin typeface="Times New Roman" panose="02020603050405020304" pitchFamily="18" charset="0"/>
                <a:ea typeface="Calibri" panose="020F0502020204030204" pitchFamily="34" charset="0"/>
                <a:cs typeface="Times New Roman" panose="02020603050405020304" pitchFamily="18" charset="0"/>
              </a:rPr>
              <a:t>Kilde: </a:t>
            </a:r>
            <a:r>
              <a:rPr lang="da-DK" sz="1200" dirty="0">
                <a:effectLst/>
                <a:latin typeface="Georgia" panose="02040502050405020303" pitchFamily="18" charset="0"/>
                <a:ea typeface="Calibri" panose="020F0502020204030204" pitchFamily="34" charset="0"/>
                <a:cs typeface="Times New Roman" panose="02020603050405020304" pitchFamily="18" charset="0"/>
              </a:rPr>
              <a:t>Ældre Sagens udtræk fra </a:t>
            </a:r>
            <a:r>
              <a:rPr lang="da-DK" sz="12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www.statistikbanken.dk</a:t>
            </a:r>
            <a:r>
              <a:rPr lang="da-DK"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da-DK" sz="1200" b="1" dirty="0">
                <a:effectLst/>
                <a:latin typeface="Georgia" panose="02040502050405020303" pitchFamily="18" charset="0"/>
                <a:ea typeface="Calibri" panose="020F0502020204030204" pitchFamily="34" charset="0"/>
                <a:cs typeface="Times New Roman" panose="02020603050405020304" pitchFamily="18" charset="0"/>
              </a:rPr>
              <a:t>Note</a:t>
            </a:r>
            <a:r>
              <a:rPr lang="da-DK" sz="1200" dirty="0">
                <a:effectLst/>
                <a:latin typeface="Georgia" panose="02040502050405020303" pitchFamily="18" charset="0"/>
                <a:ea typeface="Calibri" panose="020F0502020204030204" pitchFamily="34" charset="0"/>
                <a:cs typeface="Times New Roman" panose="02020603050405020304" pitchFamily="18" charset="0"/>
              </a:rPr>
              <a:t>: Data på midlertidige pladser er i 2021 opgjort omkring uge 15. Data er behæftet med usikkerhed. VIVE vurderer, at antallet er højere, da fem kommuner har indberettet 0 pladser. Vinge, Buch og Kjellberg. Det kommunale akutområde – Erfaringer og perspektiver på udviklingen fra 15 kommuner. VIVE, 2021. </a:t>
            </a:r>
            <a:r>
              <a:rPr lang="da-DK"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https://www.vive.dk/da/udgivelser/det-kommunale-akutomraade-16209/</a:t>
            </a:r>
            <a:r>
              <a:rPr lang="da-DK"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da-DK" sz="1200" dirty="0">
                <a:effectLst/>
                <a:latin typeface="Georgia" panose="02040502050405020303" pitchFamily="18" charset="0"/>
                <a:ea typeface="Calibri" panose="020F0502020204030204" pitchFamily="34" charset="0"/>
                <a:cs typeface="Times New Roman" panose="02020603050405020304" pitchFamily="18" charset="0"/>
              </a:rPr>
              <a:t>set 21.1.22</a:t>
            </a:r>
          </a:p>
          <a:p>
            <a:r>
              <a:rPr lang="da-DK" sz="1200" dirty="0">
                <a:effectLst/>
                <a:latin typeface="Georgia" panose="02040502050405020303" pitchFamily="18" charset="0"/>
                <a:ea typeface="Calibri" panose="020F0502020204030204" pitchFamily="34" charset="0"/>
                <a:cs typeface="Times New Roman" panose="02020603050405020304" pitchFamily="18" charset="0"/>
              </a:rPr>
              <a:t>Data på sengepladser er opgjort ultimo året for 2007 og sept. for 2021. Data på antal 80+-årige er opgjort pr. 1. januar i begge år.</a:t>
            </a:r>
          </a:p>
          <a:p>
            <a:endParaRPr lang="da-DK" dirty="0"/>
          </a:p>
        </p:txBody>
      </p:sp>
      <p:sp>
        <p:nvSpPr>
          <p:cNvPr id="4" name="Pladsholder til slidenummer 3"/>
          <p:cNvSpPr>
            <a:spLocks noGrp="1"/>
          </p:cNvSpPr>
          <p:nvPr>
            <p:ph type="sldNum" sz="quarter" idx="5"/>
          </p:nvPr>
        </p:nvSpPr>
        <p:spPr/>
        <p:txBody>
          <a:bodyPr/>
          <a:lstStyle/>
          <a:p>
            <a:fld id="{E8B23C5F-1057-4D02-8278-9373A9252565}" type="slidenum">
              <a:rPr lang="da-DK" smtClean="0"/>
              <a:t>26</a:t>
            </a:fld>
            <a:endParaRPr lang="da-DK"/>
          </a:p>
        </p:txBody>
      </p:sp>
    </p:spTree>
    <p:extLst>
      <p:ext uri="{BB962C8B-B14F-4D97-AF65-F5344CB8AC3E}">
        <p14:creationId xmlns:p14="http://schemas.microsoft.com/office/powerpoint/2010/main" val="141026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8B23C5F-1057-4D02-8278-9373A9252565}" type="slidenum">
              <a:rPr lang="da-DK" smtClean="0"/>
              <a:t>38</a:t>
            </a:fld>
            <a:endParaRPr lang="da-DK"/>
          </a:p>
        </p:txBody>
      </p:sp>
    </p:spTree>
    <p:extLst>
      <p:ext uri="{BB962C8B-B14F-4D97-AF65-F5344CB8AC3E}">
        <p14:creationId xmlns:p14="http://schemas.microsoft.com/office/powerpoint/2010/main" val="377804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Henvis til det næste oplæg fra </a:t>
            </a:r>
            <a:r>
              <a:rPr lang="da-DK" dirty="0" err="1"/>
              <a:t>pernille</a:t>
            </a:r>
            <a:r>
              <a:rPr lang="da-DK" dirty="0"/>
              <a:t> om debatindlæg og læserbreve</a:t>
            </a:r>
          </a:p>
        </p:txBody>
      </p:sp>
      <p:sp>
        <p:nvSpPr>
          <p:cNvPr id="4" name="Pladsholder til slidenummer 3"/>
          <p:cNvSpPr>
            <a:spLocks noGrp="1"/>
          </p:cNvSpPr>
          <p:nvPr>
            <p:ph type="sldNum" sz="quarter" idx="5"/>
          </p:nvPr>
        </p:nvSpPr>
        <p:spPr/>
        <p:txBody>
          <a:bodyPr/>
          <a:lstStyle/>
          <a:p>
            <a:fld id="{E8B23C5F-1057-4D02-8278-9373A9252565}" type="slidenum">
              <a:rPr lang="da-DK" smtClean="0"/>
              <a:t>39</a:t>
            </a:fld>
            <a:endParaRPr lang="da-DK"/>
          </a:p>
        </p:txBody>
      </p:sp>
    </p:spTree>
    <p:extLst>
      <p:ext uri="{BB962C8B-B14F-4D97-AF65-F5344CB8AC3E}">
        <p14:creationId xmlns:p14="http://schemas.microsoft.com/office/powerpoint/2010/main" val="2548575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3" name="Pladsholder til diasnummer 2"/>
          <p:cNvSpPr>
            <a:spLocks noGrp="1"/>
          </p:cNvSpPr>
          <p:nvPr>
            <p:ph type="sldNum" sz="quarter" idx="16"/>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4" name="Pladsholder til diasnummer 3"/>
          <p:cNvSpPr>
            <a:spLocks noGrp="1"/>
          </p:cNvSpPr>
          <p:nvPr>
            <p:ph type="sldNum" sz="quarter" idx="12"/>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
        <p:nvSpPr>
          <p:cNvPr id="3" name="Pladsholder til diasnummer 2"/>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1051492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nchor="t"/>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iasnummer 2"/>
          <p:cNvSpPr>
            <a:spLocks noGrp="1"/>
          </p:cNvSpPr>
          <p:nvPr>
            <p:ph type="sldNum" sz="quarter" idx="11"/>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
        <p:nvSpPr>
          <p:cNvPr id="4" name="Pladsholder til diasnummer 3"/>
          <p:cNvSpPr>
            <a:spLocks noGrp="1"/>
          </p:cNvSpPr>
          <p:nvPr>
            <p:ph type="sldNum" sz="quarter" idx="13"/>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chor="t">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t">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titeltypografien i masteren</a:t>
            </a:r>
            <a:endParaRPr lang="da-DK" dirty="0"/>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nchor="t"/>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4"/>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diasnummer 3"/>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5" name="Pladsholder til diasnummer 4"/>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6"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6" name="Pladsholder til diasnummer 5"/>
          <p:cNvSpPr>
            <a:spLocks noGrp="1"/>
          </p:cNvSpPr>
          <p:nvPr>
            <p:ph type="sldNum" sz="quarter" idx="4"/>
          </p:nvPr>
        </p:nvSpPr>
        <p:spPr>
          <a:xfrm>
            <a:off x="402493" y="63459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8CB2-EA0C-44E4-A91A-4D7146E346C5}" type="slidenum">
              <a:rPr lang="da-DK" smtClean="0"/>
              <a:pPr/>
              <a:t>‹nr.›</a:t>
            </a:fld>
            <a:endParaRPr lang="da-DK"/>
          </a:p>
        </p:txBody>
      </p:sp>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s://pixabay.com/en/jaw-pincers-tool-nail-puller-304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726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1F359D0-A143-4E00-9E1F-744D6ACDD855}"/>
              </a:ext>
            </a:extLst>
          </p:cNvPr>
          <p:cNvSpPr>
            <a:spLocks noGrp="1"/>
          </p:cNvSpPr>
          <p:nvPr>
            <p:ph sz="quarter" idx="15"/>
          </p:nvPr>
        </p:nvSpPr>
        <p:spPr>
          <a:xfrm>
            <a:off x="376767" y="2196763"/>
            <a:ext cx="5719233" cy="4470367"/>
          </a:xfrm>
        </p:spPr>
        <p:txBody>
          <a:bodyPr anchor="t">
            <a:normAutofit lnSpcReduction="10000"/>
          </a:bodyPr>
          <a:lstStyle/>
          <a:p>
            <a:pPr marL="0" indent="0">
              <a:lnSpc>
                <a:spcPct val="90000"/>
              </a:lnSpc>
              <a:buNone/>
            </a:pPr>
            <a:r>
              <a:rPr lang="da-DK" sz="2400" dirty="0">
                <a:latin typeface="Georgia" panose="02040502050405020303" pitchFamily="18" charset="0"/>
              </a:rPr>
              <a:t>Ældre Sagen mener, at det som udgangspunkt bør være gratis at få pleje og behandling, når man er syg og svækket. </a:t>
            </a:r>
          </a:p>
          <a:p>
            <a:pPr marL="0" indent="0">
              <a:lnSpc>
                <a:spcPct val="90000"/>
              </a:lnSpc>
              <a:buNone/>
            </a:pPr>
            <a:endParaRPr lang="da-DK" sz="1200" dirty="0">
              <a:latin typeface="Georgia" panose="02040502050405020303" pitchFamily="18" charset="0"/>
            </a:endParaRPr>
          </a:p>
          <a:p>
            <a:pPr marL="0" indent="0">
              <a:lnSpc>
                <a:spcPct val="90000"/>
              </a:lnSpc>
              <a:buNone/>
            </a:pPr>
            <a:r>
              <a:rPr lang="da-DK" sz="2400" dirty="0">
                <a:latin typeface="Georgia" panose="02040502050405020303" pitchFamily="18" charset="0"/>
              </a:rPr>
              <a:t>Man kan blive visiteret til en akutplads eller en midlertidig døgnplads i kommunen. Akutpladser er gratis. Midlertidige pladser skal man betale for.</a:t>
            </a:r>
          </a:p>
          <a:p>
            <a:pPr marL="0" indent="0">
              <a:lnSpc>
                <a:spcPct val="90000"/>
              </a:lnSpc>
              <a:buNone/>
            </a:pPr>
            <a:endParaRPr lang="da-DK" sz="1200" dirty="0">
              <a:latin typeface="Georgia" panose="02040502050405020303" pitchFamily="18" charset="0"/>
            </a:endParaRPr>
          </a:p>
          <a:p>
            <a:pPr marL="0" indent="0">
              <a:lnSpc>
                <a:spcPct val="90000"/>
              </a:lnSpc>
              <a:buNone/>
            </a:pPr>
            <a:r>
              <a:rPr lang="da-DK" sz="2400" dirty="0">
                <a:latin typeface="Georgia" panose="02040502050405020303" pitchFamily="18" charset="0"/>
              </a:rPr>
              <a:t>Ældre Sagen kæmper for, at det også skal være gratis at få et ophold på kommunens midlertidige pladser, når de ældre har behov for behandling og pleje i hjemmesygeplejen.</a:t>
            </a:r>
          </a:p>
          <a:p>
            <a:pPr marL="0" indent="0">
              <a:lnSpc>
                <a:spcPct val="90000"/>
              </a:lnSpc>
              <a:buNone/>
            </a:pPr>
            <a:endParaRPr lang="da-DK" sz="2000" dirty="0"/>
          </a:p>
          <a:p>
            <a:pPr marL="0" indent="0">
              <a:lnSpc>
                <a:spcPct val="90000"/>
              </a:lnSpc>
              <a:buNone/>
            </a:pPr>
            <a:endParaRPr lang="da-DK" sz="2000" dirty="0"/>
          </a:p>
          <a:p>
            <a:pPr marL="0" indent="0">
              <a:lnSpc>
                <a:spcPct val="90000"/>
              </a:lnSpc>
              <a:buNone/>
            </a:pPr>
            <a:endParaRPr lang="da-DK" sz="2000" dirty="0"/>
          </a:p>
        </p:txBody>
      </p:sp>
      <p:sp>
        <p:nvSpPr>
          <p:cNvPr id="2" name="Titel 1">
            <a:extLst>
              <a:ext uri="{FF2B5EF4-FFF2-40B4-BE49-F238E27FC236}">
                <a16:creationId xmlns:a16="http://schemas.microsoft.com/office/drawing/2014/main" id="{8456F47D-D384-4351-AD5B-20D773671505}"/>
              </a:ext>
            </a:extLst>
          </p:cNvPr>
          <p:cNvSpPr>
            <a:spLocks noGrp="1"/>
          </p:cNvSpPr>
          <p:nvPr>
            <p:ph type="title"/>
          </p:nvPr>
        </p:nvSpPr>
        <p:spPr>
          <a:xfrm>
            <a:off x="484211" y="329514"/>
            <a:ext cx="10205955" cy="1321486"/>
          </a:xfrm>
        </p:spPr>
        <p:txBody>
          <a:bodyPr anchor="ctr">
            <a:normAutofit/>
          </a:bodyPr>
          <a:lstStyle/>
          <a:p>
            <a:r>
              <a:rPr lang="da-DK" dirty="0"/>
              <a:t>Nej til brugerbetaling på midlertidige pladser </a:t>
            </a:r>
          </a:p>
        </p:txBody>
      </p:sp>
      <p:pic>
        <p:nvPicPr>
          <p:cNvPr id="1026" name="Picture 2" descr="Få støtte og hjælp som pårørende">
            <a:extLst>
              <a:ext uri="{FF2B5EF4-FFF2-40B4-BE49-F238E27FC236}">
                <a16:creationId xmlns:a16="http://schemas.microsoft.com/office/drawing/2014/main" id="{ECC9B4B0-7232-414D-8043-0DFAFE7B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689" y="1990429"/>
            <a:ext cx="5705388" cy="31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83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592AB80-FEDB-4100-830F-AFA46A618765}"/>
              </a:ext>
            </a:extLst>
          </p:cNvPr>
          <p:cNvSpPr>
            <a:spLocks noGrp="1"/>
          </p:cNvSpPr>
          <p:nvPr>
            <p:ph type="title"/>
          </p:nvPr>
        </p:nvSpPr>
        <p:spPr>
          <a:xfrm>
            <a:off x="484211" y="226542"/>
            <a:ext cx="11239500" cy="972021"/>
          </a:xfrm>
        </p:spPr>
        <p:txBody>
          <a:bodyPr anchor="ctr">
            <a:normAutofit fontScale="90000"/>
          </a:bodyPr>
          <a:lstStyle/>
          <a:p>
            <a:pPr>
              <a:lnSpc>
                <a:spcPct val="90000"/>
              </a:lnSpc>
            </a:pPr>
            <a:br>
              <a:rPr lang="da-DK" sz="3600" dirty="0"/>
            </a:br>
            <a:r>
              <a:rPr lang="da-DK" sz="3600" dirty="0"/>
              <a:t>Her er vi i processen</a:t>
            </a:r>
            <a:br>
              <a:rPr lang="da-DK" sz="2300" dirty="0"/>
            </a:br>
            <a:endParaRPr lang="da-DK" sz="2300" dirty="0"/>
          </a:p>
        </p:txBody>
      </p:sp>
      <p:graphicFrame>
        <p:nvGraphicFramePr>
          <p:cNvPr id="6" name="Pladsholder til indhold 2">
            <a:extLst>
              <a:ext uri="{FF2B5EF4-FFF2-40B4-BE49-F238E27FC236}">
                <a16:creationId xmlns:a16="http://schemas.microsoft.com/office/drawing/2014/main" id="{F083C92C-9E8E-0363-F598-8A7C906E0833}"/>
              </a:ext>
            </a:extLst>
          </p:cNvPr>
          <p:cNvGraphicFramePr>
            <a:graphicFrameLocks noGrp="1"/>
          </p:cNvGraphicFramePr>
          <p:nvPr>
            <p:ph sz="quarter" idx="14"/>
          </p:nvPr>
        </p:nvGraphicFramePr>
        <p:xfrm>
          <a:off x="575839" y="1401091"/>
          <a:ext cx="11247460" cy="514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3870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r>
              <a:rPr lang="da-DK" sz="3600" dirty="0">
                <a:solidFill>
                  <a:schemeClr val="tx1"/>
                </a:solidFill>
                <a:sym typeface="Palatino"/>
              </a:rPr>
              <a:t>Rammerne om de midlertidige pladser og akut pladser </a:t>
            </a: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72400" y="2585346"/>
            <a:ext cx="4946073" cy="1687307"/>
          </a:xfrm>
        </p:spPr>
        <p:txBody>
          <a:bodyPr>
            <a:normAutofit/>
          </a:bodyPr>
          <a:lstStyle/>
          <a:p>
            <a:endParaRPr lang="da-DK" sz="1800" i="1" dirty="0">
              <a:solidFill>
                <a:schemeClr val="tx1"/>
              </a:solidFill>
              <a:sym typeface="Palatino"/>
            </a:endParaRPr>
          </a:p>
          <a:p>
            <a:r>
              <a:rPr lang="da-DK" sz="2800" i="1" dirty="0">
                <a:solidFill>
                  <a:schemeClr val="tx1"/>
                </a:solidFill>
                <a:sym typeface="Palatino"/>
              </a:rPr>
              <a:t>Socialjurist </a:t>
            </a:r>
          </a:p>
          <a:p>
            <a:endParaRPr lang="da-DK" sz="2800" i="1" dirty="0">
              <a:solidFill>
                <a:schemeClr val="tx1"/>
              </a:solidFill>
              <a:sym typeface="Palatino"/>
            </a:endParaRPr>
          </a:p>
          <a:p>
            <a:r>
              <a:rPr lang="da-DK" sz="2800" i="1" dirty="0">
                <a:solidFill>
                  <a:schemeClr val="tx1"/>
                </a:solidFill>
                <a:sym typeface="Palatino"/>
              </a:rPr>
              <a:t>Susanne Bækgaard Holm </a:t>
            </a:r>
          </a:p>
          <a:p>
            <a:endParaRPr lang="da-DK" sz="2800" i="1" dirty="0">
              <a:solidFill>
                <a:schemeClr val="tx1"/>
              </a:solidFill>
              <a:sym typeface="Palatino"/>
            </a:endParaRPr>
          </a:p>
          <a:p>
            <a:r>
              <a:rPr lang="da-DK" sz="2800" i="1" dirty="0">
                <a:solidFill>
                  <a:schemeClr val="tx1"/>
                </a:solidFill>
                <a:sym typeface="Palatino"/>
              </a:rPr>
              <a:t>Rådgivningen</a:t>
            </a:r>
            <a:endParaRPr lang="da-DK" sz="2800" dirty="0"/>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39751995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AF9AE-ADE6-4839-AE2D-4CE9A51DFCB0}"/>
              </a:ext>
            </a:extLst>
          </p:cNvPr>
          <p:cNvSpPr>
            <a:spLocks noGrp="1"/>
          </p:cNvSpPr>
          <p:nvPr>
            <p:ph type="title"/>
          </p:nvPr>
        </p:nvSpPr>
        <p:spPr/>
        <p:txBody>
          <a:bodyPr>
            <a:normAutofit/>
          </a:bodyPr>
          <a:lstStyle/>
          <a:p>
            <a:r>
              <a:rPr lang="da-DK" sz="2800" dirty="0"/>
              <a:t>Jeg vil (kort) sige noget om:</a:t>
            </a:r>
          </a:p>
        </p:txBody>
      </p:sp>
      <p:sp>
        <p:nvSpPr>
          <p:cNvPr id="3" name="Pladsholder til indhold 2">
            <a:extLst>
              <a:ext uri="{FF2B5EF4-FFF2-40B4-BE49-F238E27FC236}">
                <a16:creationId xmlns:a16="http://schemas.microsoft.com/office/drawing/2014/main" id="{4DBE2CD5-366C-4928-9F05-915FD1034606}"/>
              </a:ext>
            </a:extLst>
          </p:cNvPr>
          <p:cNvSpPr>
            <a:spLocks noGrp="1"/>
          </p:cNvSpPr>
          <p:nvPr>
            <p:ph sz="quarter" idx="10"/>
          </p:nvPr>
        </p:nvSpPr>
        <p:spPr>
          <a:xfrm>
            <a:off x="723206" y="1487959"/>
            <a:ext cx="10573789" cy="4706471"/>
          </a:xfrm>
        </p:spPr>
        <p:txBody>
          <a:bodyPr/>
          <a:lstStyle/>
          <a:p>
            <a:endParaRPr lang="da-DK" dirty="0"/>
          </a:p>
          <a:p>
            <a:r>
              <a:rPr lang="da-DK" sz="2400" dirty="0">
                <a:ea typeface="Times" panose="02020603050405020304" pitchFamily="18" charset="0"/>
                <a:cs typeface="Times New Roman" panose="02020603050405020304" pitchFamily="18" charset="0"/>
              </a:rPr>
              <a:t>Reglerne for betaling på akutpladser og midlertidige pladser.</a:t>
            </a:r>
          </a:p>
          <a:p>
            <a:pPr marL="0" indent="0">
              <a:buNone/>
            </a:pPr>
            <a:endParaRPr lang="da-DK" sz="2400" dirty="0">
              <a:ea typeface="Times" panose="02020603050405020304" pitchFamily="18" charset="0"/>
              <a:cs typeface="Times New Roman" panose="02020603050405020304" pitchFamily="18" charset="0"/>
            </a:endParaRPr>
          </a:p>
          <a:p>
            <a:r>
              <a:rPr lang="da-DK" sz="2400" dirty="0">
                <a:ea typeface="Times" panose="02020603050405020304" pitchFamily="18" charset="0"/>
                <a:cs typeface="Times New Roman" panose="02020603050405020304" pitchFamily="18" charset="0"/>
              </a:rPr>
              <a:t>Hvad folk ringer om til rådgivningen i den forbindelse</a:t>
            </a:r>
          </a:p>
          <a:p>
            <a:pPr marL="0" indent="0">
              <a:buNone/>
            </a:pPr>
            <a:endParaRPr lang="da-DK" sz="2400" dirty="0">
              <a:ea typeface="Times" panose="02020603050405020304" pitchFamily="18" charset="0"/>
              <a:cs typeface="Times New Roman" panose="02020603050405020304" pitchFamily="18" charset="0"/>
            </a:endParaRPr>
          </a:p>
          <a:p>
            <a:r>
              <a:rPr lang="da-DK" sz="2400" dirty="0">
                <a:ea typeface="Times" panose="02020603050405020304" pitchFamily="18" charset="0"/>
                <a:cs typeface="Times New Roman" panose="02020603050405020304" pitchFamily="18" charset="0"/>
              </a:rPr>
              <a:t>Hvad kan I gøre lokalt, hvis I får henvendelser om akut- og midlertidige pladser.</a:t>
            </a:r>
            <a:endParaRPr lang="da-DK" sz="2400" dirty="0"/>
          </a:p>
          <a:p>
            <a:endParaRPr lang="da-DK" dirty="0"/>
          </a:p>
          <a:p>
            <a:endParaRPr lang="da-DK" dirty="0"/>
          </a:p>
          <a:p>
            <a:endParaRPr lang="da-DK" dirty="0"/>
          </a:p>
        </p:txBody>
      </p:sp>
    </p:spTree>
    <p:extLst>
      <p:ext uri="{BB962C8B-B14F-4D97-AF65-F5344CB8AC3E}">
        <p14:creationId xmlns:p14="http://schemas.microsoft.com/office/powerpoint/2010/main" val="42194769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639B7-C7FE-41E9-8B51-9D8AD842BD68}"/>
              </a:ext>
            </a:extLst>
          </p:cNvPr>
          <p:cNvSpPr>
            <a:spLocks noGrp="1"/>
          </p:cNvSpPr>
          <p:nvPr>
            <p:ph type="title"/>
          </p:nvPr>
        </p:nvSpPr>
        <p:spPr/>
        <p:txBody>
          <a:bodyPr>
            <a:normAutofit/>
          </a:bodyPr>
          <a:lstStyle/>
          <a:p>
            <a:r>
              <a:rPr lang="da-DK" sz="2800" dirty="0"/>
              <a:t>Egenbetaling på kommunale akutpladser</a:t>
            </a:r>
          </a:p>
        </p:txBody>
      </p:sp>
      <p:sp>
        <p:nvSpPr>
          <p:cNvPr id="3" name="Pladsholder til indhold 2">
            <a:extLst>
              <a:ext uri="{FF2B5EF4-FFF2-40B4-BE49-F238E27FC236}">
                <a16:creationId xmlns:a16="http://schemas.microsoft.com/office/drawing/2014/main" id="{9BD08A8E-1634-445D-A4E6-8A688FF52069}"/>
              </a:ext>
            </a:extLst>
          </p:cNvPr>
          <p:cNvSpPr>
            <a:spLocks noGrp="1"/>
          </p:cNvSpPr>
          <p:nvPr>
            <p:ph sz="quarter" idx="10"/>
          </p:nvPr>
        </p:nvSpPr>
        <p:spPr>
          <a:xfrm>
            <a:off x="656033" y="1499909"/>
            <a:ext cx="10906971" cy="4706471"/>
          </a:xfrm>
        </p:spPr>
        <p:txBody>
          <a:bodyPr>
            <a:normAutofit/>
          </a:bodyPr>
          <a:lstStyle/>
          <a:p>
            <a:pPr marL="0" indent="0">
              <a:buNone/>
            </a:pPr>
            <a:r>
              <a:rPr lang="da-DK" sz="2000" dirty="0">
                <a:solidFill>
                  <a:srgbClr val="333333"/>
                </a:solidFill>
                <a:latin typeface="Helvetica Neue"/>
              </a:rPr>
              <a:t>Sundhedslovens § 138. </a:t>
            </a:r>
          </a:p>
          <a:p>
            <a:pPr marL="0" indent="0">
              <a:buNone/>
            </a:pPr>
            <a:r>
              <a:rPr lang="da-DK" sz="2000" dirty="0">
                <a:solidFill>
                  <a:srgbClr val="C00000"/>
                </a:solidFill>
                <a:latin typeface="Helvetica Neue"/>
              </a:rPr>
              <a:t>Kommunalbestyrelsen er ansvarlig for, at der ydes </a:t>
            </a:r>
            <a:r>
              <a:rPr lang="da-DK" sz="2000" b="1" dirty="0">
                <a:solidFill>
                  <a:srgbClr val="C00000"/>
                </a:solidFill>
                <a:latin typeface="Helvetica Neue"/>
              </a:rPr>
              <a:t>vederlagsfri hjemmesygepleje </a:t>
            </a:r>
            <a:r>
              <a:rPr lang="da-DK" sz="2000" dirty="0">
                <a:solidFill>
                  <a:srgbClr val="C00000"/>
                </a:solidFill>
                <a:latin typeface="Helvetica Neue"/>
              </a:rPr>
              <a:t>efter </a:t>
            </a:r>
            <a:r>
              <a:rPr lang="da-DK" sz="2000" b="1" dirty="0">
                <a:solidFill>
                  <a:srgbClr val="C00000"/>
                </a:solidFill>
                <a:latin typeface="Helvetica Neue"/>
              </a:rPr>
              <a:t>lægehenvisning </a:t>
            </a:r>
            <a:r>
              <a:rPr lang="da-DK" sz="2000" dirty="0">
                <a:solidFill>
                  <a:srgbClr val="C00000"/>
                </a:solidFill>
                <a:latin typeface="Helvetica Neue"/>
              </a:rPr>
              <a:t>til personer med ophold i kommunen.</a:t>
            </a:r>
          </a:p>
          <a:p>
            <a:pPr marL="0" indent="0">
              <a:buNone/>
            </a:pPr>
            <a:endParaRPr lang="da-DK" sz="2000" dirty="0">
              <a:solidFill>
                <a:srgbClr val="C00000"/>
              </a:solidFill>
              <a:latin typeface="Helvetica Neue"/>
            </a:endParaRPr>
          </a:p>
          <a:p>
            <a:pPr marL="0" indent="0">
              <a:buNone/>
            </a:pPr>
            <a:r>
              <a:rPr lang="da-DK" sz="2000" dirty="0"/>
              <a:t>For et par år siden </a:t>
            </a:r>
            <a:r>
              <a:rPr lang="da-DK" sz="2000" dirty="0">
                <a:solidFill>
                  <a:srgbClr val="C00000"/>
                </a:solidFill>
              </a:rPr>
              <a:t>stor forvirring </a:t>
            </a:r>
            <a:r>
              <a:rPr lang="da-DK" sz="2000" dirty="0"/>
              <a:t>omkring egenbetaling på akutpladser.</a:t>
            </a:r>
          </a:p>
          <a:p>
            <a:pPr marL="0" indent="0">
              <a:buNone/>
            </a:pPr>
            <a:r>
              <a:rPr lang="da-DK" sz="2000" dirty="0"/>
              <a:t>								</a:t>
            </a:r>
            <a:r>
              <a:rPr lang="da-DK" sz="2400" b="1" dirty="0"/>
              <a:t> ↓</a:t>
            </a:r>
            <a:endParaRPr lang="da-DK" sz="2400" dirty="0"/>
          </a:p>
          <a:p>
            <a:pPr marL="0" indent="0">
              <a:buNone/>
            </a:pPr>
            <a:r>
              <a:rPr lang="da-DK" sz="2000" dirty="0"/>
              <a:t>Kammeradvokaten blev på den baggrund blevet bedt om en redegørelse for reglens rækkevidde og egenbetaling.</a:t>
            </a:r>
          </a:p>
          <a:p>
            <a:pPr marL="0" indent="0">
              <a:buNone/>
            </a:pPr>
            <a:r>
              <a:rPr lang="da-DK" sz="2000" dirty="0"/>
              <a:t>								</a:t>
            </a:r>
            <a:r>
              <a:rPr lang="da-DK" sz="2000" b="1" dirty="0"/>
              <a:t> ↓</a:t>
            </a:r>
            <a:endParaRPr lang="da-DK" sz="2000" dirty="0"/>
          </a:p>
          <a:p>
            <a:pPr marL="0" indent="0">
              <a:buNone/>
            </a:pPr>
            <a:r>
              <a:rPr lang="da-DK" sz="2000" b="1" dirty="0">
                <a:solidFill>
                  <a:srgbClr val="C00000"/>
                </a:solidFill>
              </a:rPr>
              <a:t>Kammeradvokatens notat</a:t>
            </a:r>
            <a:r>
              <a:rPr lang="da-DK" sz="2000" b="1" dirty="0"/>
              <a:t> </a:t>
            </a:r>
            <a:r>
              <a:rPr lang="da-DK" sz="2000" dirty="0"/>
              <a:t>om egenbetaling ved ophold på de kommunale akutpladser, 16. november 2018.</a:t>
            </a:r>
          </a:p>
          <a:p>
            <a:endParaRPr lang="da-DK" sz="2000" dirty="0"/>
          </a:p>
        </p:txBody>
      </p:sp>
    </p:spTree>
    <p:extLst>
      <p:ext uri="{BB962C8B-B14F-4D97-AF65-F5344CB8AC3E}">
        <p14:creationId xmlns:p14="http://schemas.microsoft.com/office/powerpoint/2010/main" val="219503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E2C85-E8DE-4FA7-8698-0644C2F7CC95}"/>
              </a:ext>
            </a:extLst>
          </p:cNvPr>
          <p:cNvSpPr>
            <a:spLocks noGrp="1"/>
          </p:cNvSpPr>
          <p:nvPr>
            <p:ph type="title"/>
          </p:nvPr>
        </p:nvSpPr>
        <p:spPr/>
        <p:txBody>
          <a:bodyPr>
            <a:normAutofit/>
          </a:bodyPr>
          <a:lstStyle/>
          <a:p>
            <a:r>
              <a:rPr lang="da-DK" sz="2800" dirty="0"/>
              <a:t> Fra Kammeradvokatens notat </a:t>
            </a:r>
          </a:p>
        </p:txBody>
      </p:sp>
      <p:sp>
        <p:nvSpPr>
          <p:cNvPr id="3" name="Pladsholder til indhold 2">
            <a:extLst>
              <a:ext uri="{FF2B5EF4-FFF2-40B4-BE49-F238E27FC236}">
                <a16:creationId xmlns:a16="http://schemas.microsoft.com/office/drawing/2014/main" id="{E154A3D3-5E55-4E5C-AF5A-3CF4F814F4C9}"/>
              </a:ext>
            </a:extLst>
          </p:cNvPr>
          <p:cNvSpPr>
            <a:spLocks noGrp="1"/>
          </p:cNvSpPr>
          <p:nvPr>
            <p:ph sz="quarter" idx="10"/>
          </p:nvPr>
        </p:nvSpPr>
        <p:spPr>
          <a:xfrm>
            <a:off x="606829" y="1516534"/>
            <a:ext cx="11107054" cy="4706471"/>
          </a:xfrm>
        </p:spPr>
        <p:txBody>
          <a:bodyPr>
            <a:normAutofit/>
          </a:bodyPr>
          <a:lstStyle/>
          <a:p>
            <a:r>
              <a:rPr lang="da-DK" sz="2000" dirty="0"/>
              <a:t>”Sammenfattende er det vores opfattelse, at begrebet ”hjemmesygepleje” i sundhedsloven ligeledes omfatter ydelser som</a:t>
            </a:r>
            <a:r>
              <a:rPr lang="da-DK" sz="2000" b="1" dirty="0"/>
              <a:t> f.eks. kost, linned og tøjvask</a:t>
            </a:r>
            <a:r>
              <a:rPr lang="da-DK" sz="2000" dirty="0"/>
              <a:t>, der ydes til borgere, der er henvist til de kommunale akutpladser.”</a:t>
            </a:r>
          </a:p>
          <a:p>
            <a:pPr marL="0" indent="0">
              <a:buNone/>
            </a:pPr>
            <a:endParaRPr lang="da-DK" sz="2000" dirty="0"/>
          </a:p>
          <a:p>
            <a:r>
              <a:rPr lang="da-DK" sz="2000" dirty="0"/>
              <a:t>Da de kommunale akutpladser udgør en del af det samlede tilbud om hjemmesygepleje, som kommunerne i henhold til sundhedslovens § 138 er forpligtet til at levere vederlagsfrit til borgerne, må det klare udgangspunkt efter vores vurdering være, at </a:t>
            </a:r>
            <a:r>
              <a:rPr lang="da-DK" sz="2000" b="1" dirty="0"/>
              <a:t>ydelser, som leveres af kommunerne til borgere i kraft af deres ophold på en kommunal akutplads, skal leveres vederlagsfrit</a:t>
            </a:r>
            <a:r>
              <a:rPr lang="da-DK" sz="2000" dirty="0"/>
              <a:t>. </a:t>
            </a:r>
          </a:p>
          <a:p>
            <a:pPr marL="0" indent="0">
              <a:buNone/>
            </a:pPr>
            <a:r>
              <a:rPr lang="da-DK" sz="2000" dirty="0"/>
              <a:t>----</a:t>
            </a:r>
          </a:p>
          <a:p>
            <a:pPr marL="0" indent="0">
              <a:buNone/>
            </a:pPr>
            <a:r>
              <a:rPr lang="da-DK" sz="2000" dirty="0"/>
              <a:t>MEN modsat </a:t>
            </a:r>
            <a:r>
              <a:rPr lang="da-DK" sz="2000" b="1" dirty="0"/>
              <a:t>KL</a:t>
            </a:r>
          </a:p>
          <a:p>
            <a:r>
              <a:rPr lang="da-DK" sz="2000" dirty="0"/>
              <a:t>”Konkret har KL peget på, at der med hjemmel i servicelovens regler om midlertidige ophold kan opkræves egenbetaling hos borgere, der opholder sig på en kommunal akutplads.”</a:t>
            </a:r>
          </a:p>
        </p:txBody>
      </p:sp>
    </p:spTree>
    <p:extLst>
      <p:ext uri="{BB962C8B-B14F-4D97-AF65-F5344CB8AC3E}">
        <p14:creationId xmlns:p14="http://schemas.microsoft.com/office/powerpoint/2010/main" val="22364837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AF9AE-ADE6-4839-AE2D-4CE9A51DFCB0}"/>
              </a:ext>
            </a:extLst>
          </p:cNvPr>
          <p:cNvSpPr>
            <a:spLocks noGrp="1"/>
          </p:cNvSpPr>
          <p:nvPr>
            <p:ph type="title"/>
          </p:nvPr>
        </p:nvSpPr>
        <p:spPr/>
        <p:txBody>
          <a:bodyPr>
            <a:normAutofit fontScale="90000"/>
          </a:bodyPr>
          <a:lstStyle/>
          <a:p>
            <a:r>
              <a:rPr lang="da-DK" sz="2800" dirty="0"/>
              <a:t>Bekendtgørelse om hjemmesygepleje</a:t>
            </a:r>
            <a:br>
              <a:rPr lang="da-DK" sz="2800" dirty="0"/>
            </a:br>
            <a:r>
              <a:rPr lang="da-DK" sz="2000" dirty="0"/>
              <a:t>Ændret i februar 2019 </a:t>
            </a:r>
            <a:br>
              <a:rPr lang="da-DK" sz="1100" dirty="0"/>
            </a:br>
            <a:endParaRPr lang="da-DK" sz="2800" dirty="0"/>
          </a:p>
        </p:txBody>
      </p:sp>
      <p:sp>
        <p:nvSpPr>
          <p:cNvPr id="3" name="Pladsholder til indhold 2">
            <a:extLst>
              <a:ext uri="{FF2B5EF4-FFF2-40B4-BE49-F238E27FC236}">
                <a16:creationId xmlns:a16="http://schemas.microsoft.com/office/drawing/2014/main" id="{4DBE2CD5-366C-4928-9F05-915FD1034606}"/>
              </a:ext>
            </a:extLst>
          </p:cNvPr>
          <p:cNvSpPr>
            <a:spLocks noGrp="1"/>
          </p:cNvSpPr>
          <p:nvPr>
            <p:ph sz="quarter" idx="10"/>
          </p:nvPr>
        </p:nvSpPr>
        <p:spPr>
          <a:xfrm>
            <a:off x="478117" y="1473195"/>
            <a:ext cx="11417396" cy="5384805"/>
          </a:xfrm>
        </p:spPr>
        <p:txBody>
          <a:bodyPr>
            <a:normAutofit/>
          </a:bodyPr>
          <a:lstStyle/>
          <a:p>
            <a:pPr marL="0" indent="0">
              <a:buNone/>
            </a:pPr>
            <a:r>
              <a:rPr lang="da-DK" sz="1600" dirty="0"/>
              <a:t>§ 1, stk. 2</a:t>
            </a:r>
          </a:p>
          <a:p>
            <a:pPr marL="0" indent="0">
              <a:buNone/>
            </a:pPr>
            <a:r>
              <a:rPr lang="da-DK" sz="1600" dirty="0"/>
              <a:t>Den </a:t>
            </a:r>
            <a:r>
              <a:rPr lang="da-DK" sz="1600" b="1" dirty="0"/>
              <a:t>vederlagsfri kommunale hjemmesygepleje</a:t>
            </a:r>
            <a:r>
              <a:rPr lang="da-DK" sz="1600" dirty="0"/>
              <a:t>, jf. stk. 1, </a:t>
            </a:r>
            <a:r>
              <a:rPr lang="da-DK" sz="1600" b="1" dirty="0"/>
              <a:t>omfatter</a:t>
            </a:r>
          </a:p>
          <a:p>
            <a:r>
              <a:rPr lang="da-DK" sz="1600" dirty="0"/>
              <a:t>1) ……</a:t>
            </a:r>
          </a:p>
          <a:p>
            <a:r>
              <a:rPr lang="da-DK" sz="1600" dirty="0"/>
              <a:t>2) sygepleje, der i overensstemmelse med </a:t>
            </a:r>
            <a:r>
              <a:rPr lang="da-DK" sz="1600" dirty="0">
                <a:solidFill>
                  <a:srgbClr val="C00000"/>
                </a:solidFill>
              </a:rPr>
              <a:t>Sundhedsstyrelsens kvalitetsstandarder</a:t>
            </a:r>
            <a:r>
              <a:rPr lang="da-DK" sz="1600" dirty="0"/>
              <a:t> for </a:t>
            </a:r>
            <a:r>
              <a:rPr lang="da-DK" sz="1600" b="1" dirty="0">
                <a:solidFill>
                  <a:srgbClr val="C00000"/>
                </a:solidFill>
              </a:rPr>
              <a:t>kommunale akutfunktioner</a:t>
            </a:r>
            <a:r>
              <a:rPr lang="da-DK" sz="1600" dirty="0"/>
              <a:t> i hjemmesygeplejen, leveres ved en kommunal  akutfunktion, organiseret som en </a:t>
            </a:r>
            <a:r>
              <a:rPr lang="da-DK" sz="1600" b="1" dirty="0" err="1">
                <a:solidFill>
                  <a:srgbClr val="C00000"/>
                </a:solidFill>
              </a:rPr>
              <a:t>udkørende</a:t>
            </a:r>
            <a:r>
              <a:rPr lang="da-DK" sz="1600" b="1" dirty="0">
                <a:solidFill>
                  <a:srgbClr val="C00000"/>
                </a:solidFill>
              </a:rPr>
              <a:t> funktion</a:t>
            </a:r>
            <a:r>
              <a:rPr lang="da-DK" sz="1600" dirty="0"/>
              <a:t> ……</a:t>
            </a:r>
          </a:p>
          <a:p>
            <a:endParaRPr lang="da-DK" sz="1600" dirty="0"/>
          </a:p>
          <a:p>
            <a:r>
              <a:rPr lang="da-DK" sz="1600" dirty="0"/>
              <a:t>3) sygepleje, der i overensstemmelse med </a:t>
            </a:r>
            <a:r>
              <a:rPr lang="da-DK" sz="1600" dirty="0">
                <a:solidFill>
                  <a:srgbClr val="C00000"/>
                </a:solidFill>
              </a:rPr>
              <a:t>Sundhedsstyrelsens kvalitetsstandarder</a:t>
            </a:r>
            <a:r>
              <a:rPr lang="da-DK" sz="1600" dirty="0"/>
              <a:t> for kommunale akutfunktioner i hjemmesygeplejen, leveres ved en kommunal akutfunktion, organiseret som en </a:t>
            </a:r>
            <a:r>
              <a:rPr lang="da-DK" sz="1600" b="1" dirty="0">
                <a:solidFill>
                  <a:srgbClr val="C00000"/>
                </a:solidFill>
              </a:rPr>
              <a:t>kommunal akutplads</a:t>
            </a:r>
            <a:r>
              <a:rPr lang="da-DK" sz="1600" dirty="0">
                <a:solidFill>
                  <a:schemeClr val="tx1"/>
                </a:solidFill>
              </a:rPr>
              <a:t>,</a:t>
            </a:r>
            <a:r>
              <a:rPr lang="da-DK" sz="1600" dirty="0"/>
              <a:t> og</a:t>
            </a:r>
          </a:p>
          <a:p>
            <a:r>
              <a:rPr lang="da-DK" sz="1600" dirty="0"/>
              <a:t>4) ……. </a:t>
            </a:r>
          </a:p>
          <a:p>
            <a:pPr marL="0" indent="0">
              <a:buNone/>
            </a:pPr>
            <a:endParaRPr lang="da-DK" sz="1600" dirty="0"/>
          </a:p>
          <a:p>
            <a:pPr marL="0" indent="0">
              <a:buNone/>
            </a:pPr>
            <a:r>
              <a:rPr lang="da-DK" sz="1600" dirty="0"/>
              <a:t>§ 1, stk. 3</a:t>
            </a:r>
          </a:p>
          <a:p>
            <a:pPr marL="0" indent="0">
              <a:buNone/>
            </a:pPr>
            <a:r>
              <a:rPr lang="da-DK" sz="1600" dirty="0"/>
              <a:t>Den sygepleje, der i overensstemmelse med Sundhedsstyrelsens kvalitetsstandarder for kommunale akutfunktioner i hjemmesygeplejen, leveres ved en kommunal akutfunktion, organiseret som en kommunal </a:t>
            </a:r>
            <a:r>
              <a:rPr lang="da-DK" sz="1600" b="1" dirty="0">
                <a:solidFill>
                  <a:srgbClr val="C00000"/>
                </a:solidFill>
              </a:rPr>
              <a:t>akutplads</a:t>
            </a:r>
            <a:r>
              <a:rPr lang="da-DK" sz="1600" dirty="0"/>
              <a:t>, jf. stk. 2, nr. 3, </a:t>
            </a:r>
            <a:r>
              <a:rPr lang="da-DK" sz="1600" b="1" dirty="0">
                <a:solidFill>
                  <a:srgbClr val="C00000"/>
                </a:solidFill>
              </a:rPr>
              <a:t>omfatter tillige kost, linned, tøjvask o. lign.</a:t>
            </a:r>
          </a:p>
          <a:p>
            <a:endParaRPr lang="da-DK" sz="1600" dirty="0"/>
          </a:p>
        </p:txBody>
      </p:sp>
    </p:spTree>
    <p:extLst>
      <p:ext uri="{BB962C8B-B14F-4D97-AF65-F5344CB8AC3E}">
        <p14:creationId xmlns:p14="http://schemas.microsoft.com/office/powerpoint/2010/main" val="3582903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9C79B-FD49-474F-A334-9B6AEAA73911}"/>
              </a:ext>
            </a:extLst>
          </p:cNvPr>
          <p:cNvSpPr>
            <a:spLocks noGrp="1"/>
          </p:cNvSpPr>
          <p:nvPr>
            <p:ph type="title"/>
          </p:nvPr>
        </p:nvSpPr>
        <p:spPr>
          <a:xfrm>
            <a:off x="1881188" y="1949623"/>
            <a:ext cx="3991570" cy="1427892"/>
          </a:xfrm>
        </p:spPr>
        <p:txBody>
          <a:bodyPr anchor="ctr">
            <a:normAutofit/>
          </a:bodyPr>
          <a:lstStyle/>
          <a:p>
            <a:pPr>
              <a:lnSpc>
                <a:spcPct val="90000"/>
              </a:lnSpc>
            </a:pPr>
            <a:r>
              <a:rPr lang="da-DK" sz="2500" dirty="0"/>
              <a:t>  DVS </a:t>
            </a:r>
            <a:br>
              <a:rPr lang="da-DK" sz="2500" dirty="0"/>
            </a:br>
            <a:r>
              <a:rPr lang="da-DK" sz="2500" dirty="0"/>
              <a:t>- at mad, vask og brug af linned mm. kun er gratis …..</a:t>
            </a:r>
          </a:p>
        </p:txBody>
      </p:sp>
      <p:sp>
        <p:nvSpPr>
          <p:cNvPr id="3" name="Pladsholder til indhold 2">
            <a:extLst>
              <a:ext uri="{FF2B5EF4-FFF2-40B4-BE49-F238E27FC236}">
                <a16:creationId xmlns:a16="http://schemas.microsoft.com/office/drawing/2014/main" id="{089A53F4-BA95-4B5B-8CE3-6D38A85FF86A}"/>
              </a:ext>
            </a:extLst>
          </p:cNvPr>
          <p:cNvSpPr>
            <a:spLocks noGrp="1"/>
          </p:cNvSpPr>
          <p:nvPr>
            <p:ph type="body" idx="1"/>
          </p:nvPr>
        </p:nvSpPr>
        <p:spPr>
          <a:xfrm>
            <a:off x="1881188" y="3536156"/>
            <a:ext cx="3991570" cy="2669688"/>
          </a:xfrm>
        </p:spPr>
        <p:txBody>
          <a:bodyPr anchor="t">
            <a:normAutofit lnSpcReduction="10000"/>
          </a:bodyPr>
          <a:lstStyle/>
          <a:p>
            <a:pPr marL="0" indent="0">
              <a:lnSpc>
                <a:spcPct val="90000"/>
              </a:lnSpc>
              <a:buNone/>
            </a:pPr>
            <a:r>
              <a:rPr lang="da-DK" dirty="0"/>
              <a:t>HVIS</a:t>
            </a:r>
          </a:p>
          <a:p>
            <a:pPr>
              <a:lnSpc>
                <a:spcPct val="90000"/>
              </a:lnSpc>
            </a:pPr>
            <a:r>
              <a:rPr lang="da-DK" dirty="0"/>
              <a:t>sygeplejen er i overensstemmelse med </a:t>
            </a:r>
            <a:r>
              <a:rPr lang="da-DK" b="1" dirty="0">
                <a:solidFill>
                  <a:srgbClr val="C00000"/>
                </a:solidFill>
              </a:rPr>
              <a:t>Sundhedsstyrelsens kvalitetsstandarder</a:t>
            </a:r>
            <a:r>
              <a:rPr lang="da-DK" dirty="0"/>
              <a:t> for kommunale akutfunktioner i hjemmesygeplejen </a:t>
            </a:r>
            <a:r>
              <a:rPr lang="da-DK" sz="1400" dirty="0"/>
              <a:t>(2017)</a:t>
            </a:r>
          </a:p>
          <a:p>
            <a:pPr>
              <a:lnSpc>
                <a:spcPct val="90000"/>
              </a:lnSpc>
            </a:pPr>
            <a:r>
              <a:rPr lang="da-DK" dirty="0"/>
              <a:t>OG</a:t>
            </a:r>
          </a:p>
          <a:p>
            <a:pPr>
              <a:lnSpc>
                <a:spcPct val="90000"/>
              </a:lnSpc>
            </a:pPr>
            <a:r>
              <a:rPr lang="da-DK" dirty="0"/>
              <a:t>leveres ved en kommunal akutfunktion, organiseret som en </a:t>
            </a:r>
            <a:r>
              <a:rPr lang="da-DK" b="1" dirty="0"/>
              <a:t>kommunal </a:t>
            </a:r>
            <a:r>
              <a:rPr lang="da-DK" b="1" dirty="0">
                <a:solidFill>
                  <a:srgbClr val="C00000"/>
                </a:solidFill>
              </a:rPr>
              <a:t>akutplads</a:t>
            </a:r>
          </a:p>
          <a:p>
            <a:pPr>
              <a:lnSpc>
                <a:spcPct val="90000"/>
              </a:lnSpc>
            </a:pPr>
            <a:endParaRPr lang="da-DK" b="1" dirty="0"/>
          </a:p>
          <a:p>
            <a:pPr>
              <a:lnSpc>
                <a:spcPct val="90000"/>
              </a:lnSpc>
            </a:pPr>
            <a:endParaRPr lang="da-DK" dirty="0"/>
          </a:p>
        </p:txBody>
      </p:sp>
      <p:sp>
        <p:nvSpPr>
          <p:cNvPr id="1031" name="Text Placeholder 3">
            <a:extLst>
              <a:ext uri="{FF2B5EF4-FFF2-40B4-BE49-F238E27FC236}">
                <a16:creationId xmlns:a16="http://schemas.microsoft.com/office/drawing/2014/main" id="{6B074717-9C68-4E51-8EB5-0B1A6A53FD2F}"/>
              </a:ext>
            </a:extLst>
          </p:cNvPr>
          <p:cNvSpPr>
            <a:spLocks noGrp="1"/>
          </p:cNvSpPr>
          <p:nvPr>
            <p:ph type="body" sz="quarter" idx="12"/>
          </p:nvPr>
        </p:nvSpPr>
        <p:spPr>
          <a:xfrm>
            <a:off x="1904896" y="1646704"/>
            <a:ext cx="3967452" cy="200055"/>
          </a:xfrm>
        </p:spPr>
        <p:txBody>
          <a:bodyPr/>
          <a:lstStyle/>
          <a:p>
            <a:endParaRPr lang="en-US" dirty="0"/>
          </a:p>
        </p:txBody>
      </p:sp>
      <p:pic>
        <p:nvPicPr>
          <p:cNvPr id="1026" name="Picture 2" descr="Et billede, der indeholder tekst, person&#10;&#10;Automatisk genereret beskrivelse">
            <a:extLst>
              <a:ext uri="{FF2B5EF4-FFF2-40B4-BE49-F238E27FC236}">
                <a16:creationId xmlns:a16="http://schemas.microsoft.com/office/drawing/2014/main" id="{F76EC4B4-1B99-4117-8A73-8F4D8FDDF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29" r="-1" b="-1"/>
          <a:stretch/>
        </p:blipFill>
        <p:spPr bwMode="auto">
          <a:xfrm>
            <a:off x="6096003" y="333375"/>
            <a:ext cx="4213225" cy="58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82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B9F4F-2F8B-4214-92D6-205C21734985}"/>
              </a:ext>
            </a:extLst>
          </p:cNvPr>
          <p:cNvSpPr>
            <a:spLocks noGrp="1"/>
          </p:cNvSpPr>
          <p:nvPr>
            <p:ph type="title"/>
          </p:nvPr>
        </p:nvSpPr>
        <p:spPr/>
        <p:txBody>
          <a:bodyPr>
            <a:normAutofit fontScale="90000"/>
          </a:bodyPr>
          <a:lstStyle/>
          <a:p>
            <a:br>
              <a:rPr lang="da-DK" sz="2800" dirty="0">
                <a:solidFill>
                  <a:srgbClr val="C00000"/>
                </a:solidFill>
              </a:rPr>
            </a:br>
            <a:br>
              <a:rPr lang="da-DK" sz="2800" dirty="0">
                <a:solidFill>
                  <a:srgbClr val="C00000"/>
                </a:solidFill>
              </a:rPr>
            </a:br>
            <a:r>
              <a:rPr lang="da-DK" sz="3100" dirty="0">
                <a:solidFill>
                  <a:srgbClr val="C00000"/>
                </a:solidFill>
              </a:rPr>
              <a:t>MEN….</a:t>
            </a:r>
            <a:br>
              <a:rPr lang="da-DK" sz="3100" dirty="0">
                <a:solidFill>
                  <a:srgbClr val="C00000"/>
                </a:solidFill>
              </a:rPr>
            </a:br>
            <a:br>
              <a:rPr lang="da-DK" sz="2800" dirty="0">
                <a:solidFill>
                  <a:srgbClr val="C00000"/>
                </a:solidFill>
              </a:rPr>
            </a:br>
            <a:endParaRPr lang="da-DK" sz="2800" dirty="0"/>
          </a:p>
        </p:txBody>
      </p:sp>
      <p:sp>
        <p:nvSpPr>
          <p:cNvPr id="3" name="Pladsholder til indhold 2">
            <a:extLst>
              <a:ext uri="{FF2B5EF4-FFF2-40B4-BE49-F238E27FC236}">
                <a16:creationId xmlns:a16="http://schemas.microsoft.com/office/drawing/2014/main" id="{347BB23A-72D8-4551-AE65-6C14577FF6A7}"/>
              </a:ext>
            </a:extLst>
          </p:cNvPr>
          <p:cNvSpPr>
            <a:spLocks noGrp="1"/>
          </p:cNvSpPr>
          <p:nvPr>
            <p:ph sz="quarter" idx="10"/>
          </p:nvPr>
        </p:nvSpPr>
        <p:spPr>
          <a:xfrm>
            <a:off x="723207" y="1364134"/>
            <a:ext cx="10715106" cy="4706471"/>
          </a:xfrm>
        </p:spPr>
        <p:txBody>
          <a:bodyPr>
            <a:normAutofit/>
          </a:bodyPr>
          <a:lstStyle/>
          <a:p>
            <a:pPr marL="0" indent="0">
              <a:buNone/>
            </a:pPr>
            <a:endParaRPr lang="da-DK" dirty="0"/>
          </a:p>
          <a:p>
            <a:pPr algn="l"/>
            <a:r>
              <a:rPr lang="da-DK" sz="2600" dirty="0">
                <a:solidFill>
                  <a:srgbClr val="212529"/>
                </a:solidFill>
                <a:latin typeface="Questa-Regular"/>
              </a:rPr>
              <a:t>Det er op til den enkelte kommune at beslutte, hvordan man i kommunen vil organisere den kommunale akutfunktion.</a:t>
            </a:r>
          </a:p>
          <a:p>
            <a:pPr algn="l"/>
            <a:endParaRPr lang="da-DK" b="0" i="0" dirty="0">
              <a:solidFill>
                <a:srgbClr val="212529"/>
              </a:solidFill>
              <a:effectLst/>
              <a:latin typeface="Questa-Regular"/>
            </a:endParaRPr>
          </a:p>
          <a:p>
            <a:pPr algn="l"/>
            <a:r>
              <a:rPr lang="da-DK" b="0" i="0" dirty="0">
                <a:solidFill>
                  <a:srgbClr val="212529"/>
                </a:solidFill>
                <a:effectLst/>
                <a:latin typeface="Questa-Regular"/>
              </a:rPr>
              <a:t>Kommunale akutfunktioner organiseres som </a:t>
            </a:r>
            <a:r>
              <a:rPr lang="da-DK" b="0" i="0" dirty="0" err="1">
                <a:solidFill>
                  <a:srgbClr val="C00000"/>
                </a:solidFill>
                <a:effectLst/>
                <a:latin typeface="Questa-Regular"/>
              </a:rPr>
              <a:t>udkørende</a:t>
            </a:r>
            <a:r>
              <a:rPr lang="da-DK" b="0" i="0" dirty="0">
                <a:solidFill>
                  <a:srgbClr val="C00000"/>
                </a:solidFill>
                <a:effectLst/>
                <a:latin typeface="Questa-Regular"/>
              </a:rPr>
              <a:t> teams</a:t>
            </a:r>
            <a:r>
              <a:rPr lang="da-DK" b="0" i="0" dirty="0">
                <a:solidFill>
                  <a:srgbClr val="212529"/>
                </a:solidFill>
                <a:effectLst/>
                <a:latin typeface="Questa-Regular"/>
              </a:rPr>
              <a:t> til borgere i eget hjem, herunder i plejebolig samt ved midlertidigt ophold, hvor hjælpen udgår fra servicearealer, og der er tilknyttet fast personale, </a:t>
            </a:r>
            <a:r>
              <a:rPr lang="da-DK" sz="2600" b="1" dirty="0">
                <a:solidFill>
                  <a:srgbClr val="C00000"/>
                </a:solidFill>
                <a:latin typeface="Questa-Regular"/>
              </a:rPr>
              <a:t>eller</a:t>
            </a:r>
            <a:r>
              <a:rPr lang="da-DK" b="0" i="0" dirty="0">
                <a:solidFill>
                  <a:srgbClr val="212529"/>
                </a:solidFill>
                <a:effectLst/>
                <a:latin typeface="Questa-Regular"/>
              </a:rPr>
              <a:t> som midlertidigt døgnophold på særlige kommunale pladser – det vil sige som en </a:t>
            </a:r>
            <a:r>
              <a:rPr lang="da-DK" b="0" i="0" dirty="0">
                <a:solidFill>
                  <a:srgbClr val="C00000"/>
                </a:solidFill>
                <a:effectLst/>
                <a:latin typeface="Questa-Regular"/>
              </a:rPr>
              <a:t>kommunal akutplads</a:t>
            </a:r>
            <a:r>
              <a:rPr lang="da-DK" b="0" i="0" dirty="0">
                <a:solidFill>
                  <a:srgbClr val="212529"/>
                </a:solidFill>
                <a:effectLst/>
                <a:latin typeface="Questa-Regular"/>
              </a:rPr>
              <a:t>.</a:t>
            </a:r>
          </a:p>
          <a:p>
            <a:pPr algn="l"/>
            <a:endParaRPr lang="da-DK" dirty="0">
              <a:solidFill>
                <a:srgbClr val="212529"/>
              </a:solidFill>
              <a:latin typeface="Questa-Regular"/>
            </a:endParaRPr>
          </a:p>
          <a:p>
            <a:pPr marL="0" indent="0">
              <a:buNone/>
            </a:pPr>
            <a:r>
              <a:rPr lang="da-DK" sz="1900" dirty="0">
                <a:solidFill>
                  <a:srgbClr val="212529"/>
                </a:solidFill>
                <a:latin typeface="Questa-Regular"/>
              </a:rPr>
              <a:t>Fra Indenrigs- og Sundhedsministeriets vejledning nr. 9235 af 21/03/2019</a:t>
            </a:r>
          </a:p>
          <a:p>
            <a:pPr marL="0" indent="0">
              <a:buNone/>
            </a:pPr>
            <a:r>
              <a:rPr lang="da-DK" sz="1900" dirty="0">
                <a:solidFill>
                  <a:srgbClr val="212529"/>
                </a:solidFill>
                <a:latin typeface="Questa-Regular"/>
              </a:rPr>
              <a:t>om vederlagsfri hjemmesygepleje ved kommunale akutfunktioner.</a:t>
            </a:r>
          </a:p>
        </p:txBody>
      </p:sp>
    </p:spTree>
    <p:extLst>
      <p:ext uri="{BB962C8B-B14F-4D97-AF65-F5344CB8AC3E}">
        <p14:creationId xmlns:p14="http://schemas.microsoft.com/office/powerpoint/2010/main" val="692558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9D7A7-21BB-4FB2-B981-BEC869DA529E}"/>
              </a:ext>
            </a:extLst>
          </p:cNvPr>
          <p:cNvSpPr>
            <a:spLocks noGrp="1"/>
          </p:cNvSpPr>
          <p:nvPr>
            <p:ph type="title"/>
          </p:nvPr>
        </p:nvSpPr>
        <p:spPr/>
        <p:txBody>
          <a:bodyPr>
            <a:normAutofit/>
          </a:bodyPr>
          <a:lstStyle/>
          <a:p>
            <a:r>
              <a:rPr lang="da-DK" sz="2800" dirty="0"/>
              <a:t>Betaling på midlertidige ophold, som </a:t>
            </a:r>
            <a:r>
              <a:rPr lang="da-DK" sz="2800" i="1" dirty="0"/>
              <a:t>ikke </a:t>
            </a:r>
            <a:r>
              <a:rPr lang="da-DK" sz="2800" dirty="0"/>
              <a:t>er kommunale akutpladser </a:t>
            </a:r>
          </a:p>
        </p:txBody>
      </p:sp>
      <p:sp>
        <p:nvSpPr>
          <p:cNvPr id="3" name="Pladsholder til indhold 2">
            <a:extLst>
              <a:ext uri="{FF2B5EF4-FFF2-40B4-BE49-F238E27FC236}">
                <a16:creationId xmlns:a16="http://schemas.microsoft.com/office/drawing/2014/main" id="{288B74CB-E35C-481A-8182-AF8805EA8C77}"/>
              </a:ext>
            </a:extLst>
          </p:cNvPr>
          <p:cNvSpPr>
            <a:spLocks noGrp="1"/>
          </p:cNvSpPr>
          <p:nvPr>
            <p:ph sz="quarter" idx="10"/>
          </p:nvPr>
        </p:nvSpPr>
        <p:spPr>
          <a:xfrm>
            <a:off x="847899" y="1516534"/>
            <a:ext cx="10865984" cy="5025582"/>
          </a:xfrm>
        </p:spPr>
        <p:txBody>
          <a:bodyPr>
            <a:noAutofit/>
          </a:bodyPr>
          <a:lstStyle/>
          <a:p>
            <a:pPr marL="0" indent="0">
              <a:buNone/>
            </a:pPr>
            <a:r>
              <a:rPr lang="da-DK" sz="1800" dirty="0">
                <a:solidFill>
                  <a:schemeClr val="tx1"/>
                </a:solidFill>
              </a:rPr>
              <a:t>Der er egenbetaling for mad, vask af tøj, linned mm.</a:t>
            </a:r>
          </a:p>
          <a:p>
            <a:pPr marL="0" indent="0">
              <a:buNone/>
            </a:pPr>
            <a:r>
              <a:rPr lang="da-DK" sz="1800" b="1" dirty="0">
                <a:solidFill>
                  <a:schemeClr val="tx1"/>
                </a:solidFill>
              </a:rPr>
              <a:t>MEN</a:t>
            </a:r>
          </a:p>
          <a:p>
            <a:pPr marL="0" indent="0">
              <a:buNone/>
            </a:pPr>
            <a:r>
              <a:rPr lang="da-DK" sz="1800" dirty="0">
                <a:solidFill>
                  <a:schemeClr val="tx1"/>
                </a:solidFill>
              </a:rPr>
              <a:t>Betalingen skal </a:t>
            </a:r>
            <a:r>
              <a:rPr lang="da-DK" sz="1800" dirty="0">
                <a:solidFill>
                  <a:srgbClr val="C00000"/>
                </a:solidFill>
              </a:rPr>
              <a:t>beregnes</a:t>
            </a:r>
            <a:r>
              <a:rPr lang="da-DK" sz="1800" dirty="0">
                <a:solidFill>
                  <a:schemeClr val="tx1"/>
                </a:solidFill>
              </a:rPr>
              <a:t> efter reglerne i Indenrigs- og Sundhedsministeriets bekendtgørelse nr. 1576 af 27/12/2014 om betaling for generelle tilbud og for tilbud om personlig og praktisk hjælp m.v. efter servicelovens §§ 79, 83 og 84.</a:t>
            </a:r>
          </a:p>
          <a:p>
            <a:pPr marL="0" indent="0">
              <a:spcBef>
                <a:spcPts val="1200"/>
              </a:spcBef>
              <a:buNone/>
            </a:pPr>
            <a:endParaRPr lang="da-DK" sz="1800" dirty="0">
              <a:solidFill>
                <a:schemeClr val="tx1"/>
              </a:solidFill>
            </a:endParaRPr>
          </a:p>
          <a:p>
            <a:pPr marL="0" indent="0">
              <a:spcBef>
                <a:spcPts val="1200"/>
              </a:spcBef>
              <a:buNone/>
            </a:pPr>
            <a:r>
              <a:rPr lang="da-DK" sz="1800" dirty="0">
                <a:solidFill>
                  <a:schemeClr val="tx1"/>
                </a:solidFill>
              </a:rPr>
              <a:t>Disse regler omhandler, </a:t>
            </a:r>
            <a:r>
              <a:rPr lang="da-DK" sz="1800" dirty="0">
                <a:solidFill>
                  <a:srgbClr val="C00000"/>
                </a:solidFill>
              </a:rPr>
              <a:t>hvordan</a:t>
            </a:r>
            <a:r>
              <a:rPr lang="da-DK" sz="1800" dirty="0">
                <a:solidFill>
                  <a:schemeClr val="tx1"/>
                </a:solidFill>
              </a:rPr>
              <a:t> udregningen af betaling for mad, tøjvask mm. skal ske, og der er loft over betalingen til mad.</a:t>
            </a:r>
          </a:p>
          <a:p>
            <a:pPr marL="0" indent="0">
              <a:spcBef>
                <a:spcPts val="1200"/>
              </a:spcBef>
              <a:buNone/>
            </a:pPr>
            <a:endParaRPr lang="da-DK" sz="1800" dirty="0">
              <a:solidFill>
                <a:schemeClr val="tx1"/>
              </a:solidFill>
            </a:endParaRPr>
          </a:p>
          <a:p>
            <a:pPr marL="0" indent="0">
              <a:buNone/>
            </a:pPr>
            <a:r>
              <a:rPr lang="da-DK" sz="1800" b="1" dirty="0">
                <a:solidFill>
                  <a:srgbClr val="C00000"/>
                </a:solidFill>
              </a:rPr>
              <a:t>OBS</a:t>
            </a:r>
            <a:r>
              <a:rPr lang="da-DK" sz="1800" dirty="0">
                <a:solidFill>
                  <a:schemeClr val="tx1"/>
                </a:solidFill>
              </a:rPr>
              <a:t> bekendtgørelsens § 4, stk. 3:</a:t>
            </a:r>
          </a:p>
          <a:p>
            <a:pPr marL="0" indent="0">
              <a:buNone/>
            </a:pPr>
            <a:r>
              <a:rPr lang="da-DK" sz="1800" dirty="0">
                <a:solidFill>
                  <a:schemeClr val="tx1"/>
                </a:solidFill>
              </a:rPr>
              <a:t>Ved midlertidigt døgnophold, herunder aflastningsophold, skal den samlede betaling for ydelser efter servicelovens §§ 83 og 84 fastsættes således, at den pågældende</a:t>
            </a:r>
            <a:r>
              <a:rPr lang="da-DK" sz="1800" dirty="0">
                <a:solidFill>
                  <a:srgbClr val="C00000"/>
                </a:solidFill>
              </a:rPr>
              <a:t> bevarer et beløb til dækning af husleje og andre omkostninger, der er nødvendige for opretholdelsen af den hidtidige bolig</a:t>
            </a:r>
            <a:r>
              <a:rPr lang="da-DK" sz="1800" dirty="0">
                <a:solidFill>
                  <a:schemeClr val="tx1"/>
                </a:solidFill>
              </a:rPr>
              <a:t>. Kommunalbestyrelsen kan ikke opkræve betaling for bolig ved midlertidigt døgnophold.</a:t>
            </a:r>
          </a:p>
          <a:p>
            <a:pPr marL="0" indent="0">
              <a:buNone/>
            </a:pPr>
            <a:endParaRPr lang="da-DK" sz="1800" dirty="0">
              <a:solidFill>
                <a:schemeClr val="tx1"/>
              </a:solidFill>
            </a:endParaRPr>
          </a:p>
        </p:txBody>
      </p:sp>
    </p:spTree>
    <p:extLst>
      <p:ext uri="{BB962C8B-B14F-4D97-AF65-F5344CB8AC3E}">
        <p14:creationId xmlns:p14="http://schemas.microsoft.com/office/powerpoint/2010/main" val="3635199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6">
            <a:extLst>
              <a:ext uri="{FF2B5EF4-FFF2-40B4-BE49-F238E27FC236}">
                <a16:creationId xmlns:a16="http://schemas.microsoft.com/office/drawing/2014/main" id="{E25B9610-708E-4571-9597-4AE6AD3A6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29" y="0"/>
            <a:ext cx="9915525" cy="695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64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805C2-A474-4133-B746-D818CD5CDC03}"/>
              </a:ext>
            </a:extLst>
          </p:cNvPr>
          <p:cNvSpPr>
            <a:spLocks noGrp="1"/>
          </p:cNvSpPr>
          <p:nvPr>
            <p:ph type="title"/>
          </p:nvPr>
        </p:nvSpPr>
        <p:spPr/>
        <p:txBody>
          <a:bodyPr>
            <a:normAutofit/>
          </a:bodyPr>
          <a:lstStyle/>
          <a:p>
            <a:r>
              <a:rPr lang="da-DK" sz="2800" dirty="0"/>
              <a:t>Hold tungen lige i munden…</a:t>
            </a:r>
          </a:p>
        </p:txBody>
      </p:sp>
      <p:sp>
        <p:nvSpPr>
          <p:cNvPr id="3" name="Pladsholder til indhold 2">
            <a:extLst>
              <a:ext uri="{FF2B5EF4-FFF2-40B4-BE49-F238E27FC236}">
                <a16:creationId xmlns:a16="http://schemas.microsoft.com/office/drawing/2014/main" id="{F254D8C4-61E3-4329-88BC-65F9A63DBD7B}"/>
              </a:ext>
            </a:extLst>
          </p:cNvPr>
          <p:cNvSpPr>
            <a:spLocks noGrp="1"/>
          </p:cNvSpPr>
          <p:nvPr>
            <p:ph sz="quarter" idx="10"/>
          </p:nvPr>
        </p:nvSpPr>
        <p:spPr>
          <a:xfrm>
            <a:off x="897775" y="1516534"/>
            <a:ext cx="10465723" cy="4706471"/>
          </a:xfrm>
        </p:spPr>
        <p:txBody>
          <a:bodyPr>
            <a:normAutofit/>
          </a:bodyPr>
          <a:lstStyle/>
          <a:p>
            <a:pPr marL="0" indent="0">
              <a:buNone/>
            </a:pPr>
            <a:r>
              <a:rPr lang="da-DK" b="0" i="1" dirty="0">
                <a:solidFill>
                  <a:srgbClr val="212529"/>
                </a:solidFill>
                <a:effectLst/>
                <a:latin typeface="Questa-Regular"/>
              </a:rPr>
              <a:t>Fleksible fysiske rammer</a:t>
            </a:r>
            <a:endParaRPr lang="da-DK" b="0" i="0" dirty="0">
              <a:solidFill>
                <a:srgbClr val="212529"/>
              </a:solidFill>
              <a:effectLst/>
              <a:latin typeface="Questa-Regular"/>
            </a:endParaRPr>
          </a:p>
          <a:p>
            <a:pPr algn="l"/>
            <a:r>
              <a:rPr lang="da-DK" b="0" i="0" dirty="0">
                <a:solidFill>
                  <a:srgbClr val="212529"/>
                </a:solidFill>
                <a:effectLst/>
                <a:latin typeface="Questa-Regular"/>
              </a:rPr>
              <a:t>I det omfang en kommune benytter de fysiske rammer fleksibelt, </a:t>
            </a:r>
            <a:r>
              <a:rPr lang="da-DK" b="0" i="0" dirty="0" err="1">
                <a:solidFill>
                  <a:srgbClr val="212529"/>
                </a:solidFill>
                <a:effectLst/>
                <a:latin typeface="Questa-Regular"/>
              </a:rPr>
              <a:t>eksempelsvis</a:t>
            </a:r>
            <a:r>
              <a:rPr lang="da-DK" b="0" i="0" dirty="0">
                <a:solidFill>
                  <a:srgbClr val="C00000"/>
                </a:solidFill>
                <a:effectLst/>
                <a:latin typeface="Questa-Regular"/>
              </a:rPr>
              <a:t> </a:t>
            </a:r>
            <a:r>
              <a:rPr lang="da-DK" sz="2800" i="1" dirty="0">
                <a:solidFill>
                  <a:srgbClr val="C00000"/>
                </a:solidFill>
                <a:latin typeface="Questa-Regular"/>
              </a:rPr>
              <a:t>både</a:t>
            </a:r>
            <a:r>
              <a:rPr lang="da-DK" b="0" i="0" dirty="0">
                <a:solidFill>
                  <a:srgbClr val="212529"/>
                </a:solidFill>
                <a:effectLst/>
                <a:latin typeface="Questa-Regular"/>
              </a:rPr>
              <a:t> som en kommunal akutplads </a:t>
            </a:r>
            <a:r>
              <a:rPr lang="da-DK" sz="2800" i="1" dirty="0">
                <a:solidFill>
                  <a:srgbClr val="C00000"/>
                </a:solidFill>
                <a:latin typeface="Questa-Regular"/>
              </a:rPr>
              <a:t>og</a:t>
            </a:r>
            <a:r>
              <a:rPr lang="da-DK" b="0" i="1" dirty="0">
                <a:solidFill>
                  <a:srgbClr val="212529"/>
                </a:solidFill>
                <a:effectLst/>
                <a:latin typeface="Questa-Regular"/>
              </a:rPr>
              <a:t> </a:t>
            </a:r>
            <a:r>
              <a:rPr lang="da-DK" b="0" i="0" dirty="0">
                <a:solidFill>
                  <a:srgbClr val="212529"/>
                </a:solidFill>
                <a:effectLst/>
                <a:latin typeface="Questa-Regular"/>
              </a:rPr>
              <a:t>som en midlertidig plads efter serviceloven, opholder borgeren sig på en kommunal akutplads,</a:t>
            </a:r>
            <a:r>
              <a:rPr lang="da-DK" b="0" i="0" dirty="0">
                <a:solidFill>
                  <a:srgbClr val="C00000"/>
                </a:solidFill>
                <a:effectLst/>
                <a:latin typeface="Questa-Regular"/>
              </a:rPr>
              <a:t> </a:t>
            </a:r>
            <a:r>
              <a:rPr lang="da-DK" b="1" i="0" dirty="0">
                <a:solidFill>
                  <a:srgbClr val="C00000"/>
                </a:solidFill>
                <a:effectLst/>
                <a:latin typeface="Questa-Regular"/>
              </a:rPr>
              <a:t>så længe</a:t>
            </a:r>
            <a:r>
              <a:rPr lang="da-DK" b="0" i="0" dirty="0">
                <a:solidFill>
                  <a:srgbClr val="212529"/>
                </a:solidFill>
                <a:effectLst/>
                <a:latin typeface="Questa-Regular"/>
              </a:rPr>
              <a:t> borgeren har behov for en </a:t>
            </a:r>
            <a:r>
              <a:rPr lang="da-DK" b="1" i="0" dirty="0">
                <a:solidFill>
                  <a:srgbClr val="C00000"/>
                </a:solidFill>
                <a:effectLst/>
                <a:latin typeface="Questa-Regular"/>
              </a:rPr>
              <a:t>særlig sygeplejefaglig indsats, der er omfattet af Sundhedsstyrelsens Kvalitetsstandarder </a:t>
            </a:r>
            <a:r>
              <a:rPr lang="da-DK" b="0" i="0" dirty="0">
                <a:solidFill>
                  <a:srgbClr val="212529"/>
                </a:solidFill>
                <a:effectLst/>
                <a:latin typeface="Questa-Regular"/>
              </a:rPr>
              <a:t>for kommunale akutfunktioner i hjemmesygeplejen, og der kan ikke opkræves egenbetaling. </a:t>
            </a:r>
          </a:p>
          <a:p>
            <a:endParaRPr lang="da-DK" dirty="0"/>
          </a:p>
          <a:p>
            <a:r>
              <a:rPr lang="da-DK" sz="1800" dirty="0"/>
              <a:t>Fra vejledning </a:t>
            </a:r>
            <a:r>
              <a:rPr lang="da-DK" sz="1800" dirty="0">
                <a:solidFill>
                  <a:srgbClr val="212529"/>
                </a:solidFill>
                <a:latin typeface="Questa-Regular"/>
              </a:rPr>
              <a:t>nr. 9235</a:t>
            </a:r>
            <a:r>
              <a:rPr lang="da-DK" sz="1800" dirty="0"/>
              <a:t> punkt 4.5</a:t>
            </a:r>
          </a:p>
        </p:txBody>
      </p:sp>
    </p:spTree>
    <p:extLst>
      <p:ext uri="{BB962C8B-B14F-4D97-AF65-F5344CB8AC3E}">
        <p14:creationId xmlns:p14="http://schemas.microsoft.com/office/powerpoint/2010/main" val="16615327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9AF6E-363C-49BF-A823-26792F9AD966}"/>
              </a:ext>
            </a:extLst>
          </p:cNvPr>
          <p:cNvSpPr>
            <a:spLocks noGrp="1"/>
          </p:cNvSpPr>
          <p:nvPr>
            <p:ph type="title"/>
          </p:nvPr>
        </p:nvSpPr>
        <p:spPr>
          <a:xfrm>
            <a:off x="1877635" y="225933"/>
            <a:ext cx="8422255" cy="972000"/>
          </a:xfrm>
        </p:spPr>
        <p:txBody>
          <a:bodyPr>
            <a:noAutofit/>
          </a:bodyPr>
          <a:lstStyle/>
          <a:p>
            <a:br>
              <a:rPr lang="da-DK" sz="2800" dirty="0">
                <a:latin typeface="+mn-lt"/>
              </a:rPr>
            </a:br>
            <a:r>
              <a:rPr lang="da-DK" sz="2800" dirty="0">
                <a:latin typeface="+mn-lt"/>
              </a:rPr>
              <a:t>SÅ…</a:t>
            </a:r>
            <a:br>
              <a:rPr lang="da-DK" sz="2800" dirty="0">
                <a:latin typeface="+mn-lt"/>
              </a:rPr>
            </a:br>
            <a:r>
              <a:rPr lang="da-DK" sz="2800" dirty="0">
                <a:latin typeface="+mn-lt"/>
                <a:ea typeface="Times" panose="02020603050405020304" pitchFamily="18" charset="0"/>
                <a:cs typeface="Times New Roman" panose="02020603050405020304" pitchFamily="18" charset="0"/>
              </a:rPr>
              <a:t>Hvad kan I gøre lokalt, hvis I får henvendelser om akut- og midlertidige pladser</a:t>
            </a:r>
            <a:endParaRPr lang="da-DK" sz="2800" dirty="0">
              <a:latin typeface="+mn-lt"/>
            </a:endParaRPr>
          </a:p>
        </p:txBody>
      </p:sp>
      <p:sp>
        <p:nvSpPr>
          <p:cNvPr id="3" name="Pladsholder til indhold 2">
            <a:extLst>
              <a:ext uri="{FF2B5EF4-FFF2-40B4-BE49-F238E27FC236}">
                <a16:creationId xmlns:a16="http://schemas.microsoft.com/office/drawing/2014/main" id="{1E744393-36F0-4046-A28F-F5DAE3768819}"/>
              </a:ext>
            </a:extLst>
          </p:cNvPr>
          <p:cNvSpPr>
            <a:spLocks noGrp="1"/>
          </p:cNvSpPr>
          <p:nvPr>
            <p:ph sz="quarter" idx="10"/>
          </p:nvPr>
        </p:nvSpPr>
        <p:spPr>
          <a:xfrm>
            <a:off x="773085" y="1516534"/>
            <a:ext cx="10665228" cy="4706471"/>
          </a:xfrm>
        </p:spPr>
        <p:txBody>
          <a:bodyPr>
            <a:normAutofit/>
          </a:bodyPr>
          <a:lstStyle/>
          <a:p>
            <a:pPr marL="0" indent="0">
              <a:buNone/>
            </a:pPr>
            <a:endParaRPr lang="da-DK" dirty="0"/>
          </a:p>
          <a:p>
            <a:pPr marL="0" indent="0">
              <a:buNone/>
            </a:pPr>
            <a:r>
              <a:rPr lang="da-DK" dirty="0"/>
              <a:t>SPØRG:</a:t>
            </a:r>
          </a:p>
          <a:p>
            <a:pPr marL="0" indent="0">
              <a:buNone/>
            </a:pPr>
            <a:r>
              <a:rPr lang="da-DK" dirty="0"/>
              <a:t>Hvilken behandling har personen fået på den midlertidige plads?</a:t>
            </a:r>
          </a:p>
          <a:p>
            <a:r>
              <a:rPr lang="da-DK" dirty="0"/>
              <a:t>Hvad er (hoved)formålet med opholdet?</a:t>
            </a:r>
          </a:p>
          <a:p>
            <a:r>
              <a:rPr lang="da-DK" dirty="0"/>
              <a:t>Er der tale om almindelig kommunal sygepleje?</a:t>
            </a:r>
          </a:p>
          <a:p>
            <a:r>
              <a:rPr lang="da-DK" dirty="0"/>
              <a:t>Eller er der tale om kompleks sygeplejefaglig behandling, som går ud over den ”normale” hjemmepleje?</a:t>
            </a:r>
          </a:p>
          <a:p>
            <a:pPr lvl="1"/>
            <a:r>
              <a:rPr lang="da-DK" dirty="0"/>
              <a:t>Så kan det jo være, at behandlingen netop er omfattet af kvalitetsstandarderne.</a:t>
            </a:r>
          </a:p>
          <a:p>
            <a:r>
              <a:rPr lang="da-DK" dirty="0"/>
              <a:t>Er der en skriftlig lægehenvisning med anvisninger til behandlingen?</a:t>
            </a:r>
          </a:p>
          <a:p>
            <a:pPr marL="0" indent="0">
              <a:buNone/>
            </a:pPr>
            <a:endParaRPr lang="da-DK" dirty="0"/>
          </a:p>
          <a:p>
            <a:pPr marL="0" indent="0">
              <a:buNone/>
            </a:pPr>
            <a:endParaRPr lang="da-DK" b="0" i="0" dirty="0">
              <a:solidFill>
                <a:srgbClr val="212529"/>
              </a:solidFill>
              <a:effectLst/>
              <a:latin typeface="Questa-Regular"/>
            </a:endParaRPr>
          </a:p>
        </p:txBody>
      </p:sp>
    </p:spTree>
    <p:extLst>
      <p:ext uri="{BB962C8B-B14F-4D97-AF65-F5344CB8AC3E}">
        <p14:creationId xmlns:p14="http://schemas.microsoft.com/office/powerpoint/2010/main" val="3452120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9AF6E-363C-49BF-A823-26792F9AD966}"/>
              </a:ext>
            </a:extLst>
          </p:cNvPr>
          <p:cNvSpPr>
            <a:spLocks noGrp="1"/>
          </p:cNvSpPr>
          <p:nvPr>
            <p:ph type="title"/>
          </p:nvPr>
        </p:nvSpPr>
        <p:spPr>
          <a:xfrm>
            <a:off x="1877635" y="225933"/>
            <a:ext cx="8422255" cy="972000"/>
          </a:xfrm>
        </p:spPr>
        <p:txBody>
          <a:bodyPr>
            <a:noAutofit/>
          </a:bodyPr>
          <a:lstStyle/>
          <a:p>
            <a:br>
              <a:rPr lang="da-DK" sz="2800" dirty="0">
                <a:latin typeface="+mn-lt"/>
              </a:rPr>
            </a:br>
            <a:r>
              <a:rPr lang="da-DK" sz="2800" dirty="0">
                <a:latin typeface="+mn-lt"/>
                <a:ea typeface="Times" panose="02020603050405020304" pitchFamily="18" charset="0"/>
                <a:cs typeface="Times New Roman" panose="02020603050405020304" pitchFamily="18" charset="0"/>
              </a:rPr>
              <a:t>Hvad kan I gøre lokalt, hvis I får henvendelser om akut- og midlertidige pladser</a:t>
            </a:r>
            <a:endParaRPr lang="da-DK" sz="2800" dirty="0">
              <a:latin typeface="+mn-lt"/>
            </a:endParaRPr>
          </a:p>
        </p:txBody>
      </p:sp>
      <p:sp>
        <p:nvSpPr>
          <p:cNvPr id="3" name="Pladsholder til indhold 2">
            <a:extLst>
              <a:ext uri="{FF2B5EF4-FFF2-40B4-BE49-F238E27FC236}">
                <a16:creationId xmlns:a16="http://schemas.microsoft.com/office/drawing/2014/main" id="{1E744393-36F0-4046-A28F-F5DAE3768819}"/>
              </a:ext>
            </a:extLst>
          </p:cNvPr>
          <p:cNvSpPr>
            <a:spLocks noGrp="1"/>
          </p:cNvSpPr>
          <p:nvPr>
            <p:ph sz="quarter" idx="10"/>
          </p:nvPr>
        </p:nvSpPr>
        <p:spPr>
          <a:xfrm>
            <a:off x="764771" y="1516534"/>
            <a:ext cx="10698480" cy="4706471"/>
          </a:xfrm>
        </p:spPr>
        <p:txBody>
          <a:bodyPr>
            <a:normAutofit fontScale="92500" lnSpcReduction="10000"/>
          </a:bodyPr>
          <a:lstStyle/>
          <a:p>
            <a:pPr marL="0" indent="0">
              <a:buNone/>
            </a:pPr>
            <a:r>
              <a:rPr lang="da-DK" dirty="0"/>
              <a:t>SPØRG:</a:t>
            </a:r>
          </a:p>
          <a:p>
            <a:pPr marL="0" indent="0">
              <a:buNone/>
            </a:pPr>
            <a:endParaRPr lang="da-DK" dirty="0"/>
          </a:p>
          <a:p>
            <a:pPr marL="0" indent="0">
              <a:buNone/>
            </a:pPr>
            <a:r>
              <a:rPr lang="da-DK" dirty="0"/>
              <a:t>Er der truffet en </a:t>
            </a:r>
            <a:r>
              <a:rPr lang="da-DK" b="1" dirty="0">
                <a:solidFill>
                  <a:srgbClr val="C00000"/>
                </a:solidFill>
              </a:rPr>
              <a:t>konkret individuel skriftlig afgørelse</a:t>
            </a:r>
            <a:r>
              <a:rPr lang="da-DK" dirty="0"/>
              <a:t> om betalingen, hvoraf man kan se:</a:t>
            </a:r>
          </a:p>
          <a:p>
            <a:r>
              <a:rPr lang="da-DK" dirty="0"/>
              <a:t>hvilket lovgrundlag der er tale om,</a:t>
            </a:r>
          </a:p>
          <a:p>
            <a:r>
              <a:rPr lang="da-DK" dirty="0"/>
              <a:t>hvordan betalingen konkret er regnet ud – altså efter reglerne i betalingsbekendtgørelsen,</a:t>
            </a:r>
          </a:p>
          <a:p>
            <a:r>
              <a:rPr lang="da-DK" dirty="0"/>
              <a:t>om der er taget stilling til patientens evt. indvendinger,</a:t>
            </a:r>
          </a:p>
          <a:p>
            <a:r>
              <a:rPr lang="da-DK" dirty="0"/>
              <a:t>om der er en forståelig klagevejledning.</a:t>
            </a:r>
          </a:p>
          <a:p>
            <a:pPr marL="0" indent="0">
              <a:buNone/>
            </a:pPr>
            <a:endParaRPr lang="da-DK" dirty="0"/>
          </a:p>
          <a:p>
            <a:pPr marL="0" indent="0">
              <a:buNone/>
            </a:pPr>
            <a:r>
              <a:rPr lang="da-DK" dirty="0"/>
              <a:t>Hvis ikke, så SKAL kommunen træffe afgørelse med ovenstående indhold.</a:t>
            </a:r>
          </a:p>
          <a:p>
            <a:pPr marL="0" indent="0">
              <a:buNone/>
            </a:pPr>
            <a:endParaRPr lang="da-DK" dirty="0"/>
          </a:p>
          <a:p>
            <a:pPr marL="0" indent="0">
              <a:buNone/>
            </a:pPr>
            <a:r>
              <a:rPr lang="da-DK" dirty="0"/>
              <a:t>OG SIG ENDELIG, AT DE ALTID KAN </a:t>
            </a:r>
            <a:r>
              <a:rPr lang="da-DK" b="1" dirty="0">
                <a:solidFill>
                  <a:srgbClr val="C00000"/>
                </a:solidFill>
              </a:rPr>
              <a:t>RINGE TIL RÅDGIVNINGEN</a:t>
            </a:r>
            <a:r>
              <a:rPr lang="da-DK" dirty="0"/>
              <a:t>, hvis de er i tvivl om deres rettigheder.</a:t>
            </a:r>
          </a:p>
        </p:txBody>
      </p:sp>
    </p:spTree>
    <p:extLst>
      <p:ext uri="{BB962C8B-B14F-4D97-AF65-F5344CB8AC3E}">
        <p14:creationId xmlns:p14="http://schemas.microsoft.com/office/powerpoint/2010/main" val="34498509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409CE-00B0-43BC-933F-F64732FD4FEB}"/>
              </a:ext>
            </a:extLst>
          </p:cNvPr>
          <p:cNvSpPr>
            <a:spLocks noGrp="1"/>
          </p:cNvSpPr>
          <p:nvPr>
            <p:ph type="title"/>
          </p:nvPr>
        </p:nvSpPr>
        <p:spPr/>
        <p:txBody>
          <a:bodyPr>
            <a:normAutofit/>
          </a:bodyPr>
          <a:lstStyle/>
          <a:p>
            <a:r>
              <a:rPr lang="da-DK" dirty="0"/>
              <a:t>Ring til Ældre Sagens rådgivning</a:t>
            </a:r>
          </a:p>
        </p:txBody>
      </p:sp>
      <p:sp>
        <p:nvSpPr>
          <p:cNvPr id="3" name="Pladsholder til indhold 2">
            <a:extLst>
              <a:ext uri="{FF2B5EF4-FFF2-40B4-BE49-F238E27FC236}">
                <a16:creationId xmlns:a16="http://schemas.microsoft.com/office/drawing/2014/main" id="{E59160D2-5C60-4826-91CF-57FBD6D27C79}"/>
              </a:ext>
            </a:extLst>
          </p:cNvPr>
          <p:cNvSpPr>
            <a:spLocks noGrp="1"/>
          </p:cNvSpPr>
          <p:nvPr>
            <p:ph sz="quarter" idx="10"/>
          </p:nvPr>
        </p:nvSpPr>
        <p:spPr>
          <a:xfrm>
            <a:off x="955964" y="1994649"/>
            <a:ext cx="7797771" cy="3529853"/>
          </a:xfrm>
        </p:spPr>
        <p:txBody>
          <a:bodyPr>
            <a:normAutofit/>
          </a:bodyPr>
          <a:lstStyle/>
          <a:p>
            <a:pPr marL="0" indent="0">
              <a:buNone/>
            </a:pPr>
            <a:r>
              <a:rPr lang="da-DK" dirty="0"/>
              <a:t>Du kan ringe til Ældre Sagens rådgivere og få svar på dine sociale, juridiske, økonomiske og andre spørgsmål. Du kan også få rådgivning af vores demensrådgiver. </a:t>
            </a:r>
            <a:br>
              <a:rPr lang="da-DK" dirty="0"/>
            </a:br>
            <a:endParaRPr lang="da-DK" dirty="0"/>
          </a:p>
          <a:p>
            <a:pPr marL="0" indent="0" algn="ctr">
              <a:buNone/>
            </a:pPr>
            <a:r>
              <a:rPr lang="da-DK" b="1" dirty="0"/>
              <a:t>Telefon: 70 89 00 81 </a:t>
            </a:r>
          </a:p>
          <a:p>
            <a:pPr algn="l"/>
            <a:endParaRPr lang="da-DK" dirty="0"/>
          </a:p>
          <a:p>
            <a:pPr marL="0" indent="0">
              <a:buNone/>
            </a:pPr>
            <a:r>
              <a:rPr lang="da-DK" dirty="0"/>
              <a:t>Åbningstider: </a:t>
            </a:r>
          </a:p>
          <a:p>
            <a:pPr marL="0" indent="0">
              <a:buNone/>
            </a:pPr>
            <a:r>
              <a:rPr lang="da-DK" dirty="0"/>
              <a:t>Mandag, tirsdag, onsdag og fredag kl. 10-14. Torsdag kl. 14-18.  </a:t>
            </a:r>
          </a:p>
        </p:txBody>
      </p:sp>
      <p:pic>
        <p:nvPicPr>
          <p:cNvPr id="5" name="Grafik 4" descr="Telefon med højttaler kontur">
            <a:extLst>
              <a:ext uri="{FF2B5EF4-FFF2-40B4-BE49-F238E27FC236}">
                <a16:creationId xmlns:a16="http://schemas.microsoft.com/office/drawing/2014/main" id="{7185F0DB-9377-44C3-A0C9-6A0ADD1C4C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53735" y="1994649"/>
            <a:ext cx="2235994" cy="2352151"/>
          </a:xfrm>
          <a:prstGeom prst="rect">
            <a:avLst/>
          </a:prstGeom>
        </p:spPr>
      </p:pic>
    </p:spTree>
    <p:extLst>
      <p:ext uri="{BB962C8B-B14F-4D97-AF65-F5344CB8AC3E}">
        <p14:creationId xmlns:p14="http://schemas.microsoft.com/office/powerpoint/2010/main" val="13252978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rPr>
              <a:t>Præsentation af resultater fra vidensindsamlingen </a:t>
            </a: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8211761" y="2574591"/>
            <a:ext cx="4365394" cy="1708817"/>
          </a:xfrm>
        </p:spPr>
        <p:txBody>
          <a:bodyPr>
            <a:normAutofit/>
          </a:bodyPr>
          <a:lstStyle/>
          <a:p>
            <a:endParaRPr lang="da-DK" sz="1800" i="1" dirty="0">
              <a:solidFill>
                <a:schemeClr val="tx1"/>
              </a:solidFill>
            </a:endParaRPr>
          </a:p>
          <a:p>
            <a:r>
              <a:rPr lang="da-DK" sz="2800" i="1" dirty="0">
                <a:solidFill>
                  <a:schemeClr val="tx1"/>
                </a:solidFill>
              </a:rPr>
              <a:t>Chefkonsulent </a:t>
            </a:r>
          </a:p>
          <a:p>
            <a:endParaRPr lang="da-DK" sz="2800" i="1" dirty="0">
              <a:solidFill>
                <a:schemeClr val="tx1"/>
              </a:solidFill>
            </a:endParaRPr>
          </a:p>
          <a:p>
            <a:r>
              <a:rPr lang="da-DK" sz="2800" i="1" dirty="0">
                <a:solidFill>
                  <a:schemeClr val="tx1"/>
                </a:solidFill>
              </a:rPr>
              <a:t>Mirjana Saabye</a:t>
            </a:r>
          </a:p>
          <a:p>
            <a:r>
              <a:rPr lang="da-DK" sz="2800" i="1" dirty="0">
                <a:solidFill>
                  <a:schemeClr val="tx1"/>
                </a:solidFill>
              </a:rPr>
              <a:t> </a:t>
            </a:r>
          </a:p>
          <a:p>
            <a:r>
              <a:rPr lang="da-DK" sz="2800" i="1" dirty="0">
                <a:solidFill>
                  <a:schemeClr val="tx1"/>
                </a:solidFill>
              </a:rPr>
              <a:t>Samfundsanalyse</a:t>
            </a:r>
            <a:endParaRPr lang="da-DK" sz="2800" i="1" dirty="0">
              <a:solidFill>
                <a:schemeClr val="tx1"/>
              </a:solidFill>
              <a:sym typeface="Palatino"/>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35911192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88FECC6-66DC-4DFA-B030-37459FA5915A}"/>
              </a:ext>
            </a:extLst>
          </p:cNvPr>
          <p:cNvSpPr>
            <a:spLocks noGrp="1"/>
          </p:cNvSpPr>
          <p:nvPr>
            <p:ph type="title"/>
          </p:nvPr>
        </p:nvSpPr>
        <p:spPr>
          <a:xfrm>
            <a:off x="484211" y="233406"/>
            <a:ext cx="11239500" cy="1073570"/>
          </a:xfrm>
        </p:spPr>
        <p:txBody>
          <a:bodyPr>
            <a:noAutofit/>
          </a:bodyPr>
          <a:lstStyle/>
          <a:p>
            <a:r>
              <a:rPr lang="da-DK" sz="4200" dirty="0"/>
              <a:t>Kortere indlæggelser stiller krav i andre dele af sundhedsvæsenet – landsdækkende indsats</a:t>
            </a:r>
          </a:p>
        </p:txBody>
      </p:sp>
      <p:sp>
        <p:nvSpPr>
          <p:cNvPr id="6" name="Tekstfelt 5">
            <a:extLst>
              <a:ext uri="{FF2B5EF4-FFF2-40B4-BE49-F238E27FC236}">
                <a16:creationId xmlns:a16="http://schemas.microsoft.com/office/drawing/2014/main" id="{9EBA7488-FE0F-4579-8BE1-76F383892ED2}"/>
              </a:ext>
            </a:extLst>
          </p:cNvPr>
          <p:cNvSpPr txBox="1"/>
          <p:nvPr/>
        </p:nvSpPr>
        <p:spPr>
          <a:xfrm flipH="1">
            <a:off x="9557657" y="5861140"/>
            <a:ext cx="289757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1200" b="0" u="none" strike="noStrike" cap="none" spc="0" normalizeH="0" baseline="0" dirty="0">
                <a:ln>
                  <a:noFill/>
                </a:ln>
                <a:solidFill>
                  <a:srgbClr val="414141"/>
                </a:solidFill>
                <a:effectLst/>
                <a:uFillTx/>
                <a:latin typeface="+mn-lt"/>
                <a:ea typeface="Palatino"/>
                <a:cs typeface="Palatino"/>
                <a:sym typeface="Palatino"/>
              </a:rPr>
              <a:t>Kilde: Ældre Sagens fremskrivning af </a:t>
            </a:r>
            <a:br>
              <a:rPr kumimoji="0" lang="da-DK" sz="1200" b="0" u="none" strike="noStrike" cap="none" spc="0" normalizeH="0" baseline="0" dirty="0">
                <a:ln>
                  <a:noFill/>
                </a:ln>
                <a:solidFill>
                  <a:srgbClr val="414141"/>
                </a:solidFill>
                <a:effectLst/>
                <a:uFillTx/>
                <a:latin typeface="+mn-lt"/>
                <a:ea typeface="Palatino"/>
                <a:cs typeface="Palatino"/>
                <a:sym typeface="Palatino"/>
              </a:rPr>
            </a:br>
            <a:r>
              <a:rPr kumimoji="0" lang="da-DK" sz="1200" b="0" u="none" strike="noStrike" cap="none" spc="0" normalizeH="0" baseline="0" dirty="0">
                <a:ln>
                  <a:noFill/>
                </a:ln>
                <a:solidFill>
                  <a:srgbClr val="414141"/>
                </a:solidFill>
                <a:effectLst/>
                <a:uFillTx/>
                <a:latin typeface="+mn-lt"/>
                <a:ea typeface="Palatino"/>
                <a:cs typeface="Palatino"/>
                <a:sym typeface="Palatino"/>
              </a:rPr>
              <a:t>Momentum undersøgelse, 2020.</a:t>
            </a:r>
          </a:p>
        </p:txBody>
      </p:sp>
      <p:graphicFrame>
        <p:nvGraphicFramePr>
          <p:cNvPr id="5" name="Diagram 4">
            <a:extLst>
              <a:ext uri="{FF2B5EF4-FFF2-40B4-BE49-F238E27FC236}">
                <a16:creationId xmlns:a16="http://schemas.microsoft.com/office/drawing/2014/main" id="{EC4D0529-2928-4394-ACB4-D19AA3FA3187}"/>
              </a:ext>
            </a:extLst>
          </p:cNvPr>
          <p:cNvGraphicFramePr>
            <a:graphicFrameLocks noGrp="1"/>
          </p:cNvGraphicFramePr>
          <p:nvPr/>
        </p:nvGraphicFramePr>
        <p:xfrm>
          <a:off x="484211" y="1570212"/>
          <a:ext cx="9157855" cy="5160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1640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BA96AD-5187-4334-AEE5-632357E4DF72}"/>
              </a:ext>
            </a:extLst>
          </p:cNvPr>
          <p:cNvSpPr>
            <a:spLocks noGrp="1"/>
          </p:cNvSpPr>
          <p:nvPr>
            <p:ph type="title"/>
          </p:nvPr>
        </p:nvSpPr>
        <p:spPr/>
        <p:txBody>
          <a:bodyPr>
            <a:normAutofit fontScale="90000"/>
          </a:bodyPr>
          <a:lstStyle/>
          <a:p>
            <a:r>
              <a:rPr lang="da-DK" dirty="0"/>
              <a:t>Færre pladser på sygehuse – flere kommunale pladser – øget brugerbetaling</a:t>
            </a:r>
          </a:p>
        </p:txBody>
      </p:sp>
      <p:graphicFrame>
        <p:nvGraphicFramePr>
          <p:cNvPr id="5" name="Pladsholder til indhold 4">
            <a:extLst>
              <a:ext uri="{FF2B5EF4-FFF2-40B4-BE49-F238E27FC236}">
                <a16:creationId xmlns:a16="http://schemas.microsoft.com/office/drawing/2014/main" id="{8D62D727-B9DF-4E75-A8D4-29650BD8E87C}"/>
              </a:ext>
            </a:extLst>
          </p:cNvPr>
          <p:cNvGraphicFramePr>
            <a:graphicFrameLocks noGrp="1"/>
          </p:cNvGraphicFramePr>
          <p:nvPr>
            <p:ph sz="quarter" idx="13"/>
          </p:nvPr>
        </p:nvGraphicFramePr>
        <p:xfrm>
          <a:off x="6105525" y="1833944"/>
          <a:ext cx="5610225" cy="4286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ladsholder til indhold 4">
            <a:extLst>
              <a:ext uri="{FF2B5EF4-FFF2-40B4-BE49-F238E27FC236}">
                <a16:creationId xmlns:a16="http://schemas.microsoft.com/office/drawing/2014/main" id="{9E090D33-2EAD-48C9-A984-DB3F9FF67768}"/>
              </a:ext>
            </a:extLst>
          </p:cNvPr>
          <p:cNvGraphicFramePr>
            <a:graphicFrameLocks noGrp="1"/>
          </p:cNvGraphicFramePr>
          <p:nvPr>
            <p:ph sz="quarter" idx="14"/>
          </p:nvPr>
        </p:nvGraphicFramePr>
        <p:xfrm>
          <a:off x="476250" y="1919288"/>
          <a:ext cx="5459413" cy="428625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ktangel 9">
            <a:extLst>
              <a:ext uri="{FF2B5EF4-FFF2-40B4-BE49-F238E27FC236}">
                <a16:creationId xmlns:a16="http://schemas.microsoft.com/office/drawing/2014/main" id="{8D2BEE5A-E743-4DDB-916B-A39F3C009926}"/>
              </a:ext>
            </a:extLst>
          </p:cNvPr>
          <p:cNvSpPr/>
          <p:nvPr/>
        </p:nvSpPr>
        <p:spPr>
          <a:xfrm>
            <a:off x="6839712" y="1272957"/>
            <a:ext cx="6096000" cy="369332"/>
          </a:xfrm>
          <a:prstGeom prst="rect">
            <a:avLst/>
          </a:prstGeom>
        </p:spPr>
        <p:txBody>
          <a:bodyPr>
            <a:spAutoFit/>
          </a:bodyPr>
          <a:lstStyle/>
          <a:p>
            <a:r>
              <a:rPr lang="da-DK" dirty="0"/>
              <a:t>Sengepladser på sygehuse (</a:t>
            </a:r>
            <a:r>
              <a:rPr lang="da-DK" dirty="0" err="1"/>
              <a:t>somatik</a:t>
            </a:r>
            <a:r>
              <a:rPr lang="da-DK" dirty="0"/>
              <a:t>; normerede)</a:t>
            </a:r>
          </a:p>
        </p:txBody>
      </p:sp>
      <p:sp>
        <p:nvSpPr>
          <p:cNvPr id="12" name="Titel 3">
            <a:extLst>
              <a:ext uri="{FF2B5EF4-FFF2-40B4-BE49-F238E27FC236}">
                <a16:creationId xmlns:a16="http://schemas.microsoft.com/office/drawing/2014/main" id="{63BC9A9A-7FFF-457D-9A6B-FBC2D4BD7B77}"/>
              </a:ext>
            </a:extLst>
          </p:cNvPr>
          <p:cNvSpPr txBox="1">
            <a:spLocks/>
          </p:cNvSpPr>
          <p:nvPr/>
        </p:nvSpPr>
        <p:spPr>
          <a:xfrm>
            <a:off x="-485053" y="1072319"/>
            <a:ext cx="5610225"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410751" eaLnBrk="1" hangingPunct="1">
              <a:lnSpc>
                <a:spcPct val="100000"/>
              </a:lnSpc>
              <a:spcBef>
                <a:spcPts val="1125"/>
              </a:spcBef>
              <a:defRPr sz="49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a:lstStyle>
          <a:p>
            <a:r>
              <a:rPr lang="da-DK" sz="1800" kern="0" dirty="0">
                <a:solidFill>
                  <a:schemeClr val="tx1"/>
                </a:solidFill>
              </a:rPr>
              <a:t>Antal midlertidige kommunale pladser</a:t>
            </a:r>
          </a:p>
        </p:txBody>
      </p:sp>
    </p:spTree>
    <p:extLst>
      <p:ext uri="{BB962C8B-B14F-4D97-AF65-F5344CB8AC3E}">
        <p14:creationId xmlns:p14="http://schemas.microsoft.com/office/powerpoint/2010/main" val="28009012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8F2F5-E82F-5597-5E9D-772883ABF28B}"/>
              </a:ext>
            </a:extLst>
          </p:cNvPr>
          <p:cNvSpPr>
            <a:spLocks noGrp="1"/>
          </p:cNvSpPr>
          <p:nvPr>
            <p:ph type="title"/>
          </p:nvPr>
        </p:nvSpPr>
        <p:spPr/>
        <p:txBody>
          <a:bodyPr/>
          <a:lstStyle/>
          <a:p>
            <a:r>
              <a:rPr lang="da-DK" dirty="0"/>
              <a:t>Lokal </a:t>
            </a:r>
            <a:r>
              <a:rPr lang="da-DK" dirty="0" err="1"/>
              <a:t>vidensindsamling</a:t>
            </a:r>
            <a:endParaRPr lang="da-DK" dirty="0"/>
          </a:p>
        </p:txBody>
      </p:sp>
      <p:sp>
        <p:nvSpPr>
          <p:cNvPr id="3" name="Pladsholder til indhold 2">
            <a:extLst>
              <a:ext uri="{FF2B5EF4-FFF2-40B4-BE49-F238E27FC236}">
                <a16:creationId xmlns:a16="http://schemas.microsoft.com/office/drawing/2014/main" id="{3B134727-E7F8-7C7A-2890-4B6663EC132F}"/>
              </a:ext>
            </a:extLst>
          </p:cNvPr>
          <p:cNvSpPr>
            <a:spLocks noGrp="1"/>
          </p:cNvSpPr>
          <p:nvPr>
            <p:ph sz="quarter" idx="14"/>
          </p:nvPr>
        </p:nvSpPr>
        <p:spPr/>
        <p:txBody>
          <a:bodyPr>
            <a:normAutofit/>
          </a:bodyPr>
          <a:lstStyle/>
          <a:p>
            <a:r>
              <a:rPr lang="da-DK" dirty="0"/>
              <a:t>Spørgsmål til kommunerne, bl.a.:</a:t>
            </a:r>
          </a:p>
          <a:p>
            <a:r>
              <a:rPr lang="da-DK" dirty="0"/>
              <a:t>Er der akutpladser?</a:t>
            </a:r>
          </a:p>
          <a:p>
            <a:r>
              <a:rPr lang="da-DK" dirty="0"/>
              <a:t>Er der midlertidige pladser hvor man kan få pleje/behandling fra hjemmesygepleje/akutteam?</a:t>
            </a:r>
          </a:p>
          <a:p>
            <a:pPr algn="l"/>
            <a:r>
              <a:rPr lang="da-DK" dirty="0"/>
              <a:t>Er der brugerbetaling pr. døgn for borgere med ophold på midlertidige pladser?</a:t>
            </a:r>
          </a:p>
          <a:p>
            <a:endParaRPr lang="da-DK" dirty="0"/>
          </a:p>
          <a:p>
            <a:r>
              <a:rPr lang="da-DK" dirty="0"/>
              <a:t>55 svar til Ældre sagen lokalt (på mail/pr. tlf.)</a:t>
            </a:r>
          </a:p>
          <a:p>
            <a:r>
              <a:rPr lang="da-DK" dirty="0"/>
              <a:t>Stor spredning i svar -&gt; kommunalt selvstyre!</a:t>
            </a:r>
          </a:p>
          <a:p>
            <a:r>
              <a:rPr lang="da-DK" dirty="0"/>
              <a:t>Et samlet overblik med forbehold for usikkerhed i data</a:t>
            </a:r>
          </a:p>
          <a:p>
            <a:endParaRPr lang="da-DK" dirty="0"/>
          </a:p>
        </p:txBody>
      </p:sp>
    </p:spTree>
    <p:extLst>
      <p:ext uri="{BB962C8B-B14F-4D97-AF65-F5344CB8AC3E}">
        <p14:creationId xmlns:p14="http://schemas.microsoft.com/office/powerpoint/2010/main" val="368488199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EB5E0-605C-ED7B-DCCD-BE04DF909926}"/>
              </a:ext>
            </a:extLst>
          </p:cNvPr>
          <p:cNvSpPr>
            <a:spLocks noGrp="1"/>
          </p:cNvSpPr>
          <p:nvPr>
            <p:ph type="title"/>
          </p:nvPr>
        </p:nvSpPr>
        <p:spPr/>
        <p:txBody>
          <a:bodyPr/>
          <a:lstStyle/>
          <a:p>
            <a:r>
              <a:rPr lang="da-DK" dirty="0"/>
              <a:t>Lokal vidensindsamling</a:t>
            </a:r>
          </a:p>
        </p:txBody>
      </p:sp>
      <p:graphicFrame>
        <p:nvGraphicFramePr>
          <p:cNvPr id="5" name="Pladsholder til indhold 4">
            <a:extLst>
              <a:ext uri="{FF2B5EF4-FFF2-40B4-BE49-F238E27FC236}">
                <a16:creationId xmlns:a16="http://schemas.microsoft.com/office/drawing/2014/main" id="{26BF83FA-1F8D-4FC1-9764-5291F2D5CD9C}"/>
              </a:ext>
            </a:extLst>
          </p:cNvPr>
          <p:cNvGraphicFramePr>
            <a:graphicFrameLocks noGrp="1"/>
          </p:cNvGraphicFramePr>
          <p:nvPr>
            <p:ph sz="quarter" idx="14"/>
          </p:nvPr>
        </p:nvGraphicFramePr>
        <p:xfrm>
          <a:off x="476250" y="1919288"/>
          <a:ext cx="11247438" cy="4286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12328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EFE49-F526-44A0-AF01-30B44D7CE923}"/>
              </a:ext>
            </a:extLst>
          </p:cNvPr>
          <p:cNvSpPr>
            <a:spLocks noGrp="1"/>
          </p:cNvSpPr>
          <p:nvPr>
            <p:ph type="title"/>
          </p:nvPr>
        </p:nvSpPr>
        <p:spPr/>
        <p:txBody>
          <a:bodyPr/>
          <a:lstStyle/>
          <a:p>
            <a:r>
              <a:rPr lang="da-DK" dirty="0"/>
              <a:t>Lokal </a:t>
            </a:r>
            <a:r>
              <a:rPr lang="da-DK" dirty="0" err="1"/>
              <a:t>vidensindsamling</a:t>
            </a:r>
            <a:endParaRPr lang="da-DK" dirty="0"/>
          </a:p>
        </p:txBody>
      </p:sp>
      <p:graphicFrame>
        <p:nvGraphicFramePr>
          <p:cNvPr id="17" name="Pladsholder til indhold 16">
            <a:extLst>
              <a:ext uri="{FF2B5EF4-FFF2-40B4-BE49-F238E27FC236}">
                <a16:creationId xmlns:a16="http://schemas.microsoft.com/office/drawing/2014/main" id="{E4A5D3BE-10A5-1408-ADF7-853E8DF4E97D}"/>
              </a:ext>
            </a:extLst>
          </p:cNvPr>
          <p:cNvGraphicFramePr>
            <a:graphicFrameLocks noGrp="1"/>
          </p:cNvGraphicFramePr>
          <p:nvPr>
            <p:ph sz="quarter" idx="10"/>
          </p:nvPr>
        </p:nvGraphicFramePr>
        <p:xfrm>
          <a:off x="1016000" y="1516063"/>
          <a:ext cx="10707688" cy="4706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400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r>
              <a:rPr lang="da-DK" sz="3600" dirty="0">
                <a:solidFill>
                  <a:schemeClr val="tx1"/>
                </a:solidFill>
                <a:sym typeface="Palatino"/>
              </a:rPr>
              <a:t>Velkommen til temadagen</a:t>
            </a: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4" name="Pladsholder til tekst 3"/>
          <p:cNvSpPr>
            <a:spLocks noGrp="1"/>
          </p:cNvSpPr>
          <p:nvPr>
            <p:ph type="body" sz="quarter" idx="10"/>
          </p:nvPr>
        </p:nvSpPr>
        <p:spPr/>
        <p:txBody>
          <a:bodyPr/>
          <a:lstStyle/>
          <a:p>
            <a:r>
              <a:rPr lang="da-DK" dirty="0"/>
              <a:t>Temadag om fokuseret indsats</a:t>
            </a:r>
          </a:p>
        </p:txBody>
      </p:sp>
      <p:sp>
        <p:nvSpPr>
          <p:cNvPr id="6" name="Pladsholder til tekst 5">
            <a:extLst>
              <a:ext uri="{FF2B5EF4-FFF2-40B4-BE49-F238E27FC236}">
                <a16:creationId xmlns:a16="http://schemas.microsoft.com/office/drawing/2014/main" id="{F114676A-58D2-44BE-92B7-27ACF342B48E}"/>
              </a:ext>
            </a:extLst>
          </p:cNvPr>
          <p:cNvSpPr>
            <a:spLocks noGrp="1"/>
          </p:cNvSpPr>
          <p:nvPr>
            <p:ph type="body" idx="1"/>
          </p:nvPr>
        </p:nvSpPr>
        <p:spPr/>
        <p:txBody>
          <a:bodyPr>
            <a:normAutofit/>
          </a:bodyPr>
          <a:lstStyle/>
          <a:p>
            <a:endParaRPr lang="da-DK" sz="2800" dirty="0"/>
          </a:p>
          <a:p>
            <a:r>
              <a:rPr lang="da-DK" sz="2800" dirty="0"/>
              <a:t>Adm. direktør</a:t>
            </a:r>
          </a:p>
          <a:p>
            <a:r>
              <a:rPr lang="da-DK" sz="2800" dirty="0"/>
              <a:t>Bjarne Hastrup</a:t>
            </a:r>
          </a:p>
        </p:txBody>
      </p:sp>
    </p:spTree>
    <p:extLst>
      <p:ext uri="{BB962C8B-B14F-4D97-AF65-F5344CB8AC3E}">
        <p14:creationId xmlns:p14="http://schemas.microsoft.com/office/powerpoint/2010/main" val="15087849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E2C0B-E7B0-652B-DDB3-5A3D8FA81582}"/>
              </a:ext>
            </a:extLst>
          </p:cNvPr>
          <p:cNvSpPr>
            <a:spLocks noGrp="1"/>
          </p:cNvSpPr>
          <p:nvPr>
            <p:ph type="title"/>
          </p:nvPr>
        </p:nvSpPr>
        <p:spPr/>
        <p:txBody>
          <a:bodyPr/>
          <a:lstStyle/>
          <a:p>
            <a:r>
              <a:rPr lang="da-DK" dirty="0"/>
              <a:t>Lokal </a:t>
            </a:r>
            <a:r>
              <a:rPr lang="da-DK" dirty="0" err="1"/>
              <a:t>vidensindsamling</a:t>
            </a:r>
            <a:endParaRPr lang="da-DK" dirty="0"/>
          </a:p>
        </p:txBody>
      </p:sp>
      <p:graphicFrame>
        <p:nvGraphicFramePr>
          <p:cNvPr id="4" name="Pladsholder til indhold 3">
            <a:extLst>
              <a:ext uri="{FF2B5EF4-FFF2-40B4-BE49-F238E27FC236}">
                <a16:creationId xmlns:a16="http://schemas.microsoft.com/office/drawing/2014/main" id="{6826E507-A8F8-453E-930D-F7D51D0DAF23}"/>
              </a:ext>
            </a:extLst>
          </p:cNvPr>
          <p:cNvGraphicFramePr>
            <a:graphicFrameLocks noGrp="1"/>
          </p:cNvGraphicFramePr>
          <p:nvPr>
            <p:ph sz="quarter" idx="14"/>
          </p:nvPr>
        </p:nvGraphicFramePr>
        <p:xfrm>
          <a:off x="476250" y="1919288"/>
          <a:ext cx="11247438" cy="4286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92326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9888A18-DDBD-4A4F-9F59-B6DA25BBBCE0}"/>
              </a:ext>
            </a:extLst>
          </p:cNvPr>
          <p:cNvGraphicFramePr>
            <a:graphicFrameLocks/>
          </p:cNvGraphicFramePr>
          <p:nvPr/>
        </p:nvGraphicFramePr>
        <p:xfrm>
          <a:off x="622961" y="372325"/>
          <a:ext cx="10946078" cy="6113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608857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9E3F4C0-052C-4ED2-A53F-48B8FAFC7A27}"/>
              </a:ext>
            </a:extLst>
          </p:cNvPr>
          <p:cNvSpPr>
            <a:spLocks noGrp="1"/>
          </p:cNvSpPr>
          <p:nvPr>
            <p:ph sz="quarter" idx="13"/>
          </p:nvPr>
        </p:nvSpPr>
        <p:spPr>
          <a:xfrm>
            <a:off x="6096000" y="1919883"/>
            <a:ext cx="5609651" cy="4286250"/>
          </a:xfrm>
        </p:spPr>
        <p:txBody>
          <a:bodyPr/>
          <a:lstStyle/>
          <a:p>
            <a:pPr>
              <a:lnSpc>
                <a:spcPct val="107000"/>
              </a:lnSpc>
              <a:spcAft>
                <a:spcPts val="800"/>
              </a:spcAft>
            </a:pPr>
            <a:r>
              <a:rPr lang="da-DK" dirty="0">
                <a:solidFill>
                  <a:schemeClr val="tx1">
                    <a:lumMod val="75000"/>
                    <a:lumOff val="25000"/>
                  </a:schemeClr>
                </a:solidFill>
                <a:latin typeface="Georgia" panose="02040502050405020303" pitchFamily="18" charset="0"/>
                <a:cs typeface="Times New Roman" panose="02020603050405020304" pitchFamily="18" charset="0"/>
              </a:rPr>
              <a:t>I kommuner uden akutpladser og med betaling for ophold på midlertidige pladser, så </a:t>
            </a:r>
          </a:p>
          <a:p>
            <a:pPr marL="342900" lvl="0" indent="-342900">
              <a:lnSpc>
                <a:spcPct val="107000"/>
              </a:lnSpc>
              <a:buFont typeface="+mj-lt"/>
              <a:buAutoNum type="arabicParenR"/>
            </a:pPr>
            <a:r>
              <a:rPr lang="da-DK" dirty="0">
                <a:solidFill>
                  <a:schemeClr val="tx1">
                    <a:lumMod val="75000"/>
                    <a:lumOff val="25000"/>
                  </a:schemeClr>
                </a:solidFill>
                <a:latin typeface="Georgia" panose="02040502050405020303" pitchFamily="18" charset="0"/>
                <a:cs typeface="Times New Roman" panose="02020603050405020304" pitchFamily="18" charset="0"/>
              </a:rPr>
              <a:t>synliggør denne brugerbetaling som forskel til evt. nabokommune uden brugerbetaling </a:t>
            </a:r>
          </a:p>
          <a:p>
            <a:pPr marL="342900" lvl="0" indent="-342900">
              <a:lnSpc>
                <a:spcPct val="107000"/>
              </a:lnSpc>
              <a:spcAft>
                <a:spcPts val="800"/>
              </a:spcAft>
              <a:buFont typeface="+mj-lt"/>
              <a:buAutoNum type="arabicParenR"/>
            </a:pPr>
            <a:r>
              <a:rPr lang="da-DK" dirty="0">
                <a:solidFill>
                  <a:schemeClr val="tx1">
                    <a:lumMod val="75000"/>
                    <a:lumOff val="25000"/>
                  </a:schemeClr>
                </a:solidFill>
                <a:latin typeface="Georgia" panose="02040502050405020303" pitchFamily="18" charset="0"/>
                <a:cs typeface="Times New Roman" panose="02020603050405020304" pitchFamily="18" charset="0"/>
              </a:rPr>
              <a:t>søg politisk interesse for beslutning om ophold uden brugerbetaling, når under sundhedslov (hjemmesygepleje)</a:t>
            </a:r>
          </a:p>
          <a:p>
            <a:pPr lvl="0">
              <a:lnSpc>
                <a:spcPct val="107000"/>
              </a:lnSpc>
              <a:spcAft>
                <a:spcPts val="800"/>
              </a:spcAft>
            </a:pPr>
            <a:r>
              <a:rPr lang="da-DK" dirty="0">
                <a:solidFill>
                  <a:schemeClr val="tx1">
                    <a:lumMod val="75000"/>
                    <a:lumOff val="25000"/>
                  </a:schemeClr>
                </a:solidFill>
                <a:latin typeface="Georgia" panose="02040502050405020303" pitchFamily="18" charset="0"/>
                <a:cs typeface="Times New Roman" panose="02020603050405020304" pitchFamily="18" charset="0"/>
              </a:rPr>
              <a:t>I kommuner med akutpladser uden betaling for ophold, er det vigtigt at bevare denne mulighed.</a:t>
            </a:r>
          </a:p>
          <a:p>
            <a:endParaRPr lang="da-DK" dirty="0"/>
          </a:p>
        </p:txBody>
      </p:sp>
      <p:sp>
        <p:nvSpPr>
          <p:cNvPr id="3" name="Pladsholder til indhold 2">
            <a:extLst>
              <a:ext uri="{FF2B5EF4-FFF2-40B4-BE49-F238E27FC236}">
                <a16:creationId xmlns:a16="http://schemas.microsoft.com/office/drawing/2014/main" id="{245C362F-EEE4-4272-AA37-5E732CAEB6F5}"/>
              </a:ext>
            </a:extLst>
          </p:cNvPr>
          <p:cNvSpPr>
            <a:spLocks noGrp="1"/>
          </p:cNvSpPr>
          <p:nvPr>
            <p:ph sz="quarter" idx="14"/>
          </p:nvPr>
        </p:nvSpPr>
        <p:spPr/>
        <p:txBody>
          <a:bodyPr>
            <a:normAutofit/>
          </a:bodyPr>
          <a:lstStyle/>
          <a:p>
            <a:pPr>
              <a:lnSpc>
                <a:spcPct val="107000"/>
              </a:lnSpc>
              <a:spcAft>
                <a:spcPts val="800"/>
              </a:spcAft>
            </a:pPr>
            <a:r>
              <a:rPr lang="da-DK" sz="1800" dirty="0">
                <a:latin typeface="Georgia" panose="02040502050405020303" pitchFamily="18" charset="0"/>
                <a:ea typeface="Calibri" panose="020F0502020204030204" pitchFamily="34" charset="0"/>
                <a:cs typeface="Times New Roman" panose="02020603050405020304" pitchFamily="18" charset="0"/>
              </a:rPr>
              <a:t>Nogle k</a:t>
            </a:r>
            <a:r>
              <a:rPr lang="da-DK" sz="1800" dirty="0">
                <a:effectLst/>
                <a:latin typeface="Georgia" panose="02040502050405020303" pitchFamily="18" charset="0"/>
                <a:ea typeface="Calibri" panose="020F0502020204030204" pitchFamily="34" charset="0"/>
                <a:cs typeface="Times New Roman" panose="02020603050405020304" pitchFamily="18" charset="0"/>
              </a:rPr>
              <a:t>ommuner skelner ikke ml. akut- og midlertidige pladser - en slags flexpladser</a:t>
            </a:r>
            <a:r>
              <a:rPr lang="da-DK" sz="1800" dirty="0">
                <a:latin typeface="Georgia" panose="02040502050405020303" pitchFamily="18" charset="0"/>
                <a:ea typeface="Calibri" panose="020F0502020204030204" pitchFamily="34" charset="0"/>
                <a:cs typeface="Times New Roman" panose="02020603050405020304" pitchFamily="18" charset="0"/>
              </a:rPr>
              <a:t>, der bruges efter behov til enten akutplads eller anden form for midlertidig plads.</a:t>
            </a:r>
            <a:endParaRPr lang="da-DK"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1800" dirty="0">
                <a:effectLst/>
                <a:latin typeface="Georgia" panose="02040502050405020303" pitchFamily="18" charset="0"/>
                <a:ea typeface="Calibri" panose="020F0502020204030204" pitchFamily="34" charset="0"/>
                <a:cs typeface="Times New Roman" panose="02020603050405020304" pitchFamily="18" charset="0"/>
              </a:rPr>
              <a:t>Nogle få kommuner tager ikke brugerbetaling for ophold på midlertidige pladser, når det drejer sig om ophold efter sygehusindlæggelse (under sundhedslov), eller når patient får sondeernæring.</a:t>
            </a:r>
          </a:p>
        </p:txBody>
      </p:sp>
      <p:sp>
        <p:nvSpPr>
          <p:cNvPr id="4" name="Titel 3">
            <a:extLst>
              <a:ext uri="{FF2B5EF4-FFF2-40B4-BE49-F238E27FC236}">
                <a16:creationId xmlns:a16="http://schemas.microsoft.com/office/drawing/2014/main" id="{BA5DDF37-B1C0-40B3-8ECD-27EC5D894A13}"/>
              </a:ext>
            </a:extLst>
          </p:cNvPr>
          <p:cNvSpPr>
            <a:spLocks noGrp="1"/>
          </p:cNvSpPr>
          <p:nvPr>
            <p:ph type="title"/>
          </p:nvPr>
        </p:nvSpPr>
        <p:spPr/>
        <p:txBody>
          <a:bodyPr/>
          <a:lstStyle/>
          <a:p>
            <a:r>
              <a:rPr lang="da-DK" dirty="0"/>
              <a:t>Opmærksomhedspunkter</a:t>
            </a:r>
          </a:p>
        </p:txBody>
      </p:sp>
    </p:spTree>
    <p:extLst>
      <p:ext uri="{BB962C8B-B14F-4D97-AF65-F5344CB8AC3E}">
        <p14:creationId xmlns:p14="http://schemas.microsoft.com/office/powerpoint/2010/main" val="27086974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sym typeface="Palatino"/>
              </a:rPr>
              <a:t>Gruppedrøftelser</a:t>
            </a:r>
            <a:r>
              <a:rPr lang="da-DK" sz="3600" dirty="0">
                <a:solidFill>
                  <a:schemeClr val="tx1"/>
                </a:solidFill>
              </a:rPr>
              <a:t> </a:t>
            </a: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62875" y="2696174"/>
            <a:ext cx="3976688" cy="1508671"/>
          </a:xfrm>
        </p:spPr>
        <p:txBody>
          <a:bodyPr>
            <a:normAutofit/>
          </a:bodyPr>
          <a:lstStyle/>
          <a:p>
            <a:endParaRPr lang="da-DK" sz="1800" i="1" dirty="0">
              <a:solidFill>
                <a:schemeClr val="tx1"/>
              </a:solidFill>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399563198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309D8A8-A536-48B7-939F-8A62EE0D2DC1}"/>
              </a:ext>
            </a:extLst>
          </p:cNvPr>
          <p:cNvSpPr>
            <a:spLocks noGrp="1"/>
          </p:cNvSpPr>
          <p:nvPr>
            <p:ph sz="quarter" idx="12"/>
          </p:nvPr>
        </p:nvSpPr>
        <p:spPr>
          <a:xfrm>
            <a:off x="497905" y="1375607"/>
            <a:ext cx="10708217" cy="4874191"/>
          </a:xfrm>
        </p:spPr>
        <p:txBody>
          <a:bodyPr>
            <a:noAutofit/>
          </a:bodyPr>
          <a:lstStyle/>
          <a:p>
            <a:pPr marL="0" indent="0">
              <a:buNone/>
            </a:pPr>
            <a:r>
              <a:rPr lang="da-DK" sz="2400" i="1" dirty="0">
                <a:effectLst/>
                <a:latin typeface="Georgia" panose="02040502050405020303" pitchFamily="18" charset="0"/>
                <a:ea typeface="Times" panose="02020603050405020304" pitchFamily="18" charset="0"/>
                <a:cs typeface="Times New Roman" panose="02020603050405020304" pitchFamily="18" charset="0"/>
              </a:rPr>
              <a:t>Start med at vælge en person, der skriver svaren</a:t>
            </a:r>
            <a:r>
              <a:rPr lang="da-DK" sz="2400" i="1" dirty="0">
                <a:latin typeface="Georgia" panose="02040502050405020303" pitchFamily="18" charset="0"/>
                <a:ea typeface="Times" panose="02020603050405020304" pitchFamily="18" charset="0"/>
                <a:cs typeface="Times New Roman" panose="02020603050405020304" pitchFamily="18" charset="0"/>
              </a:rPr>
              <a:t>e ned (til senere på dagen)</a:t>
            </a:r>
            <a:endParaRPr lang="da-DK" sz="2400" b="1" i="1" dirty="0">
              <a:effectLst/>
              <a:latin typeface="Georgia" panose="02040502050405020303" pitchFamily="18" charset="0"/>
              <a:ea typeface="Times" panose="02020603050405020304" pitchFamily="18" charset="0"/>
              <a:cs typeface="Times New Roman" panose="02020603050405020304" pitchFamily="18" charset="0"/>
            </a:endParaRPr>
          </a:p>
          <a:p>
            <a:pPr marL="0" indent="0">
              <a:buNone/>
            </a:pPr>
            <a:endParaRPr lang="da-DK" sz="2400" dirty="0">
              <a:effectLst/>
              <a:latin typeface="Georgia" panose="02040502050405020303" pitchFamily="18" charset="0"/>
              <a:ea typeface="Times" panose="02020603050405020304" pitchFamily="18" charset="0"/>
              <a:cs typeface="Times New Roman" panose="02020603050405020304" pitchFamily="18" charset="0"/>
            </a:endParaRPr>
          </a:p>
          <a:p>
            <a:pPr marL="0" indent="0">
              <a:buNone/>
            </a:pPr>
            <a:r>
              <a:rPr lang="da-DK" sz="2400" dirty="0">
                <a:effectLst/>
                <a:latin typeface="Georgia" panose="02040502050405020303" pitchFamily="18" charset="0"/>
                <a:ea typeface="Times" panose="02020603050405020304" pitchFamily="18" charset="0"/>
                <a:cs typeface="Times New Roman" panose="02020603050405020304" pitchFamily="18" charset="0"/>
              </a:rPr>
              <a:t>På bordet ligger udskrifter af de svar, I har fået fra kommunerne i jeres region. </a:t>
            </a:r>
          </a:p>
          <a:p>
            <a:pPr marL="0" indent="0">
              <a:buNone/>
            </a:pPr>
            <a:r>
              <a:rPr lang="da-DK" sz="2400" dirty="0">
                <a:effectLst/>
                <a:latin typeface="Georgia" panose="02040502050405020303" pitchFamily="18" charset="0"/>
                <a:ea typeface="Times" panose="02020603050405020304" pitchFamily="18" charset="0"/>
                <a:cs typeface="Times New Roman" panose="02020603050405020304" pitchFamily="18" charset="0"/>
              </a:rPr>
              <a:t>Læs svarene igennem og hold dem op mod det oplæg, der lige har været holdt. </a:t>
            </a:r>
          </a:p>
          <a:p>
            <a:pPr marL="0" indent="0">
              <a:buNone/>
            </a:pPr>
            <a:r>
              <a:rPr lang="da-DK" sz="2400" dirty="0">
                <a:effectLst/>
                <a:latin typeface="Georgia" panose="02040502050405020303" pitchFamily="18" charset="0"/>
                <a:ea typeface="Times" panose="02020603050405020304" pitchFamily="18" charset="0"/>
                <a:cs typeface="Times New Roman" panose="02020603050405020304" pitchFamily="18" charset="0"/>
              </a:rPr>
              <a:t>Drøft nedenstående spørgsmål i gruppen. I har ca. 40 minutter:</a:t>
            </a:r>
          </a:p>
          <a:p>
            <a:r>
              <a:rPr lang="da-DK" sz="2400" dirty="0">
                <a:latin typeface="Georgia" panose="02040502050405020303" pitchFamily="18" charset="0"/>
                <a:ea typeface="Times" panose="02020603050405020304" pitchFamily="18" charset="0"/>
                <a:cs typeface="Times New Roman" panose="02020603050405020304" pitchFamily="18" charset="0"/>
              </a:rPr>
              <a:t>Er forholdene ens i alle kommuner ?</a:t>
            </a:r>
          </a:p>
          <a:p>
            <a:r>
              <a:rPr lang="da-DK" sz="2400" dirty="0">
                <a:latin typeface="Georgia" panose="02040502050405020303" pitchFamily="18" charset="0"/>
                <a:ea typeface="Times" panose="02020603050405020304" pitchFamily="18" charset="0"/>
                <a:cs typeface="Times New Roman" panose="02020603050405020304" pitchFamily="18" charset="0"/>
              </a:rPr>
              <a:t>Har jeres nabokommunen har gratis ophold på midlertidige pladser?</a:t>
            </a:r>
          </a:p>
          <a:p>
            <a:r>
              <a:rPr lang="da-DK" sz="2400" dirty="0">
                <a:latin typeface="Georgia" panose="02040502050405020303" pitchFamily="18" charset="0"/>
                <a:ea typeface="Times" panose="02020603050405020304" pitchFamily="18" charset="0"/>
                <a:cs typeface="Times New Roman" panose="02020603050405020304" pitchFamily="18" charset="0"/>
              </a:rPr>
              <a:t>Drøft om og hvordan I kan bruge resultaterne af </a:t>
            </a:r>
            <a:r>
              <a:rPr lang="da-DK" sz="2400" dirty="0" err="1">
                <a:latin typeface="Georgia" panose="02040502050405020303" pitchFamily="18" charset="0"/>
                <a:ea typeface="Times" panose="02020603050405020304" pitchFamily="18" charset="0"/>
                <a:cs typeface="Times New Roman" panose="02020603050405020304" pitchFamily="18" charset="0"/>
              </a:rPr>
              <a:t>vidensindsamlingen</a:t>
            </a:r>
            <a:r>
              <a:rPr lang="da-DK" sz="2400" dirty="0">
                <a:latin typeface="Georgia" panose="02040502050405020303" pitchFamily="18" charset="0"/>
                <a:ea typeface="Times" panose="02020603050405020304" pitchFamily="18" charset="0"/>
                <a:cs typeface="Times New Roman" panose="02020603050405020304" pitchFamily="18" charset="0"/>
              </a:rPr>
              <a:t> lokalt og regionalt?</a:t>
            </a:r>
          </a:p>
          <a:p>
            <a:r>
              <a:rPr lang="da-DK" sz="2400" dirty="0">
                <a:effectLst/>
                <a:latin typeface="Georgia" panose="02040502050405020303" pitchFamily="18" charset="0"/>
                <a:ea typeface="Times" panose="02020603050405020304" pitchFamily="18" charset="0"/>
                <a:cs typeface="Times New Roman" panose="02020603050405020304" pitchFamily="18" charset="0"/>
              </a:rPr>
              <a:t>Hvad er relevant at gå videre med lokalt/regionalt i jeres kommune/region? </a:t>
            </a:r>
          </a:p>
          <a:p>
            <a:pPr marL="0" indent="0">
              <a:buNone/>
            </a:pPr>
            <a:endParaRPr lang="da-DK" sz="2400" dirty="0"/>
          </a:p>
        </p:txBody>
      </p:sp>
      <p:sp>
        <p:nvSpPr>
          <p:cNvPr id="4" name="Titel 3">
            <a:extLst>
              <a:ext uri="{FF2B5EF4-FFF2-40B4-BE49-F238E27FC236}">
                <a16:creationId xmlns:a16="http://schemas.microsoft.com/office/drawing/2014/main" id="{5D31A212-2A80-49C9-97BB-52EBD3A88C90}"/>
              </a:ext>
            </a:extLst>
          </p:cNvPr>
          <p:cNvSpPr>
            <a:spLocks noGrp="1"/>
          </p:cNvSpPr>
          <p:nvPr>
            <p:ph type="title"/>
          </p:nvPr>
        </p:nvSpPr>
        <p:spPr/>
        <p:txBody>
          <a:bodyPr/>
          <a:lstStyle/>
          <a:p>
            <a:r>
              <a:rPr lang="da-DK" dirty="0"/>
              <a:t>Spørgsmål til gruppearbejde 1</a:t>
            </a:r>
          </a:p>
        </p:txBody>
      </p:sp>
    </p:spTree>
    <p:extLst>
      <p:ext uri="{BB962C8B-B14F-4D97-AF65-F5344CB8AC3E}">
        <p14:creationId xmlns:p14="http://schemas.microsoft.com/office/powerpoint/2010/main" val="26197280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309D8A8-A536-48B7-939F-8A62EE0D2DC1}"/>
              </a:ext>
            </a:extLst>
          </p:cNvPr>
          <p:cNvSpPr>
            <a:spLocks noGrp="1"/>
          </p:cNvSpPr>
          <p:nvPr>
            <p:ph sz="quarter" idx="12"/>
          </p:nvPr>
        </p:nvSpPr>
        <p:spPr>
          <a:xfrm>
            <a:off x="497905" y="1375607"/>
            <a:ext cx="10708217" cy="4874191"/>
          </a:xfrm>
        </p:spPr>
        <p:txBody>
          <a:bodyPr>
            <a:noAutofit/>
          </a:bodyPr>
          <a:lstStyle/>
          <a:p>
            <a:pPr marL="0" indent="0">
              <a:buNone/>
            </a:pPr>
            <a:r>
              <a:rPr lang="da-DK" sz="2400" dirty="0">
                <a:latin typeface="Georgia" panose="02040502050405020303" pitchFamily="18" charset="0"/>
                <a:ea typeface="Times" panose="02020603050405020304" pitchFamily="18" charset="0"/>
                <a:cs typeface="Times New Roman" panose="02020603050405020304" pitchFamily="18" charset="0"/>
              </a:rPr>
              <a:t>Gruppe 1:	Brørup - Torben Færk</a:t>
            </a:r>
          </a:p>
          <a:p>
            <a:pPr marL="0" indent="0">
              <a:buNone/>
            </a:pPr>
            <a:r>
              <a:rPr lang="da-DK" sz="2400" dirty="0">
                <a:latin typeface="Georgia" panose="02040502050405020303" pitchFamily="18" charset="0"/>
                <a:cs typeface="Times New Roman" panose="02020603050405020304" pitchFamily="18" charset="0"/>
              </a:rPr>
              <a:t>Gruppe 2:	Samsø – Pernille Bruggeling</a:t>
            </a:r>
          </a:p>
          <a:p>
            <a:pPr marL="0" indent="0">
              <a:buNone/>
            </a:pPr>
            <a:r>
              <a:rPr lang="da-DK" sz="2400" dirty="0">
                <a:latin typeface="Georgia" panose="02040502050405020303" pitchFamily="18" charset="0"/>
                <a:cs typeface="Times New Roman" panose="02020603050405020304" pitchFamily="18" charset="0"/>
              </a:rPr>
              <a:t>Gruppe 3:	Samsø – Karen Skou</a:t>
            </a:r>
          </a:p>
          <a:p>
            <a:pPr marL="0" indent="0">
              <a:buNone/>
            </a:pPr>
            <a:r>
              <a:rPr lang="da-DK" sz="2400" dirty="0">
                <a:latin typeface="Georgia" panose="02040502050405020303" pitchFamily="18" charset="0"/>
                <a:cs typeface="Times New Roman" panose="02020603050405020304" pitchFamily="18" charset="0"/>
              </a:rPr>
              <a:t>Gruppe 4: 	Sorø – Michael Gylling Nielsen</a:t>
            </a:r>
          </a:p>
          <a:p>
            <a:pPr marL="0" indent="0">
              <a:buNone/>
            </a:pPr>
            <a:r>
              <a:rPr lang="da-DK" sz="2400" dirty="0">
                <a:latin typeface="Georgia" panose="02040502050405020303" pitchFamily="18" charset="0"/>
                <a:cs typeface="Times New Roman" panose="02020603050405020304" pitchFamily="18" charset="0"/>
              </a:rPr>
              <a:t>Gruppe 5:	Brørup – Steen Kabel</a:t>
            </a:r>
          </a:p>
          <a:p>
            <a:pPr marL="0" indent="0">
              <a:buNone/>
            </a:pPr>
            <a:r>
              <a:rPr lang="da-DK" sz="2400" dirty="0">
                <a:latin typeface="Georgia" panose="02040502050405020303" pitchFamily="18" charset="0"/>
                <a:cs typeface="Times New Roman" panose="02020603050405020304" pitchFamily="18" charset="0"/>
              </a:rPr>
              <a:t>Gruppe 6:	Samsø – Bente Petersen</a:t>
            </a:r>
          </a:p>
          <a:p>
            <a:pPr marL="0" indent="0">
              <a:buNone/>
            </a:pPr>
            <a:r>
              <a:rPr lang="da-DK" sz="2400" dirty="0">
                <a:latin typeface="Georgia" panose="02040502050405020303" pitchFamily="18" charset="0"/>
                <a:cs typeface="Times New Roman" panose="02020603050405020304" pitchFamily="18" charset="0"/>
              </a:rPr>
              <a:t>Gruppe 7:	Brørup – Mirjana Saabye</a:t>
            </a:r>
          </a:p>
          <a:p>
            <a:pPr marL="0" indent="0">
              <a:buNone/>
            </a:pPr>
            <a:r>
              <a:rPr lang="da-DK" sz="2400" dirty="0">
                <a:latin typeface="Georgia" panose="02040502050405020303" pitchFamily="18" charset="0"/>
                <a:cs typeface="Times New Roman" panose="02020603050405020304" pitchFamily="18" charset="0"/>
              </a:rPr>
              <a:t>Gruppe 8:	Brørup – Rikke Hamfeldt </a:t>
            </a:r>
          </a:p>
          <a:p>
            <a:pPr marL="0" indent="0">
              <a:buNone/>
            </a:pPr>
            <a:r>
              <a:rPr lang="da-DK" sz="2400" dirty="0">
                <a:latin typeface="Georgia" panose="02040502050405020303" pitchFamily="18" charset="0"/>
                <a:cs typeface="Times New Roman" panose="02020603050405020304" pitchFamily="18" charset="0"/>
              </a:rPr>
              <a:t>Gruppe 9:	Samsø – Tina Hosbond</a:t>
            </a:r>
          </a:p>
          <a:p>
            <a:pPr marL="0" indent="0">
              <a:buNone/>
            </a:pPr>
            <a:r>
              <a:rPr lang="da-DK" sz="2400" dirty="0">
                <a:latin typeface="Georgia" panose="02040502050405020303" pitchFamily="18" charset="0"/>
                <a:cs typeface="Times New Roman" panose="02020603050405020304" pitchFamily="18" charset="0"/>
              </a:rPr>
              <a:t>Gruppe 10:	Gundsø – Lise Høst</a:t>
            </a:r>
            <a:r>
              <a:rPr lang="da-DK" sz="2400" i="1" dirty="0">
                <a:latin typeface="Georgia" panose="02040502050405020303" pitchFamily="18" charset="0"/>
                <a:cs typeface="Times New Roman" panose="02020603050405020304" pitchFamily="18" charset="0"/>
              </a:rPr>
              <a:t>		</a:t>
            </a:r>
          </a:p>
        </p:txBody>
      </p:sp>
      <p:sp>
        <p:nvSpPr>
          <p:cNvPr id="4" name="Titel 3">
            <a:extLst>
              <a:ext uri="{FF2B5EF4-FFF2-40B4-BE49-F238E27FC236}">
                <a16:creationId xmlns:a16="http://schemas.microsoft.com/office/drawing/2014/main" id="{5D31A212-2A80-49C9-97BB-52EBD3A88C90}"/>
              </a:ext>
            </a:extLst>
          </p:cNvPr>
          <p:cNvSpPr>
            <a:spLocks noGrp="1"/>
          </p:cNvSpPr>
          <p:nvPr>
            <p:ph type="title"/>
          </p:nvPr>
        </p:nvSpPr>
        <p:spPr/>
        <p:txBody>
          <a:bodyPr/>
          <a:lstStyle/>
          <a:p>
            <a:r>
              <a:rPr lang="da-DK" dirty="0"/>
              <a:t>Fordeling i grupperum</a:t>
            </a:r>
          </a:p>
        </p:txBody>
      </p:sp>
    </p:spTree>
    <p:extLst>
      <p:ext uri="{BB962C8B-B14F-4D97-AF65-F5344CB8AC3E}">
        <p14:creationId xmlns:p14="http://schemas.microsoft.com/office/powerpoint/2010/main" val="59906988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6DDC9-41CC-41FC-9606-07438024CFFE}"/>
              </a:ext>
            </a:extLst>
          </p:cNvPr>
          <p:cNvSpPr>
            <a:spLocks noGrp="1"/>
          </p:cNvSpPr>
          <p:nvPr>
            <p:ph type="title"/>
          </p:nvPr>
        </p:nvSpPr>
        <p:spPr/>
        <p:txBody>
          <a:bodyPr>
            <a:normAutofit/>
          </a:bodyPr>
          <a:lstStyle/>
          <a:p>
            <a:r>
              <a:rPr lang="da-DK" sz="3600" dirty="0"/>
              <a:t>Frokost</a:t>
            </a:r>
          </a:p>
        </p:txBody>
      </p:sp>
      <p:pic>
        <p:nvPicPr>
          <p:cNvPr id="2050" name="Picture 2" descr="Smørrebrød - de bedste opskrifter - Alle de bedste opskrifter - Madens  Verden">
            <a:extLst>
              <a:ext uri="{FF2B5EF4-FFF2-40B4-BE49-F238E27FC236}">
                <a16:creationId xmlns:a16="http://schemas.microsoft.com/office/drawing/2014/main" id="{30BD576A-B3EF-4C58-AF6B-1E274FE5E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1822134"/>
            <a:ext cx="6309360" cy="42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162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rPr>
              <a:t> </a:t>
            </a:r>
            <a:br>
              <a:rPr lang="da-DK" sz="3600" dirty="0">
                <a:solidFill>
                  <a:schemeClr val="tx1"/>
                </a:solidFill>
              </a:rPr>
            </a:br>
            <a:r>
              <a:rPr lang="da-DK" sz="3600" dirty="0">
                <a:solidFill>
                  <a:schemeClr val="tx1"/>
                </a:solidFill>
                <a:effectLst/>
                <a:latin typeface="+mj-lt"/>
                <a:ea typeface="Times" panose="02020603050405020304" pitchFamily="18" charset="0"/>
                <a:cs typeface="Times New Roman" panose="02020603050405020304" pitchFamily="18" charset="0"/>
              </a:rPr>
              <a:t>Oplæg om landspolitiske og lokalpolitiske indsatser</a:t>
            </a:r>
            <a:br>
              <a:rPr lang="da-DK" sz="3600" dirty="0">
                <a:solidFill>
                  <a:schemeClr val="tx1"/>
                </a:solidFill>
                <a:effectLst/>
                <a:latin typeface="+mj-lt"/>
                <a:ea typeface="Times" panose="02020603050405020304" pitchFamily="18" charset="0"/>
                <a:cs typeface="Times New Roman" panose="02020603050405020304" pitchFamily="18" charset="0"/>
              </a:rPr>
            </a:b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37590" y="2619934"/>
            <a:ext cx="3976688" cy="1711223"/>
          </a:xfrm>
        </p:spPr>
        <p:txBody>
          <a:bodyPr>
            <a:normAutofit fontScale="77500" lnSpcReduction="20000"/>
          </a:bodyPr>
          <a:lstStyle/>
          <a:p>
            <a:r>
              <a:rPr lang="da-DK" sz="2600" i="1" dirty="0">
                <a:solidFill>
                  <a:schemeClr val="tx1"/>
                </a:solidFill>
                <a:effectLst/>
                <a:latin typeface="+mj-lt"/>
                <a:ea typeface="Times" panose="02020603050405020304" pitchFamily="18" charset="0"/>
                <a:cs typeface="Times New Roman" panose="02020603050405020304" pitchFamily="18" charset="0"/>
              </a:rPr>
              <a:t>Seniorkonsulent Rikke Hamfeldt Samfundsanalyse</a:t>
            </a:r>
            <a:endParaRPr lang="da-DK" sz="2600" dirty="0">
              <a:solidFill>
                <a:schemeClr val="tx1"/>
              </a:solidFill>
              <a:effectLst/>
              <a:latin typeface="+mj-lt"/>
              <a:ea typeface="Times" panose="02020603050405020304" pitchFamily="18" charset="0"/>
              <a:cs typeface="Times New Roman" panose="02020603050405020304" pitchFamily="18" charset="0"/>
            </a:endParaRPr>
          </a:p>
          <a:p>
            <a:r>
              <a:rPr lang="da-DK" sz="2600" i="1" dirty="0">
                <a:solidFill>
                  <a:schemeClr val="tx1"/>
                </a:solidFill>
                <a:latin typeface="+mj-lt"/>
                <a:ea typeface="Times" panose="02020603050405020304" pitchFamily="18" charset="0"/>
                <a:cs typeface="Times New Roman" panose="02020603050405020304" pitchFamily="18" charset="0"/>
              </a:rPr>
              <a:t>Æ</a:t>
            </a:r>
            <a:r>
              <a:rPr lang="da-DK" sz="2600" i="1" dirty="0">
                <a:solidFill>
                  <a:schemeClr val="tx1"/>
                </a:solidFill>
                <a:effectLst/>
                <a:latin typeface="+mj-lt"/>
                <a:ea typeface="Times" panose="02020603050405020304" pitchFamily="18" charset="0"/>
                <a:cs typeface="Times New Roman" panose="02020603050405020304" pitchFamily="18" charset="0"/>
              </a:rPr>
              <a:t>ldrepolitiske konsulenter </a:t>
            </a:r>
          </a:p>
          <a:p>
            <a:r>
              <a:rPr lang="da-DK" sz="2600" i="1" dirty="0">
                <a:solidFill>
                  <a:schemeClr val="tx1"/>
                </a:solidFill>
                <a:effectLst/>
                <a:latin typeface="+mj-lt"/>
                <a:ea typeface="Times" panose="02020603050405020304" pitchFamily="18" charset="0"/>
                <a:cs typeface="Times New Roman" panose="02020603050405020304" pitchFamily="18" charset="0"/>
              </a:rPr>
              <a:t>Tina Hosbond og Steen Kabel</a:t>
            </a:r>
            <a:endParaRPr lang="da-DK" sz="2600" dirty="0">
              <a:solidFill>
                <a:schemeClr val="tx1"/>
              </a:solidFill>
              <a:effectLst/>
              <a:latin typeface="+mj-lt"/>
              <a:ea typeface="Times" panose="02020603050405020304" pitchFamily="18" charset="0"/>
              <a:cs typeface="Times New Roman" panose="02020603050405020304" pitchFamily="18" charset="0"/>
            </a:endParaRPr>
          </a:p>
          <a:p>
            <a:r>
              <a:rPr lang="da-DK" sz="2600" i="1" dirty="0">
                <a:solidFill>
                  <a:schemeClr val="tx1"/>
                </a:solidFill>
                <a:latin typeface="+mj-lt"/>
                <a:ea typeface="Times" panose="02020603050405020304" pitchFamily="18" charset="0"/>
                <a:cs typeface="Times New Roman" panose="02020603050405020304" pitchFamily="18" charset="0"/>
              </a:rPr>
              <a:t>K</a:t>
            </a:r>
            <a:r>
              <a:rPr lang="da-DK" sz="2600" i="1" dirty="0">
                <a:solidFill>
                  <a:schemeClr val="tx1"/>
                </a:solidFill>
                <a:effectLst/>
                <a:latin typeface="+mj-lt"/>
                <a:ea typeface="Times" panose="02020603050405020304" pitchFamily="18" charset="0"/>
                <a:cs typeface="Times New Roman" panose="02020603050405020304" pitchFamily="18" charset="0"/>
              </a:rPr>
              <a:t>ommunikationskonsulent Pernille Bruggeling, Kommunikation</a:t>
            </a:r>
          </a:p>
          <a:p>
            <a:endParaRPr lang="da-DK" sz="1800" i="1" dirty="0">
              <a:solidFill>
                <a:schemeClr val="tx1"/>
              </a:solidFill>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41408226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72F97-39DB-4DFB-BE66-D94780C33895}"/>
              </a:ext>
            </a:extLst>
          </p:cNvPr>
          <p:cNvSpPr>
            <a:spLocks noGrp="1"/>
          </p:cNvSpPr>
          <p:nvPr>
            <p:ph type="title"/>
          </p:nvPr>
        </p:nvSpPr>
        <p:spPr/>
        <p:txBody>
          <a:bodyPr/>
          <a:lstStyle/>
          <a:p>
            <a:r>
              <a:rPr lang="da-DK" dirty="0"/>
              <a:t>Politisk indflydelse</a:t>
            </a:r>
          </a:p>
        </p:txBody>
      </p:sp>
      <p:sp>
        <p:nvSpPr>
          <p:cNvPr id="3" name="Pladsholder til indhold 2">
            <a:extLst>
              <a:ext uri="{FF2B5EF4-FFF2-40B4-BE49-F238E27FC236}">
                <a16:creationId xmlns:a16="http://schemas.microsoft.com/office/drawing/2014/main" id="{21199AA1-B315-4FE0-9363-270999787B7F}"/>
              </a:ext>
            </a:extLst>
          </p:cNvPr>
          <p:cNvSpPr>
            <a:spLocks noGrp="1"/>
          </p:cNvSpPr>
          <p:nvPr>
            <p:ph sz="quarter" idx="14"/>
          </p:nvPr>
        </p:nvSpPr>
        <p:spPr>
          <a:xfrm>
            <a:off x="11893961" y="3112817"/>
            <a:ext cx="4621121" cy="4286250"/>
          </a:xfrm>
        </p:spPr>
        <p:txBody>
          <a:bodyPr/>
          <a:lstStyle/>
          <a:p>
            <a:pPr marL="0" indent="0">
              <a:buNone/>
            </a:pPr>
            <a:r>
              <a:rPr lang="da-DK" dirty="0"/>
              <a:t> </a:t>
            </a:r>
          </a:p>
        </p:txBody>
      </p:sp>
      <p:pic>
        <p:nvPicPr>
          <p:cNvPr id="1026" name="Picture 2" descr="KL Logo | KL">
            <a:extLst>
              <a:ext uri="{FF2B5EF4-FFF2-40B4-BE49-F238E27FC236}">
                <a16:creationId xmlns:a16="http://schemas.microsoft.com/office/drawing/2014/main" id="{FA7C2550-0CD7-40B7-97C9-5D3CCE6A3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54" y="3301007"/>
            <a:ext cx="1367450" cy="828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ægeforeningens logo">
            <a:extLst>
              <a:ext uri="{FF2B5EF4-FFF2-40B4-BE49-F238E27FC236}">
                <a16:creationId xmlns:a16="http://schemas.microsoft.com/office/drawing/2014/main" id="{F751D258-3AEE-4BE0-8E3C-7F888BD32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694" y="2803117"/>
            <a:ext cx="2445246" cy="9535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sk Sygeplejeråd (DSR) - Få forsikring hos Bauta Forsikring Bauta  Forsikring">
            <a:extLst>
              <a:ext uri="{FF2B5EF4-FFF2-40B4-BE49-F238E27FC236}">
                <a16:creationId xmlns:a16="http://schemas.microsoft.com/office/drawing/2014/main" id="{79BEC569-C108-4AE0-99FF-72DEB576F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66" y="419037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f til Center for Sundhedsinnovation for Danske RegionerAltinget: Digital">
            <a:extLst>
              <a:ext uri="{FF2B5EF4-FFF2-40B4-BE49-F238E27FC236}">
                <a16:creationId xmlns:a16="http://schemas.microsoft.com/office/drawing/2014/main" id="{362A8723-41F7-4C68-9EEA-37CAA8063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410" y="5733601"/>
            <a:ext cx="2445246" cy="7721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ristiansborg Slot">
            <a:extLst>
              <a:ext uri="{FF2B5EF4-FFF2-40B4-BE49-F238E27FC236}">
                <a16:creationId xmlns:a16="http://schemas.microsoft.com/office/drawing/2014/main" id="{7578589B-D0CB-44D6-9CE9-3D2FAF03DD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45" y="1198563"/>
            <a:ext cx="2669881" cy="1914254"/>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indhold 1">
            <a:extLst>
              <a:ext uri="{FF2B5EF4-FFF2-40B4-BE49-F238E27FC236}">
                <a16:creationId xmlns:a16="http://schemas.microsoft.com/office/drawing/2014/main" id="{0F81D12C-2860-40CE-B54C-85D9CFF72A94}"/>
              </a:ext>
            </a:extLst>
          </p:cNvPr>
          <p:cNvSpPr txBox="1">
            <a:spLocks/>
          </p:cNvSpPr>
          <p:nvPr/>
        </p:nvSpPr>
        <p:spPr>
          <a:xfrm>
            <a:off x="8438606" y="1688277"/>
            <a:ext cx="3566159" cy="4102293"/>
          </a:xfrm>
          <a:prstGeom prst="rect">
            <a:avLst/>
          </a:prstGeom>
        </p:spPr>
        <p:txBody>
          <a:bodyPr/>
          <a:lst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a:lstStyle>
          <a:p>
            <a:endParaRPr lang="da-DK" sz="3600" b="1" kern="0" dirty="0"/>
          </a:p>
        </p:txBody>
      </p:sp>
      <p:sp>
        <p:nvSpPr>
          <p:cNvPr id="4" name="Tekstfelt 3">
            <a:extLst>
              <a:ext uri="{FF2B5EF4-FFF2-40B4-BE49-F238E27FC236}">
                <a16:creationId xmlns:a16="http://schemas.microsoft.com/office/drawing/2014/main" id="{54F16086-0B97-4EFA-91CA-E9E84A331538}"/>
              </a:ext>
            </a:extLst>
          </p:cNvPr>
          <p:cNvSpPr txBox="1"/>
          <p:nvPr/>
        </p:nvSpPr>
        <p:spPr>
          <a:xfrm>
            <a:off x="5129462" y="1544171"/>
            <a:ext cx="2651760"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da-DK" sz="3600" b="1">
                <a:solidFill>
                  <a:srgbClr val="414141"/>
                </a:solidFill>
                <a:ea typeface="Palatino"/>
                <a:cs typeface="Palatino"/>
                <a:sym typeface="Palatino"/>
              </a:rPr>
              <a:t>Regioner</a:t>
            </a:r>
          </a:p>
          <a:p>
            <a:pPr marL="0" marR="0" indent="0" defTabSz="584200" rtl="0" fontAlgn="auto" latinLnBrk="1" hangingPunct="0">
              <a:lnSpc>
                <a:spcPct val="100000"/>
              </a:lnSpc>
              <a:spcBef>
                <a:spcPts val="0"/>
              </a:spcBef>
              <a:spcAft>
                <a:spcPts val="0"/>
              </a:spcAft>
              <a:buClrTx/>
              <a:buSzTx/>
              <a:buFontTx/>
              <a:buNone/>
              <a:tabLst/>
            </a:pPr>
            <a:endParaRPr lang="da-DK" sz="3600" b="1" dirty="0">
              <a:solidFill>
                <a:srgbClr val="414141"/>
              </a:solidFill>
              <a:ea typeface="Palatino"/>
              <a:cs typeface="Palatino"/>
              <a:sym typeface="Palatino"/>
            </a:endParaRPr>
          </a:p>
          <a:p>
            <a:pPr marL="0" marR="0" indent="0" defTabSz="584200" rtl="0" fontAlgn="auto" latinLnBrk="1" hangingPunct="0">
              <a:lnSpc>
                <a:spcPct val="100000"/>
              </a:lnSpc>
              <a:spcBef>
                <a:spcPts val="0"/>
              </a:spcBef>
              <a:spcAft>
                <a:spcPts val="0"/>
              </a:spcAft>
              <a:buClrTx/>
              <a:buSzTx/>
              <a:buFontTx/>
              <a:buNone/>
              <a:tabLst/>
            </a:pPr>
            <a:r>
              <a:rPr kumimoji="0" lang="da-DK" sz="3600" b="1" i="0" u="none" strike="noStrike" cap="none" spc="0" normalizeH="0" baseline="0" dirty="0">
                <a:ln>
                  <a:noFill/>
                </a:ln>
                <a:solidFill>
                  <a:srgbClr val="414141"/>
                </a:solidFill>
                <a:effectLst/>
                <a:uFillTx/>
                <a:latin typeface="+mn-lt"/>
                <a:ea typeface="Palatino"/>
                <a:cs typeface="Palatino"/>
                <a:sym typeface="Palatino"/>
              </a:rPr>
              <a:t>Klynger</a:t>
            </a:r>
          </a:p>
        </p:txBody>
      </p:sp>
      <p:pic>
        <p:nvPicPr>
          <p:cNvPr id="1036" name="Picture 12" descr="Designguide">
            <a:extLst>
              <a:ext uri="{FF2B5EF4-FFF2-40B4-BE49-F238E27FC236}">
                <a16:creationId xmlns:a16="http://schemas.microsoft.com/office/drawing/2014/main" id="{A1EA49FE-9669-455A-90C5-139E89BA4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3313" y="3084689"/>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sign og logo - Roskilde Kommune">
            <a:extLst>
              <a:ext uri="{FF2B5EF4-FFF2-40B4-BE49-F238E27FC236}">
                <a16:creationId xmlns:a16="http://schemas.microsoft.com/office/drawing/2014/main" id="{042D55D5-2E00-4794-B341-6D65C62BC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0196" y="1043592"/>
            <a:ext cx="3095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
            <a:extLst>
              <a:ext uri="{FF2B5EF4-FFF2-40B4-BE49-F238E27FC236}">
                <a16:creationId xmlns:a16="http://schemas.microsoft.com/office/drawing/2014/main" id="{EDD7B926-E0D2-4E4A-8C3D-8137912657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3409" y="5402086"/>
            <a:ext cx="35337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og design | Gribskov.dk">
            <a:extLst>
              <a:ext uri="{FF2B5EF4-FFF2-40B4-BE49-F238E27FC236}">
                <a16:creationId xmlns:a16="http://schemas.microsoft.com/office/drawing/2014/main" id="{46B9052F-A1C4-49F7-AD69-B4C85C3E10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12738" y="444958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828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573A8-B0BE-4628-86A1-6D4CFB487F1A}"/>
              </a:ext>
            </a:extLst>
          </p:cNvPr>
          <p:cNvSpPr>
            <a:spLocks noGrp="1"/>
          </p:cNvSpPr>
          <p:nvPr>
            <p:ph type="title"/>
          </p:nvPr>
        </p:nvSpPr>
        <p:spPr/>
        <p:txBody>
          <a:bodyPr/>
          <a:lstStyle/>
          <a:p>
            <a:r>
              <a:rPr lang="da-DK" dirty="0"/>
              <a:t>Lokale indflydelsesaktiviteter</a:t>
            </a:r>
          </a:p>
        </p:txBody>
      </p:sp>
      <p:sp>
        <p:nvSpPr>
          <p:cNvPr id="3" name="Pladsholder til indhold 2">
            <a:extLst>
              <a:ext uri="{FF2B5EF4-FFF2-40B4-BE49-F238E27FC236}">
                <a16:creationId xmlns:a16="http://schemas.microsoft.com/office/drawing/2014/main" id="{4CA6FC93-A039-409D-9771-924114D30015}"/>
              </a:ext>
            </a:extLst>
          </p:cNvPr>
          <p:cNvSpPr>
            <a:spLocks noGrp="1"/>
          </p:cNvSpPr>
          <p:nvPr>
            <p:ph sz="quarter" idx="10"/>
          </p:nvPr>
        </p:nvSpPr>
        <p:spPr/>
        <p:txBody>
          <a:bodyPr>
            <a:normAutofit/>
          </a:bodyPr>
          <a:lstStyle/>
          <a:p>
            <a:r>
              <a:rPr lang="da-DK" dirty="0"/>
              <a:t>Hold møder med politikerne, uddel </a:t>
            </a:r>
            <a:r>
              <a:rPr lang="da-DK" dirty="0" err="1"/>
              <a:t>two</a:t>
            </a:r>
            <a:r>
              <a:rPr lang="da-DK" dirty="0"/>
              <a:t>-pager og fremhæv de lokale problemstillinger – mange politikere er uvidende om betalingsforholdene.</a:t>
            </a:r>
          </a:p>
          <a:p>
            <a:r>
              <a:rPr lang="da-DK" dirty="0"/>
              <a:t>Hold borgermøder og skab opmærksomhed hos borgerne  - og uddel </a:t>
            </a:r>
            <a:r>
              <a:rPr lang="da-DK" dirty="0" err="1"/>
              <a:t>two</a:t>
            </a:r>
            <a:r>
              <a:rPr lang="da-DK" dirty="0"/>
              <a:t> pager</a:t>
            </a:r>
          </a:p>
          <a:p>
            <a:r>
              <a:rPr lang="da-DK" dirty="0"/>
              <a:t>Vær aktivistiske – uddel </a:t>
            </a:r>
            <a:r>
              <a:rPr lang="da-DK" dirty="0" err="1"/>
              <a:t>two</a:t>
            </a:r>
            <a:r>
              <a:rPr lang="da-DK" dirty="0"/>
              <a:t>-pager på </a:t>
            </a:r>
            <a:r>
              <a:rPr lang="da-DK" dirty="0" err="1"/>
              <a:t>rådhuspladsen</a:t>
            </a:r>
            <a:r>
              <a:rPr lang="da-DK" dirty="0"/>
              <a:t>, på biblioteket, i indkøbscentret eller ifm. større arrangementer – sæt evt. telt og senge op og giv ”kaffe på sengen” – genbrug evt. kampagnematerialet om ”Værdighed i ældreplejen” som supplerende blikfang.</a:t>
            </a:r>
          </a:p>
          <a:p>
            <a:r>
              <a:rPr lang="da-DK" dirty="0"/>
              <a:t>Lav alliancer med Ældreråd og pårørendegrupper om fælles aktiviteter</a:t>
            </a:r>
          </a:p>
          <a:p>
            <a:r>
              <a:rPr lang="da-DK" dirty="0"/>
              <a:t>Lav lokale facebookopslag eller nyhedsmails til medlemmer og frivillige – vedlæg link til </a:t>
            </a:r>
            <a:r>
              <a:rPr lang="da-DK" dirty="0" err="1"/>
              <a:t>two</a:t>
            </a:r>
            <a:r>
              <a:rPr lang="da-DK" dirty="0"/>
              <a:t> pager</a:t>
            </a:r>
          </a:p>
          <a:p>
            <a:pPr marL="0" indent="0">
              <a:buNone/>
            </a:pPr>
            <a:endParaRPr lang="da-DK" dirty="0"/>
          </a:p>
        </p:txBody>
      </p:sp>
    </p:spTree>
    <p:extLst>
      <p:ext uri="{BB962C8B-B14F-4D97-AF65-F5344CB8AC3E}">
        <p14:creationId xmlns:p14="http://schemas.microsoft.com/office/powerpoint/2010/main" val="20075735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16"/>
          <p:cNvSpPr>
            <a:spLocks noGrp="1"/>
          </p:cNvSpPr>
          <p:nvPr>
            <p:ph sz="quarter" idx="12"/>
          </p:nvPr>
        </p:nvSpPr>
        <p:spPr/>
        <p:txBody>
          <a:bodyPr anchor="t">
            <a:normAutofit fontScale="92500"/>
          </a:bodyPr>
          <a:lstStyle/>
          <a:p>
            <a:r>
              <a:rPr lang="da-DK" dirty="0"/>
              <a:t>Sundhedsvæsenet under omstilling: mere behandling flytter fra sygehus til kommune</a:t>
            </a:r>
          </a:p>
          <a:p>
            <a:r>
              <a:rPr lang="da-DK" dirty="0"/>
              <a:t>Hvordan er vilkårene lokalt i kommunen for ældre patienter, der udskrives fra sygehus til fortsat pleje og behandling i hjemkommunen? </a:t>
            </a:r>
          </a:p>
          <a:p>
            <a:r>
              <a:rPr lang="da-DK" dirty="0"/>
              <a:t>Er der akutpladser? Er der brugerbetaling?</a:t>
            </a:r>
          </a:p>
          <a:p>
            <a:endParaRPr lang="da-DK" dirty="0"/>
          </a:p>
          <a:p>
            <a:r>
              <a:rPr lang="da-DK" dirty="0"/>
              <a:t>STOR TAK TIL JER ALLE</a:t>
            </a:r>
          </a:p>
          <a:p>
            <a:r>
              <a:rPr lang="da-DK" dirty="0"/>
              <a:t>Lokalt har I alle bidraget til vigtig lokal </a:t>
            </a:r>
            <a:r>
              <a:rPr lang="da-DK" dirty="0" err="1"/>
              <a:t>vidensindsamling</a:t>
            </a:r>
            <a:r>
              <a:rPr lang="da-DK" dirty="0"/>
              <a:t> om omfang af pladser i kommunerne og brugerbetaling på ophold – den kan bruges lokalt i jeres indflydelsesarbejde og som erfaringsbaggrund i nationalt indflydelsesarbejde</a:t>
            </a:r>
          </a:p>
          <a:p>
            <a:r>
              <a:rPr lang="da-DK" dirty="0"/>
              <a:t>Vigtigt for Ældre Sagen med ældrepolitisk indflydelsesarbejde lokalt, hvor vi løfter i flok.</a:t>
            </a:r>
          </a:p>
          <a:p>
            <a:r>
              <a:rPr lang="da-DK" dirty="0"/>
              <a:t>Velkommen og god temadag!</a:t>
            </a:r>
          </a:p>
          <a:p>
            <a:endParaRPr lang="da-DK" dirty="0"/>
          </a:p>
          <a:p>
            <a:pPr marL="0" indent="0">
              <a:buNone/>
            </a:pPr>
            <a:endParaRPr lang="da-DK" dirty="0"/>
          </a:p>
          <a:p>
            <a:endParaRPr lang="da-DK" dirty="0"/>
          </a:p>
        </p:txBody>
      </p:sp>
      <p:sp>
        <p:nvSpPr>
          <p:cNvPr id="15" name="Titel 14"/>
          <p:cNvSpPr>
            <a:spLocks noGrp="1"/>
          </p:cNvSpPr>
          <p:nvPr>
            <p:ph type="title"/>
          </p:nvPr>
        </p:nvSpPr>
        <p:spPr/>
        <p:txBody>
          <a:bodyPr/>
          <a:lstStyle/>
          <a:p>
            <a:r>
              <a:rPr lang="da-DK" dirty="0"/>
              <a:t>Velkommen til temadagen</a:t>
            </a:r>
          </a:p>
        </p:txBody>
      </p:sp>
      <p:sp>
        <p:nvSpPr>
          <p:cNvPr id="3" name="Pladsholder til tekst 2">
            <a:extLst>
              <a:ext uri="{FF2B5EF4-FFF2-40B4-BE49-F238E27FC236}">
                <a16:creationId xmlns:a16="http://schemas.microsoft.com/office/drawing/2014/main" id="{49C31EE0-261A-44F0-AB2E-24328CB87A8F}"/>
              </a:ext>
            </a:extLst>
          </p:cNvPr>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94967412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E8C53-2A5D-45D3-B0D5-1AF4A4C776D7}"/>
              </a:ext>
            </a:extLst>
          </p:cNvPr>
          <p:cNvSpPr>
            <a:spLocks noGrp="1"/>
          </p:cNvSpPr>
          <p:nvPr>
            <p:ph type="title"/>
          </p:nvPr>
        </p:nvSpPr>
        <p:spPr/>
        <p:txBody>
          <a:bodyPr/>
          <a:lstStyle/>
          <a:p>
            <a:r>
              <a:rPr lang="da-DK" dirty="0"/>
              <a:t>Birgits senge</a:t>
            </a:r>
          </a:p>
        </p:txBody>
      </p:sp>
      <p:pic>
        <p:nvPicPr>
          <p:cNvPr id="1026" name="67F60C30-286F-4AD1-B442-1E12B34DD47B">
            <a:extLst>
              <a:ext uri="{FF2B5EF4-FFF2-40B4-BE49-F238E27FC236}">
                <a16:creationId xmlns:a16="http://schemas.microsoft.com/office/drawing/2014/main" id="{6220331D-87BE-426A-B17A-8623ED97D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364" y="1463220"/>
            <a:ext cx="5624945" cy="51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844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F0028042-2D2E-2AC5-2236-067ED1C3FCCB}"/>
              </a:ext>
            </a:extLst>
          </p:cNvPr>
          <p:cNvSpPr>
            <a:spLocks noGrp="1"/>
          </p:cNvSpPr>
          <p:nvPr>
            <p:ph type="body" idx="1"/>
          </p:nvPr>
        </p:nvSpPr>
        <p:spPr>
          <a:xfrm>
            <a:off x="476251" y="1988840"/>
            <a:ext cx="5322093" cy="4217004"/>
          </a:xfrm>
        </p:spPr>
        <p:txBody>
          <a:bodyPr>
            <a:normAutofit fontScale="77500" lnSpcReduction="20000"/>
          </a:bodyPr>
          <a:lstStyle/>
          <a:p>
            <a:pPr marL="342900" indent="-342900">
              <a:buFont typeface="Arial" panose="020B0604020202020204" pitchFamily="34" charset="0"/>
              <a:buChar char="•"/>
            </a:pPr>
            <a:r>
              <a:rPr lang="en-US" dirty="0" err="1"/>
              <a:t>Udarbejd</a:t>
            </a:r>
            <a:r>
              <a:rPr lang="en-US" dirty="0"/>
              <a:t> et program </a:t>
            </a:r>
          </a:p>
          <a:p>
            <a:pPr marL="342900" indent="-342900">
              <a:buFont typeface="Arial" panose="020B0604020202020204" pitchFamily="34" charset="0"/>
              <a:buChar char="•"/>
            </a:pPr>
            <a:r>
              <a:rPr lang="en-US" dirty="0"/>
              <a:t>Find et </a:t>
            </a:r>
            <a:r>
              <a:rPr lang="en-US" dirty="0" err="1"/>
              <a:t>mødetidspunkt</a:t>
            </a:r>
            <a:r>
              <a:rPr lang="en-US" dirty="0"/>
              <a:t> </a:t>
            </a:r>
            <a:r>
              <a:rPr lang="en-US" dirty="0" err="1"/>
              <a:t>hvor</a:t>
            </a:r>
            <a:r>
              <a:rPr lang="en-US" dirty="0"/>
              <a:t> </a:t>
            </a:r>
            <a:r>
              <a:rPr lang="en-US" dirty="0" err="1"/>
              <a:t>politikerne</a:t>
            </a:r>
            <a:r>
              <a:rPr lang="en-US" dirty="0"/>
              <a:t> </a:t>
            </a:r>
            <a:r>
              <a:rPr lang="en-US" dirty="0" err="1"/>
              <a:t>kan</a:t>
            </a:r>
            <a:r>
              <a:rPr lang="en-US" dirty="0"/>
              <a:t> </a:t>
            </a:r>
            <a:r>
              <a:rPr lang="en-US" dirty="0" err="1"/>
              <a:t>deltage</a:t>
            </a:r>
            <a:r>
              <a:rPr lang="en-US" dirty="0"/>
              <a:t>, </a:t>
            </a:r>
            <a:r>
              <a:rPr lang="en-US" dirty="0" err="1"/>
              <a:t>reserver</a:t>
            </a:r>
            <a:r>
              <a:rPr lang="en-US" dirty="0"/>
              <a:t> </a:t>
            </a:r>
            <a:r>
              <a:rPr lang="en-US" dirty="0" err="1"/>
              <a:t>lokale</a:t>
            </a:r>
            <a:r>
              <a:rPr lang="en-US" dirty="0"/>
              <a:t> og inviter </a:t>
            </a:r>
            <a:r>
              <a:rPr lang="en-US" dirty="0" err="1"/>
              <a:t>politikerne</a:t>
            </a:r>
            <a:r>
              <a:rPr lang="en-US" dirty="0"/>
              <a:t>.</a:t>
            </a:r>
          </a:p>
          <a:p>
            <a:pPr marL="342900" indent="-342900">
              <a:buFont typeface="Arial" panose="020B0604020202020204" pitchFamily="34" charset="0"/>
              <a:buChar char="•"/>
            </a:pPr>
            <a:r>
              <a:rPr lang="en-US" dirty="0"/>
              <a:t>Inviter </a:t>
            </a:r>
            <a:r>
              <a:rPr lang="en-US" dirty="0" err="1"/>
              <a:t>deltagere</a:t>
            </a:r>
            <a:r>
              <a:rPr lang="en-US" dirty="0"/>
              <a:t> via </a:t>
            </a:r>
            <a:r>
              <a:rPr lang="en-US" dirty="0" err="1"/>
              <a:t>lokalavis</a:t>
            </a:r>
            <a:r>
              <a:rPr lang="en-US" dirty="0"/>
              <a:t> og </a:t>
            </a:r>
            <a:r>
              <a:rPr lang="en-US" dirty="0" err="1"/>
              <a:t>opslag</a:t>
            </a:r>
            <a:r>
              <a:rPr lang="en-US" dirty="0"/>
              <a:t> </a:t>
            </a:r>
            <a:r>
              <a:rPr lang="en-US" dirty="0" err="1"/>
              <a:t>på</a:t>
            </a:r>
            <a:r>
              <a:rPr lang="en-US" dirty="0"/>
              <a:t> </a:t>
            </a:r>
            <a:r>
              <a:rPr lang="en-US" dirty="0" err="1"/>
              <a:t>hjemmeside</a:t>
            </a:r>
            <a:r>
              <a:rPr lang="en-US" dirty="0"/>
              <a:t>, mail </a:t>
            </a:r>
            <a:r>
              <a:rPr lang="en-US" dirty="0" err="1"/>
              <a:t>o.lign</a:t>
            </a:r>
            <a:r>
              <a:rPr lang="en-US" dirty="0"/>
              <a:t>.</a:t>
            </a:r>
          </a:p>
          <a:p>
            <a:pPr marL="342900" indent="-342900">
              <a:buFont typeface="Arial" panose="020B0604020202020204" pitchFamily="34" charset="0"/>
              <a:buChar char="•"/>
            </a:pPr>
            <a:r>
              <a:rPr lang="en-US" dirty="0"/>
              <a:t>Find </a:t>
            </a:r>
            <a:r>
              <a:rPr lang="en-US" dirty="0" err="1"/>
              <a:t>en</a:t>
            </a:r>
            <a:r>
              <a:rPr lang="en-US" dirty="0"/>
              <a:t> god </a:t>
            </a:r>
            <a:r>
              <a:rPr lang="en-US" dirty="0" err="1"/>
              <a:t>ordstyrer</a:t>
            </a:r>
            <a:endParaRPr lang="en-US" dirty="0"/>
          </a:p>
          <a:p>
            <a:pPr marL="342900" indent="-342900">
              <a:buFont typeface="Arial" panose="020B0604020202020204" pitchFamily="34" charset="0"/>
              <a:buChar char="•"/>
            </a:pPr>
            <a:r>
              <a:rPr lang="en-US" dirty="0" err="1"/>
              <a:t>Sørg</a:t>
            </a:r>
            <a:r>
              <a:rPr lang="en-US" dirty="0"/>
              <a:t> for </a:t>
            </a:r>
            <a:r>
              <a:rPr lang="en-US" dirty="0" err="1"/>
              <a:t>mikrofon</a:t>
            </a:r>
            <a:r>
              <a:rPr lang="en-US" dirty="0"/>
              <a:t>, </a:t>
            </a:r>
            <a:r>
              <a:rPr lang="en-US" dirty="0" err="1"/>
              <a:t>teleslynge</a:t>
            </a:r>
            <a:r>
              <a:rPr lang="en-US" dirty="0"/>
              <a:t> og podium </a:t>
            </a:r>
            <a:r>
              <a:rPr lang="en-US" dirty="0" err="1"/>
              <a:t>til</a:t>
            </a:r>
            <a:r>
              <a:rPr lang="en-US" dirty="0"/>
              <a:t> </a:t>
            </a:r>
            <a:r>
              <a:rPr lang="en-US" dirty="0" err="1"/>
              <a:t>politikerne</a:t>
            </a:r>
            <a:r>
              <a:rPr lang="en-US" dirty="0"/>
              <a:t> </a:t>
            </a:r>
          </a:p>
          <a:p>
            <a:pPr marL="342900" indent="-342900">
              <a:buFont typeface="Arial" panose="020B0604020202020204" pitchFamily="34" charset="0"/>
              <a:buChar char="•"/>
            </a:pPr>
            <a:r>
              <a:rPr lang="en-US" dirty="0" err="1"/>
              <a:t>Bestil</a:t>
            </a:r>
            <a:r>
              <a:rPr lang="en-US" dirty="0"/>
              <a:t> </a:t>
            </a:r>
            <a:r>
              <a:rPr lang="en-US" dirty="0" err="1"/>
              <a:t>evt</a:t>
            </a:r>
            <a:r>
              <a:rPr lang="en-US" dirty="0"/>
              <a:t> </a:t>
            </a:r>
            <a:r>
              <a:rPr lang="en-US" dirty="0" err="1"/>
              <a:t>forplejning</a:t>
            </a:r>
            <a:r>
              <a:rPr lang="en-US" dirty="0"/>
              <a:t> </a:t>
            </a:r>
            <a:r>
              <a:rPr lang="en-US" dirty="0" err="1"/>
              <a:t>til</a:t>
            </a:r>
            <a:r>
              <a:rPr lang="en-US" dirty="0"/>
              <a:t> </a:t>
            </a:r>
            <a:r>
              <a:rPr lang="en-US" dirty="0" err="1"/>
              <a:t>deltagerne</a:t>
            </a:r>
            <a:r>
              <a:rPr lang="en-US" dirty="0"/>
              <a:t> (</a:t>
            </a:r>
            <a:r>
              <a:rPr lang="en-US" dirty="0" err="1"/>
              <a:t>kaffe</a:t>
            </a:r>
            <a:r>
              <a:rPr lang="en-US" dirty="0"/>
              <a:t>, </a:t>
            </a:r>
            <a:r>
              <a:rPr lang="en-US" dirty="0" err="1"/>
              <a:t>kage</a:t>
            </a:r>
            <a:r>
              <a:rPr lang="en-US" dirty="0"/>
              <a:t> </a:t>
            </a:r>
            <a:r>
              <a:rPr lang="en-US" dirty="0" err="1"/>
              <a:t>el</a:t>
            </a:r>
            <a:r>
              <a:rPr lang="en-US" dirty="0"/>
              <a:t> </a:t>
            </a:r>
            <a:r>
              <a:rPr lang="en-US" dirty="0" err="1"/>
              <a:t>lign</a:t>
            </a:r>
            <a:r>
              <a:rPr lang="en-US" dirty="0"/>
              <a:t>.)</a:t>
            </a:r>
          </a:p>
          <a:p>
            <a:pPr marL="342900" indent="-342900">
              <a:buFont typeface="Arial" panose="020B0604020202020204" pitchFamily="34" charset="0"/>
              <a:buChar char="•"/>
            </a:pPr>
            <a:r>
              <a:rPr lang="en-US" dirty="0" err="1"/>
              <a:t>Udarbejd</a:t>
            </a:r>
            <a:r>
              <a:rPr lang="en-US" dirty="0"/>
              <a:t> </a:t>
            </a:r>
            <a:r>
              <a:rPr lang="en-US" dirty="0" err="1"/>
              <a:t>spørgsmål</a:t>
            </a:r>
            <a:r>
              <a:rPr lang="en-US" dirty="0"/>
              <a:t> </a:t>
            </a:r>
            <a:r>
              <a:rPr lang="en-US" dirty="0" err="1"/>
              <a:t>til</a:t>
            </a:r>
            <a:r>
              <a:rPr lang="en-US" dirty="0"/>
              <a:t> </a:t>
            </a:r>
            <a:r>
              <a:rPr lang="en-US" dirty="0" err="1"/>
              <a:t>politikerne</a:t>
            </a:r>
            <a:endParaRPr lang="en-US" dirty="0"/>
          </a:p>
          <a:p>
            <a:endParaRPr lang="en-US" dirty="0"/>
          </a:p>
          <a:p>
            <a:r>
              <a:rPr lang="en-US" dirty="0"/>
              <a:t>I </a:t>
            </a:r>
            <a:r>
              <a:rPr lang="en-US" dirty="0" err="1"/>
              <a:t>kan</a:t>
            </a:r>
            <a:r>
              <a:rPr lang="en-US" dirty="0"/>
              <a:t> </a:t>
            </a:r>
            <a:r>
              <a:rPr lang="en-US" dirty="0" err="1"/>
              <a:t>læse</a:t>
            </a:r>
            <a:r>
              <a:rPr lang="en-US" dirty="0"/>
              <a:t> mere om </a:t>
            </a:r>
            <a:r>
              <a:rPr lang="en-US" dirty="0" err="1"/>
              <a:t>hvordan</a:t>
            </a:r>
            <a:r>
              <a:rPr lang="en-US" dirty="0"/>
              <a:t> man holder et </a:t>
            </a:r>
            <a:r>
              <a:rPr lang="en-US" dirty="0" err="1"/>
              <a:t>borgermøde</a:t>
            </a:r>
            <a:r>
              <a:rPr lang="en-US" dirty="0"/>
              <a:t>, </a:t>
            </a:r>
            <a:r>
              <a:rPr lang="en-US" dirty="0" err="1"/>
              <a:t>herunder</a:t>
            </a:r>
            <a:r>
              <a:rPr lang="en-US" dirty="0"/>
              <a:t> </a:t>
            </a:r>
            <a:r>
              <a:rPr lang="en-US" dirty="0" err="1"/>
              <a:t>finde</a:t>
            </a:r>
            <a:r>
              <a:rPr lang="en-US" dirty="0"/>
              <a:t> </a:t>
            </a:r>
            <a:r>
              <a:rPr lang="en-US" dirty="0" err="1"/>
              <a:t>forslag</a:t>
            </a:r>
            <a:r>
              <a:rPr lang="en-US" dirty="0"/>
              <a:t> </a:t>
            </a:r>
            <a:r>
              <a:rPr lang="en-US" dirty="0" err="1"/>
              <a:t>til</a:t>
            </a:r>
            <a:r>
              <a:rPr lang="en-US" dirty="0"/>
              <a:t> invitation og </a:t>
            </a:r>
            <a:r>
              <a:rPr lang="en-US" dirty="0" err="1"/>
              <a:t>programforslag</a:t>
            </a:r>
            <a:r>
              <a:rPr lang="en-US" dirty="0"/>
              <a:t>, </a:t>
            </a:r>
            <a:r>
              <a:rPr lang="en-US" dirty="0" err="1"/>
              <a:t>på</a:t>
            </a:r>
            <a:r>
              <a:rPr lang="en-US" dirty="0"/>
              <a:t> </a:t>
            </a:r>
            <a:r>
              <a:rPr lang="en-US" dirty="0" err="1"/>
              <a:t>Frivilligportalen</a:t>
            </a:r>
            <a:endParaRPr lang="en-US" dirty="0"/>
          </a:p>
        </p:txBody>
      </p:sp>
      <p:pic>
        <p:nvPicPr>
          <p:cNvPr id="2" name="Picture 2">
            <a:extLst>
              <a:ext uri="{FF2B5EF4-FFF2-40B4-BE49-F238E27FC236}">
                <a16:creationId xmlns:a16="http://schemas.microsoft.com/office/drawing/2014/main" id="{2F5A509B-1382-4BBC-9ACB-284EF645A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8082" r="-2347" b="15370"/>
          <a:stretch/>
        </p:blipFill>
        <p:spPr bwMode="auto">
          <a:xfrm>
            <a:off x="6569476" y="1266234"/>
            <a:ext cx="4989250" cy="43255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3">
            <a:extLst>
              <a:ext uri="{FF2B5EF4-FFF2-40B4-BE49-F238E27FC236}">
                <a16:creationId xmlns:a16="http://schemas.microsoft.com/office/drawing/2014/main" id="{F95D61D6-79D3-2478-048B-34A043EE5175}"/>
              </a:ext>
            </a:extLst>
          </p:cNvPr>
          <p:cNvSpPr>
            <a:spLocks noGrp="1"/>
          </p:cNvSpPr>
          <p:nvPr>
            <p:ph type="title"/>
          </p:nvPr>
        </p:nvSpPr>
        <p:spPr>
          <a:xfrm>
            <a:off x="484212" y="329514"/>
            <a:ext cx="5442456" cy="1321486"/>
          </a:xfrm>
        </p:spPr>
        <p:txBody>
          <a:bodyPr/>
          <a:lstStyle/>
          <a:p>
            <a:r>
              <a:rPr lang="en-US" dirty="0" err="1"/>
              <a:t>Sådan</a:t>
            </a:r>
            <a:r>
              <a:rPr lang="en-US" dirty="0"/>
              <a:t> holder I et </a:t>
            </a:r>
            <a:r>
              <a:rPr lang="en-US" dirty="0" err="1"/>
              <a:t>borgermøde</a:t>
            </a:r>
            <a:endParaRPr lang="en-US" dirty="0"/>
          </a:p>
        </p:txBody>
      </p:sp>
    </p:spTree>
    <p:extLst>
      <p:ext uri="{BB962C8B-B14F-4D97-AF65-F5344CB8AC3E}">
        <p14:creationId xmlns:p14="http://schemas.microsoft.com/office/powerpoint/2010/main" val="157967263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02D5F-885A-42C8-86DA-04708BFECFB0}"/>
              </a:ext>
            </a:extLst>
          </p:cNvPr>
          <p:cNvSpPr>
            <a:spLocks noGrp="1"/>
          </p:cNvSpPr>
          <p:nvPr>
            <p:ph type="title"/>
          </p:nvPr>
        </p:nvSpPr>
        <p:spPr>
          <a:xfrm>
            <a:off x="511919" y="1992452"/>
            <a:ext cx="11338335" cy="2062312"/>
          </a:xfrm>
        </p:spPr>
        <p:txBody>
          <a:bodyPr>
            <a:normAutofit fontScale="90000"/>
          </a:bodyPr>
          <a:lstStyle/>
          <a:p>
            <a:r>
              <a:rPr lang="da-DK" dirty="0"/>
              <a:t>Film som præsenterer Fokuseret indsats overfor interesserede frivillige</a:t>
            </a:r>
            <a:br>
              <a:rPr lang="da-DK" dirty="0"/>
            </a:br>
            <a:endParaRPr lang="da-DK" dirty="0"/>
          </a:p>
        </p:txBody>
      </p:sp>
    </p:spTree>
    <p:extLst>
      <p:ext uri="{BB962C8B-B14F-4D97-AF65-F5344CB8AC3E}">
        <p14:creationId xmlns:p14="http://schemas.microsoft.com/office/powerpoint/2010/main" val="404207721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AE3E60-E4DB-4A67-A0EF-5950589271F5}"/>
              </a:ext>
            </a:extLst>
          </p:cNvPr>
          <p:cNvSpPr>
            <a:spLocks noGrp="1"/>
          </p:cNvSpPr>
          <p:nvPr>
            <p:ph type="title"/>
          </p:nvPr>
        </p:nvSpPr>
        <p:spPr/>
        <p:txBody>
          <a:bodyPr/>
          <a:lstStyle/>
          <a:p>
            <a:r>
              <a:rPr lang="da-DK" dirty="0"/>
              <a:t>Sæt dagsorden i pressen</a:t>
            </a:r>
          </a:p>
        </p:txBody>
      </p:sp>
      <p:sp>
        <p:nvSpPr>
          <p:cNvPr id="14" name="Pladsholder til indhold 13">
            <a:extLst>
              <a:ext uri="{FF2B5EF4-FFF2-40B4-BE49-F238E27FC236}">
                <a16:creationId xmlns:a16="http://schemas.microsoft.com/office/drawing/2014/main" id="{F3133448-03F1-40B2-B9A3-0EBF4DEA54C9}"/>
              </a:ext>
            </a:extLst>
          </p:cNvPr>
          <p:cNvSpPr>
            <a:spLocks noGrp="1"/>
          </p:cNvSpPr>
          <p:nvPr>
            <p:ph sz="quarter" idx="10"/>
          </p:nvPr>
        </p:nvSpPr>
        <p:spPr>
          <a:xfrm>
            <a:off x="1016001" y="1516530"/>
            <a:ext cx="6251574" cy="4706471"/>
          </a:xfrm>
        </p:spPr>
        <p:txBody>
          <a:bodyPr>
            <a:normAutofit fontScale="55000" lnSpcReduction="20000"/>
          </a:bodyPr>
          <a:lstStyle/>
          <a:p>
            <a:pPr marL="0" indent="0">
              <a:buNone/>
            </a:pPr>
            <a:r>
              <a:rPr lang="da-DK" sz="2600" b="1" dirty="0"/>
              <a:t>Pressemeddelelse</a:t>
            </a:r>
          </a:p>
          <a:p>
            <a:r>
              <a:rPr lang="da-DK" sz="2600" kern="0" dirty="0"/>
              <a:t>Skab opmærksomhed om en indsats eller aktivitet.</a:t>
            </a:r>
          </a:p>
          <a:p>
            <a:r>
              <a:rPr lang="da-DK" sz="2600" kern="0" dirty="0"/>
              <a:t>Få budskabet i flere medier.</a:t>
            </a:r>
          </a:p>
          <a:p>
            <a:r>
              <a:rPr lang="da-DK" sz="2600" kern="0" dirty="0"/>
              <a:t>Vær konkret og skriv det vigtigste først.</a:t>
            </a:r>
          </a:p>
          <a:p>
            <a:r>
              <a:rPr lang="da-DK" sz="2600" kern="0" dirty="0"/>
              <a:t>Brug citater, der sætter ansigt på sagen.</a:t>
            </a:r>
          </a:p>
          <a:p>
            <a:r>
              <a:rPr lang="da-DK" sz="2600" kern="0" dirty="0"/>
              <a:t>Skab gode relationer til journalister</a:t>
            </a:r>
          </a:p>
          <a:p>
            <a:r>
              <a:rPr lang="da-DK" sz="2600" kern="0" dirty="0"/>
              <a:t>Stå til rådighed for journalisternes opfølgende eller uddybende </a:t>
            </a:r>
            <a:br>
              <a:rPr lang="da-DK" sz="2600" kern="0" dirty="0"/>
            </a:br>
            <a:r>
              <a:rPr lang="da-DK" sz="2600" kern="0" dirty="0"/>
              <a:t>spørgsmål.</a:t>
            </a:r>
            <a:br>
              <a:rPr lang="da-DK" sz="2600" kern="0" dirty="0"/>
            </a:br>
            <a:endParaRPr lang="da-DK" sz="2600" kern="0" dirty="0"/>
          </a:p>
          <a:p>
            <a:pPr marL="0" indent="0">
              <a:buNone/>
            </a:pPr>
            <a:r>
              <a:rPr lang="da-DK" sz="2600" b="1" dirty="0"/>
              <a:t>Debatindlæg</a:t>
            </a:r>
          </a:p>
          <a:p>
            <a:r>
              <a:rPr lang="da-DK" sz="2600" dirty="0"/>
              <a:t>Skab offentlig debat og fokus på en konkret problemstilling </a:t>
            </a:r>
          </a:p>
          <a:p>
            <a:r>
              <a:rPr lang="da-DK" sz="2600" dirty="0"/>
              <a:t>Fremfør og signalér Ældre Sagens holdning og budskaber. </a:t>
            </a:r>
            <a:endParaRPr lang="da-DK" sz="2600" b="1" dirty="0"/>
          </a:p>
          <a:p>
            <a:r>
              <a:rPr lang="da-DK" sz="2600" dirty="0"/>
              <a:t>Et debatindlæg kræver, at der er en aktuel krog fx et politisk udspil eller en lokal sag. Et debatindlæg kan også være en reaktion på et andet indlæg eller en politisk udmelding.</a:t>
            </a:r>
          </a:p>
          <a:p>
            <a:r>
              <a:rPr lang="da-DK" sz="2600" dirty="0"/>
              <a:t>Brug konkrete lokale/regionale eksempler, cases eller data</a:t>
            </a:r>
          </a:p>
          <a:p>
            <a:r>
              <a:rPr lang="da-DK" sz="2600" dirty="0"/>
              <a:t>Sæt jer selv i spil som afsender</a:t>
            </a:r>
          </a:p>
          <a:p>
            <a:pPr marL="0" indent="0">
              <a:buNone/>
            </a:pPr>
            <a:endParaRPr lang="da-DK" sz="2000" dirty="0"/>
          </a:p>
        </p:txBody>
      </p:sp>
      <p:pic>
        <p:nvPicPr>
          <p:cNvPr id="8" name="Billede 7">
            <a:extLst>
              <a:ext uri="{FF2B5EF4-FFF2-40B4-BE49-F238E27FC236}">
                <a16:creationId xmlns:a16="http://schemas.microsoft.com/office/drawing/2014/main" id="{3293013D-E5B2-4008-8569-C8A2760D91A3}"/>
              </a:ext>
            </a:extLst>
          </p:cNvPr>
          <p:cNvPicPr>
            <a:picLocks noChangeAspect="1"/>
          </p:cNvPicPr>
          <p:nvPr/>
        </p:nvPicPr>
        <p:blipFill>
          <a:blip r:embed="rId2"/>
          <a:stretch>
            <a:fillRect/>
          </a:stretch>
        </p:blipFill>
        <p:spPr>
          <a:xfrm>
            <a:off x="6453238" y="1516530"/>
            <a:ext cx="3920504" cy="2510186"/>
          </a:xfrm>
          <a:prstGeom prst="rect">
            <a:avLst/>
          </a:prstGeom>
          <a:ln w="12700">
            <a:solidFill>
              <a:schemeClr val="accent2"/>
            </a:solidFill>
          </a:ln>
        </p:spPr>
      </p:pic>
      <p:pic>
        <p:nvPicPr>
          <p:cNvPr id="9" name="Billede 8">
            <a:extLst>
              <a:ext uri="{FF2B5EF4-FFF2-40B4-BE49-F238E27FC236}">
                <a16:creationId xmlns:a16="http://schemas.microsoft.com/office/drawing/2014/main" id="{345277BC-624F-47B6-A794-5040EA007E33}"/>
              </a:ext>
            </a:extLst>
          </p:cNvPr>
          <p:cNvPicPr>
            <a:picLocks noChangeAspect="1"/>
          </p:cNvPicPr>
          <p:nvPr/>
        </p:nvPicPr>
        <p:blipFill rotWithShape="1">
          <a:blip r:embed="rId3"/>
          <a:srcRect r="1037" b="-2438"/>
          <a:stretch/>
        </p:blipFill>
        <p:spPr>
          <a:xfrm>
            <a:off x="8741328" y="2154706"/>
            <a:ext cx="2761174" cy="4059556"/>
          </a:xfrm>
          <a:prstGeom prst="rect">
            <a:avLst/>
          </a:prstGeom>
          <a:ln w="12700">
            <a:solidFill>
              <a:schemeClr val="accent4"/>
            </a:solidFill>
          </a:ln>
        </p:spPr>
      </p:pic>
    </p:spTree>
    <p:extLst>
      <p:ext uri="{BB962C8B-B14F-4D97-AF65-F5344CB8AC3E}">
        <p14:creationId xmlns:p14="http://schemas.microsoft.com/office/powerpoint/2010/main" val="283258525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76407-DCE6-4597-BC44-163091FB0E14}"/>
              </a:ext>
            </a:extLst>
          </p:cNvPr>
          <p:cNvSpPr>
            <a:spLocks noGrp="1"/>
          </p:cNvSpPr>
          <p:nvPr>
            <p:ph type="title"/>
          </p:nvPr>
        </p:nvSpPr>
        <p:spPr/>
        <p:txBody>
          <a:bodyPr/>
          <a:lstStyle/>
          <a:p>
            <a:r>
              <a:rPr lang="da-DK" dirty="0"/>
              <a:t>Kom godt i gang</a:t>
            </a:r>
          </a:p>
        </p:txBody>
      </p:sp>
      <p:graphicFrame>
        <p:nvGraphicFramePr>
          <p:cNvPr id="4" name="Pladsholder til indhold 3">
            <a:extLst>
              <a:ext uri="{FF2B5EF4-FFF2-40B4-BE49-F238E27FC236}">
                <a16:creationId xmlns:a16="http://schemas.microsoft.com/office/drawing/2014/main" id="{721A004E-3519-42D4-884B-1B4C2775F620}"/>
              </a:ext>
            </a:extLst>
          </p:cNvPr>
          <p:cNvGraphicFramePr>
            <a:graphicFrameLocks noGrp="1"/>
          </p:cNvGraphicFramePr>
          <p:nvPr>
            <p:ph sz="quarter" idx="10"/>
          </p:nvPr>
        </p:nvGraphicFramePr>
        <p:xfrm>
          <a:off x="742078" y="1516530"/>
          <a:ext cx="10707843" cy="470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2108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484210" y="225933"/>
            <a:ext cx="11229673" cy="972000"/>
          </a:xfrm>
        </p:spPr>
        <p:txBody>
          <a:bodyPr anchor="ctr">
            <a:normAutofit/>
          </a:bodyPr>
          <a:lstStyle/>
          <a:p>
            <a:r>
              <a:rPr lang="da-DK" dirty="0"/>
              <a:t>Tips </a:t>
            </a:r>
          </a:p>
        </p:txBody>
      </p:sp>
      <p:graphicFrame>
        <p:nvGraphicFramePr>
          <p:cNvPr id="19" name="Pladsholder til indhold 16">
            <a:extLst>
              <a:ext uri="{FF2B5EF4-FFF2-40B4-BE49-F238E27FC236}">
                <a16:creationId xmlns:a16="http://schemas.microsoft.com/office/drawing/2014/main" id="{41D36C0A-A389-1AE2-BF78-007600A3CBB7}"/>
              </a:ext>
            </a:extLst>
          </p:cNvPr>
          <p:cNvGraphicFramePr>
            <a:graphicFrameLocks noGrp="1"/>
          </p:cNvGraphicFramePr>
          <p:nvPr>
            <p:ph sz="quarter" idx="10"/>
          </p:nvPr>
        </p:nvGraphicFramePr>
        <p:xfrm>
          <a:off x="1016000" y="1516530"/>
          <a:ext cx="10707843" cy="470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17696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792B4-A892-43E1-95FB-6B1BBB762FA0}"/>
              </a:ext>
            </a:extLst>
          </p:cNvPr>
          <p:cNvSpPr>
            <a:spLocks noGrp="1"/>
          </p:cNvSpPr>
          <p:nvPr>
            <p:ph type="title"/>
          </p:nvPr>
        </p:nvSpPr>
        <p:spPr/>
        <p:txBody>
          <a:bodyPr>
            <a:normAutofit/>
          </a:bodyPr>
          <a:lstStyle/>
          <a:p>
            <a:r>
              <a:rPr lang="da-DK" sz="3600" dirty="0"/>
              <a:t>Kaffepause</a:t>
            </a:r>
          </a:p>
        </p:txBody>
      </p:sp>
      <p:pic>
        <p:nvPicPr>
          <p:cNvPr id="2050" name="Picture 2" descr="Kaffepause i storcentret?">
            <a:extLst>
              <a:ext uri="{FF2B5EF4-FFF2-40B4-BE49-F238E27FC236}">
                <a16:creationId xmlns:a16="http://schemas.microsoft.com/office/drawing/2014/main" id="{BB294530-E481-4DF5-94BE-59EF82BEAF0A}"/>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663910" y="2245360"/>
            <a:ext cx="4864179" cy="324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15057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sym typeface="Palatino"/>
              </a:rPr>
              <a:t>Gruppedrøftelser</a:t>
            </a:r>
            <a:r>
              <a:rPr lang="da-DK" sz="3600" dirty="0">
                <a:solidFill>
                  <a:schemeClr val="tx1"/>
                </a:solidFill>
              </a:rPr>
              <a:t> </a:t>
            </a: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62875" y="2696174"/>
            <a:ext cx="3976688" cy="1508671"/>
          </a:xfrm>
        </p:spPr>
        <p:txBody>
          <a:bodyPr>
            <a:normAutofit/>
          </a:bodyPr>
          <a:lstStyle/>
          <a:p>
            <a:endParaRPr lang="da-DK" sz="1800" i="1" dirty="0">
              <a:solidFill>
                <a:schemeClr val="tx1"/>
              </a:solidFill>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409739324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A05DD0D-61B5-41C6-AD0A-D4878D616FB9}"/>
              </a:ext>
            </a:extLst>
          </p:cNvPr>
          <p:cNvSpPr>
            <a:spLocks noGrp="1"/>
          </p:cNvSpPr>
          <p:nvPr>
            <p:ph sz="quarter" idx="12"/>
          </p:nvPr>
        </p:nvSpPr>
        <p:spPr>
          <a:xfrm>
            <a:off x="368802" y="1258794"/>
            <a:ext cx="10708217" cy="4340411"/>
          </a:xfrm>
        </p:spPr>
        <p:txBody>
          <a:bodyPr>
            <a:noAutofit/>
          </a:bodyPr>
          <a:lstStyle/>
          <a:p>
            <a:pPr marL="0" indent="0">
              <a:buNone/>
            </a:pPr>
            <a:r>
              <a:rPr lang="da-DK" sz="2400" i="1" dirty="0">
                <a:effectLst/>
                <a:latin typeface="Georgia" panose="02040502050405020303" pitchFamily="18" charset="0"/>
                <a:ea typeface="Times" panose="02020603050405020304" pitchFamily="18" charset="0"/>
                <a:cs typeface="Times New Roman" panose="02020603050405020304" pitchFamily="18" charset="0"/>
              </a:rPr>
              <a:t>Start med at vælge en person, der melder tilbage til plenum</a:t>
            </a:r>
            <a:endParaRPr lang="da-DK" sz="2400" b="1" i="1" dirty="0">
              <a:effectLst/>
              <a:latin typeface="Georgia" panose="02040502050405020303" pitchFamily="18" charset="0"/>
              <a:ea typeface="Times" panose="02020603050405020304" pitchFamily="18" charset="0"/>
              <a:cs typeface="Times New Roman" panose="02020603050405020304" pitchFamily="18" charset="0"/>
            </a:endParaRPr>
          </a:p>
          <a:p>
            <a:pPr marL="0" indent="0">
              <a:buNone/>
            </a:pPr>
            <a:r>
              <a:rPr lang="da-DK" sz="2400" dirty="0">
                <a:effectLst/>
                <a:latin typeface="Georgia" panose="02040502050405020303" pitchFamily="18" charset="0"/>
                <a:ea typeface="Times" panose="02020603050405020304" pitchFamily="18" charset="0"/>
                <a:cs typeface="Times New Roman" panose="02020603050405020304" pitchFamily="18" charset="0"/>
              </a:rPr>
              <a:t>På baggrund af oplæggene skal I:</a:t>
            </a:r>
          </a:p>
          <a:p>
            <a:pPr marL="457200" indent="-457200">
              <a:buFont typeface="+mj-lt"/>
              <a:buAutoNum type="arabicPeriod"/>
            </a:pPr>
            <a:r>
              <a:rPr lang="da-DK" sz="2400" dirty="0">
                <a:latin typeface="Georgia" panose="02040502050405020303" pitchFamily="18" charset="0"/>
                <a:ea typeface="Times" panose="02020603050405020304" pitchFamily="18" charset="0"/>
                <a:cs typeface="Times New Roman" panose="02020603050405020304" pitchFamily="18" charset="0"/>
              </a:rPr>
              <a:t>D</a:t>
            </a:r>
            <a:r>
              <a:rPr lang="da-DK" sz="2400" dirty="0">
                <a:effectLst/>
                <a:latin typeface="Georgia" panose="02040502050405020303" pitchFamily="18" charset="0"/>
                <a:ea typeface="Times" panose="02020603050405020304" pitchFamily="18" charset="0"/>
                <a:cs typeface="Times New Roman" panose="02020603050405020304" pitchFamily="18" charset="0"/>
              </a:rPr>
              <a:t>røft to og to hvilke tiltag/aktiviteter I kunne tænke jer at sætte i gang i jeres lokalafdeling, koordinationsudvalg og sundhedsudvalg (5 minutter).</a:t>
            </a:r>
          </a:p>
          <a:p>
            <a:pPr marL="457200" indent="-457200">
              <a:buFont typeface="+mj-lt"/>
              <a:buAutoNum type="arabicPeriod"/>
            </a:pPr>
            <a:r>
              <a:rPr lang="da-DK" sz="2400" dirty="0">
                <a:effectLst/>
                <a:latin typeface="Georgia" panose="02040502050405020303" pitchFamily="18" charset="0"/>
                <a:ea typeface="Times" panose="02020603050405020304" pitchFamily="18" charset="0"/>
                <a:cs typeface="Times New Roman" panose="02020603050405020304" pitchFamily="18" charset="0"/>
              </a:rPr>
              <a:t>Dernæst fortæller I bordet rundt om jeres idéer (15 minutter).</a:t>
            </a:r>
          </a:p>
          <a:p>
            <a:pPr marL="457200" indent="-457200">
              <a:buFont typeface="+mj-lt"/>
              <a:buAutoNum type="arabicPeriod"/>
            </a:pPr>
            <a:r>
              <a:rPr lang="da-DK" sz="2400" dirty="0">
                <a:latin typeface="Georgia" panose="02040502050405020303" pitchFamily="18" charset="0"/>
                <a:cs typeface="Times New Roman" panose="02020603050405020304" pitchFamily="18" charset="0"/>
              </a:rPr>
              <a:t>Drøft om det giver mening for jer at samarbejde og dele viden undervejs? (10 minutter).</a:t>
            </a:r>
            <a:endParaRPr lang="da-DK" sz="2400" dirty="0"/>
          </a:p>
          <a:p>
            <a:pPr marL="457200" indent="-457200">
              <a:buFont typeface="+mj-lt"/>
              <a:buAutoNum type="arabicPeriod"/>
            </a:pPr>
            <a:r>
              <a:rPr lang="da-DK" sz="2400" dirty="0">
                <a:effectLst/>
                <a:latin typeface="Georgia" panose="02040502050405020303" pitchFamily="18" charset="0"/>
                <a:ea typeface="Times" panose="02020603050405020304" pitchFamily="18" charset="0"/>
                <a:cs typeface="Times New Roman" panose="02020603050405020304" pitchFamily="18" charset="0"/>
              </a:rPr>
              <a:t>Derefter skal I sammen konkretisere jeres planer for forårets arbejde, herunder om I evt. skal koordinere jeres indsatser. F.eks. fælles borgermøder for hele klyngens område (15 minutter).</a:t>
            </a:r>
          </a:p>
          <a:p>
            <a:pPr marL="457200" indent="-457200">
              <a:buFont typeface="+mj-lt"/>
              <a:buAutoNum type="arabicPeriod"/>
            </a:pPr>
            <a:r>
              <a:rPr lang="da-DK" sz="2400" dirty="0">
                <a:latin typeface="Georgia" panose="02040502050405020303" pitchFamily="18" charset="0"/>
                <a:ea typeface="Times" panose="02020603050405020304" pitchFamily="18" charset="0"/>
                <a:cs typeface="Times New Roman" panose="02020603050405020304" pitchFamily="18" charset="0"/>
              </a:rPr>
              <a:t>Skriv de vigtigste pointer ned fra jeres gruppearbejde på en flip-over til den fælles opsamling (15 minutter).</a:t>
            </a:r>
            <a:endParaRPr lang="da-DK" sz="2400" dirty="0">
              <a:effectLst/>
              <a:latin typeface="Georgia" panose="02040502050405020303" pitchFamily="18" charset="0"/>
              <a:ea typeface="Times" panose="02020603050405020304" pitchFamily="18" charset="0"/>
              <a:cs typeface="Times New Roman" panose="02020603050405020304" pitchFamily="18" charset="0"/>
            </a:endParaRPr>
          </a:p>
          <a:p>
            <a:pPr marL="0" indent="0">
              <a:buNone/>
            </a:pPr>
            <a:endParaRPr lang="da-DK" sz="2400" dirty="0">
              <a:latin typeface="Georgia" panose="02040502050405020303" pitchFamily="18" charset="0"/>
              <a:cs typeface="Times New Roman" panose="02020603050405020304" pitchFamily="18" charset="0"/>
            </a:endParaRPr>
          </a:p>
        </p:txBody>
      </p:sp>
      <p:sp>
        <p:nvSpPr>
          <p:cNvPr id="4" name="Titel 3">
            <a:extLst>
              <a:ext uri="{FF2B5EF4-FFF2-40B4-BE49-F238E27FC236}">
                <a16:creationId xmlns:a16="http://schemas.microsoft.com/office/drawing/2014/main" id="{A45C555C-219F-4BE3-A25C-646F9CF8FB93}"/>
              </a:ext>
            </a:extLst>
          </p:cNvPr>
          <p:cNvSpPr>
            <a:spLocks noGrp="1"/>
          </p:cNvSpPr>
          <p:nvPr>
            <p:ph type="title"/>
          </p:nvPr>
        </p:nvSpPr>
        <p:spPr/>
        <p:txBody>
          <a:bodyPr/>
          <a:lstStyle/>
          <a:p>
            <a:r>
              <a:rPr lang="da-DK" dirty="0"/>
              <a:t>Spørgsmål til gruppearbejde 2</a:t>
            </a:r>
          </a:p>
        </p:txBody>
      </p:sp>
    </p:spTree>
    <p:extLst>
      <p:ext uri="{BB962C8B-B14F-4D97-AF65-F5344CB8AC3E}">
        <p14:creationId xmlns:p14="http://schemas.microsoft.com/office/powerpoint/2010/main" val="20454687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sym typeface="Palatino"/>
              </a:rPr>
              <a:t>Opsamling fra gruppedrøftelserne og de videre perspektiver </a:t>
            </a:r>
            <a:r>
              <a:rPr lang="da-DK" sz="3600" dirty="0">
                <a:solidFill>
                  <a:schemeClr val="tx1"/>
                </a:solidFill>
              </a:rPr>
              <a:t> </a:t>
            </a: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62875" y="2696174"/>
            <a:ext cx="3976688" cy="1508671"/>
          </a:xfrm>
        </p:spPr>
        <p:txBody>
          <a:bodyPr>
            <a:normAutofit/>
          </a:bodyPr>
          <a:lstStyle/>
          <a:p>
            <a:endParaRPr lang="da-DK" sz="1800" i="1" dirty="0">
              <a:solidFill>
                <a:schemeClr val="tx1"/>
              </a:solidFill>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8178529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1BC3C048-5329-4A0B-9C33-645B2CC203D4}"/>
              </a:ext>
            </a:extLst>
          </p:cNvPr>
          <p:cNvGraphicFramePr>
            <a:graphicFrameLocks noGrp="1"/>
          </p:cNvGraphicFramePr>
          <p:nvPr>
            <p:extLst>
              <p:ext uri="{D42A27DB-BD31-4B8C-83A1-F6EECF244321}">
                <p14:modId xmlns:p14="http://schemas.microsoft.com/office/powerpoint/2010/main" val="1713912211"/>
              </p:ext>
            </p:extLst>
          </p:nvPr>
        </p:nvGraphicFramePr>
        <p:xfrm>
          <a:off x="143523" y="585927"/>
          <a:ext cx="11904954" cy="5882640"/>
        </p:xfrm>
        <a:graphic>
          <a:graphicData uri="http://schemas.openxmlformats.org/drawingml/2006/table">
            <a:tbl>
              <a:tblPr firstRow="1" bandRow="1">
                <a:tableStyleId>{5C22544A-7EE6-4342-B048-85BDC9FD1C3A}</a:tableStyleId>
              </a:tblPr>
              <a:tblGrid>
                <a:gridCol w="3968318">
                  <a:extLst>
                    <a:ext uri="{9D8B030D-6E8A-4147-A177-3AD203B41FA5}">
                      <a16:colId xmlns:a16="http://schemas.microsoft.com/office/drawing/2014/main" val="3020571387"/>
                    </a:ext>
                  </a:extLst>
                </a:gridCol>
                <a:gridCol w="3968318">
                  <a:extLst>
                    <a:ext uri="{9D8B030D-6E8A-4147-A177-3AD203B41FA5}">
                      <a16:colId xmlns:a16="http://schemas.microsoft.com/office/drawing/2014/main" val="977377478"/>
                    </a:ext>
                  </a:extLst>
                </a:gridCol>
                <a:gridCol w="3968318">
                  <a:extLst>
                    <a:ext uri="{9D8B030D-6E8A-4147-A177-3AD203B41FA5}">
                      <a16:colId xmlns:a16="http://schemas.microsoft.com/office/drawing/2014/main" val="2526346367"/>
                    </a:ext>
                  </a:extLst>
                </a:gridCol>
              </a:tblGrid>
              <a:tr h="5850385">
                <a:tc>
                  <a:txBody>
                    <a:bodyPr/>
                    <a:lstStyle/>
                    <a:p>
                      <a:pPr algn="l"/>
                      <a:r>
                        <a:rPr lang="da-DK" sz="2400" b="1" dirty="0" err="1">
                          <a:solidFill>
                            <a:schemeClr val="tx1"/>
                          </a:solidFill>
                          <a:effectLst/>
                          <a:latin typeface="+mn-lt"/>
                          <a:ea typeface="+mn-ea"/>
                          <a:cs typeface="+mn-cs"/>
                          <a:sym typeface="Palatino"/>
                        </a:rPr>
                        <a:t>Livstræet</a:t>
                      </a:r>
                      <a:endParaRPr lang="da-DK" sz="24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Der er så meget, der kan trykke,</a:t>
                      </a:r>
                    </a:p>
                    <a:p>
                      <a:pPr algn="l"/>
                      <a:r>
                        <a:rPr lang="da-DK" sz="1900" b="1" dirty="0">
                          <a:solidFill>
                            <a:schemeClr val="tx1"/>
                          </a:solidFill>
                          <a:effectLst/>
                          <a:latin typeface="+mn-lt"/>
                          <a:ea typeface="+mn-ea"/>
                          <a:cs typeface="+mn-cs"/>
                          <a:sym typeface="Palatino"/>
                        </a:rPr>
                        <a:t>Gøre dagen trist og grå.</a:t>
                      </a:r>
                    </a:p>
                    <a:p>
                      <a:pPr algn="l"/>
                      <a:r>
                        <a:rPr lang="da-DK" sz="1900" b="1" dirty="0">
                          <a:solidFill>
                            <a:schemeClr val="tx1"/>
                          </a:solidFill>
                          <a:effectLst/>
                          <a:latin typeface="+mn-lt"/>
                          <a:ea typeface="+mn-ea"/>
                          <a:cs typeface="+mn-cs"/>
                          <a:sym typeface="Palatino"/>
                        </a:rPr>
                        <a:t>Se de folk, der uden lykke</a:t>
                      </a:r>
                    </a:p>
                    <a:p>
                      <a:pPr algn="l"/>
                      <a:r>
                        <a:rPr lang="da-DK" sz="1900" b="1" dirty="0">
                          <a:solidFill>
                            <a:schemeClr val="tx1"/>
                          </a:solidFill>
                          <a:effectLst/>
                          <a:latin typeface="+mn-lt"/>
                          <a:ea typeface="+mn-ea"/>
                          <a:cs typeface="+mn-cs"/>
                          <a:sym typeface="Palatino"/>
                        </a:rPr>
                        <a:t>Bare går og går i stå.</a:t>
                      </a:r>
                    </a:p>
                    <a:p>
                      <a:pPr algn="l"/>
                      <a:r>
                        <a:rPr lang="da-DK" sz="1900" b="1" i="1" dirty="0">
                          <a:solidFill>
                            <a:schemeClr val="tx1"/>
                          </a:solidFill>
                          <a:effectLst/>
                          <a:latin typeface="+mn-lt"/>
                          <a:ea typeface="+mn-ea"/>
                          <a:cs typeface="+mn-cs"/>
                          <a:sym typeface="Palatino"/>
                        </a:rPr>
                        <a:t>Lad dem lege i livstræets krone,</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føle at livet er stort,</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skue de blå horisonter</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Og himmelhvælvingens port</a:t>
                      </a:r>
                      <a:endParaRPr lang="da-DK" sz="19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 </a:t>
                      </a:r>
                    </a:p>
                    <a:p>
                      <a:pPr algn="l"/>
                      <a:r>
                        <a:rPr lang="da-DK" sz="1900" b="1" dirty="0">
                          <a:solidFill>
                            <a:schemeClr val="tx1"/>
                          </a:solidFill>
                          <a:effectLst/>
                          <a:latin typeface="+mn-lt"/>
                          <a:ea typeface="+mn-ea"/>
                          <a:cs typeface="+mn-cs"/>
                          <a:sym typeface="Palatino"/>
                        </a:rPr>
                        <a:t>Der er så meget uden varme,</a:t>
                      </a:r>
                    </a:p>
                    <a:p>
                      <a:pPr algn="l"/>
                      <a:r>
                        <a:rPr lang="da-DK" sz="1900" b="1" dirty="0">
                          <a:solidFill>
                            <a:schemeClr val="tx1"/>
                          </a:solidFill>
                          <a:effectLst/>
                          <a:latin typeface="+mn-lt"/>
                          <a:ea typeface="+mn-ea"/>
                          <a:cs typeface="+mn-cs"/>
                          <a:sym typeface="Palatino"/>
                        </a:rPr>
                        <a:t>Uden ånd og uden liv.</a:t>
                      </a:r>
                    </a:p>
                    <a:p>
                      <a:pPr algn="l"/>
                      <a:r>
                        <a:rPr lang="da-DK" sz="1900" b="1" dirty="0">
                          <a:solidFill>
                            <a:schemeClr val="tx1"/>
                          </a:solidFill>
                          <a:effectLst/>
                          <a:latin typeface="+mn-lt"/>
                          <a:ea typeface="+mn-ea"/>
                          <a:cs typeface="+mn-cs"/>
                          <a:sym typeface="Palatino"/>
                        </a:rPr>
                        <a:t>Folk </a:t>
                      </a:r>
                      <a:r>
                        <a:rPr lang="da-DK" sz="1900" b="1" dirty="0" err="1">
                          <a:solidFill>
                            <a:schemeClr val="tx1"/>
                          </a:solidFill>
                          <a:effectLst/>
                          <a:latin typeface="+mn-lt"/>
                          <a:ea typeface="+mn-ea"/>
                          <a:cs typeface="+mn-cs"/>
                          <a:sym typeface="Palatino"/>
                        </a:rPr>
                        <a:t>bli’r</a:t>
                      </a:r>
                      <a:r>
                        <a:rPr lang="da-DK" sz="1900" b="1" dirty="0">
                          <a:solidFill>
                            <a:schemeClr val="tx1"/>
                          </a:solidFill>
                          <a:effectLst/>
                          <a:latin typeface="+mn-lt"/>
                          <a:ea typeface="+mn-ea"/>
                          <a:cs typeface="+mn-cs"/>
                          <a:sym typeface="Palatino"/>
                        </a:rPr>
                        <a:t> fattige og arme,</a:t>
                      </a:r>
                    </a:p>
                    <a:p>
                      <a:pPr algn="l"/>
                      <a:r>
                        <a:rPr lang="da-DK" sz="1900" b="1" dirty="0">
                          <a:solidFill>
                            <a:schemeClr val="tx1"/>
                          </a:solidFill>
                          <a:effectLst/>
                          <a:latin typeface="+mn-lt"/>
                          <a:ea typeface="+mn-ea"/>
                          <a:cs typeface="+mn-cs"/>
                          <a:sym typeface="Palatino"/>
                        </a:rPr>
                        <a:t>Tænker kun på tidsfordriv.</a:t>
                      </a:r>
                    </a:p>
                    <a:p>
                      <a:pPr algn="l"/>
                      <a:r>
                        <a:rPr lang="da-DK" sz="1900" b="1" i="1" dirty="0">
                          <a:solidFill>
                            <a:schemeClr val="tx1"/>
                          </a:solidFill>
                          <a:effectLst/>
                          <a:latin typeface="+mn-lt"/>
                          <a:ea typeface="+mn-ea"/>
                          <a:cs typeface="+mn-cs"/>
                          <a:sym typeface="Palatino"/>
                        </a:rPr>
                        <a:t>Lad dem lege i livstræets krone,</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føle at livet er stort,</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skue de blå horisonter</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Og himmelhvælvingens port</a:t>
                      </a:r>
                      <a:endParaRPr lang="da-DK" sz="1900" b="1" dirty="0">
                        <a:solidFill>
                          <a:schemeClr val="tx1"/>
                        </a:solidFill>
                        <a:effectLst/>
                        <a:latin typeface="+mn-lt"/>
                        <a:ea typeface="+mn-ea"/>
                        <a:cs typeface="+mn-cs"/>
                        <a:sym typeface="Palatino"/>
                      </a:endParaRPr>
                    </a:p>
                    <a:p>
                      <a:pPr algn="l"/>
                      <a:endParaRPr lang="da-DK" sz="1900" dirty="0">
                        <a:solidFill>
                          <a:schemeClr val="tx1"/>
                        </a:solidFill>
                      </a:endParaRPr>
                    </a:p>
                  </a:txBody>
                  <a:tcPr>
                    <a:solidFill>
                      <a:schemeClr val="bg1"/>
                    </a:solidFill>
                  </a:tcPr>
                </a:tc>
                <a:tc>
                  <a:txBody>
                    <a:bodyPr/>
                    <a:lstStyle/>
                    <a:p>
                      <a:pPr algn="l"/>
                      <a:endParaRPr lang="da-DK" sz="19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Der er så mange uden venner,</a:t>
                      </a:r>
                    </a:p>
                    <a:p>
                      <a:pPr algn="l"/>
                      <a:r>
                        <a:rPr lang="da-DK" sz="1900" b="1" dirty="0">
                          <a:solidFill>
                            <a:schemeClr val="tx1"/>
                          </a:solidFill>
                          <a:effectLst/>
                          <a:latin typeface="+mn-lt"/>
                          <a:ea typeface="+mn-ea"/>
                          <a:cs typeface="+mn-cs"/>
                          <a:sym typeface="Palatino"/>
                        </a:rPr>
                        <a:t>Uden kærlighed og kys.</a:t>
                      </a:r>
                    </a:p>
                    <a:p>
                      <a:pPr algn="l"/>
                      <a:r>
                        <a:rPr lang="da-DK" sz="1900" b="1" dirty="0">
                          <a:solidFill>
                            <a:schemeClr val="tx1"/>
                          </a:solidFill>
                          <a:effectLst/>
                          <a:latin typeface="+mn-lt"/>
                          <a:ea typeface="+mn-ea"/>
                          <a:cs typeface="+mn-cs"/>
                          <a:sym typeface="Palatino"/>
                        </a:rPr>
                        <a:t>Folk </a:t>
                      </a:r>
                      <a:r>
                        <a:rPr lang="da-DK" sz="1900" b="1" dirty="0" err="1">
                          <a:solidFill>
                            <a:schemeClr val="tx1"/>
                          </a:solidFill>
                          <a:effectLst/>
                          <a:latin typeface="+mn-lt"/>
                          <a:ea typeface="+mn-ea"/>
                          <a:cs typeface="+mn-cs"/>
                          <a:sym typeface="Palatino"/>
                        </a:rPr>
                        <a:t>bli’r</a:t>
                      </a:r>
                      <a:r>
                        <a:rPr lang="da-DK" sz="1900" b="1" dirty="0">
                          <a:solidFill>
                            <a:schemeClr val="tx1"/>
                          </a:solidFill>
                          <a:effectLst/>
                          <a:latin typeface="+mn-lt"/>
                          <a:ea typeface="+mn-ea"/>
                          <a:cs typeface="+mn-cs"/>
                          <a:sym typeface="Palatino"/>
                        </a:rPr>
                        <a:t> fattige og arme,</a:t>
                      </a:r>
                    </a:p>
                    <a:p>
                      <a:pPr algn="l"/>
                      <a:r>
                        <a:rPr lang="da-DK" sz="1900" b="1" dirty="0">
                          <a:solidFill>
                            <a:schemeClr val="tx1"/>
                          </a:solidFill>
                          <a:effectLst/>
                          <a:latin typeface="+mn-lt"/>
                          <a:ea typeface="+mn-ea"/>
                          <a:cs typeface="+mn-cs"/>
                          <a:sym typeface="Palatino"/>
                        </a:rPr>
                        <a:t>Hvor skal de mon finde lys?</a:t>
                      </a:r>
                    </a:p>
                    <a:p>
                      <a:pPr algn="l"/>
                      <a:r>
                        <a:rPr lang="da-DK" sz="1900" b="1" i="1" dirty="0">
                          <a:solidFill>
                            <a:schemeClr val="tx1"/>
                          </a:solidFill>
                          <a:effectLst/>
                          <a:latin typeface="+mn-lt"/>
                          <a:ea typeface="+mn-ea"/>
                          <a:cs typeface="+mn-cs"/>
                          <a:sym typeface="Palatino"/>
                        </a:rPr>
                        <a:t>Lad dem lege i livstræets krone,</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føle at livet er stort,</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skue de blå horisonter</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Og himmelhvælvingens port</a:t>
                      </a:r>
                      <a:endParaRPr lang="da-DK" sz="19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 </a:t>
                      </a:r>
                    </a:p>
                    <a:p>
                      <a:pPr algn="l"/>
                      <a:r>
                        <a:rPr lang="da-DK" sz="1900" b="1" dirty="0">
                          <a:solidFill>
                            <a:schemeClr val="tx1"/>
                          </a:solidFill>
                          <a:effectLst/>
                          <a:latin typeface="+mn-lt"/>
                          <a:ea typeface="+mn-ea"/>
                          <a:cs typeface="+mn-cs"/>
                          <a:sym typeface="Palatino"/>
                        </a:rPr>
                        <a:t>Der er så hård en kamp om magten,</a:t>
                      </a:r>
                    </a:p>
                    <a:p>
                      <a:pPr algn="l"/>
                      <a:r>
                        <a:rPr lang="da-DK" sz="1900" b="1" dirty="0">
                          <a:solidFill>
                            <a:schemeClr val="tx1"/>
                          </a:solidFill>
                          <a:effectLst/>
                          <a:latin typeface="+mn-lt"/>
                          <a:ea typeface="+mn-ea"/>
                          <a:cs typeface="+mn-cs"/>
                          <a:sym typeface="Palatino"/>
                        </a:rPr>
                        <a:t>Alle tænker på sig selv.</a:t>
                      </a:r>
                    </a:p>
                    <a:p>
                      <a:pPr algn="l"/>
                      <a:r>
                        <a:rPr lang="da-DK" sz="1900" b="1" dirty="0">
                          <a:solidFill>
                            <a:schemeClr val="tx1"/>
                          </a:solidFill>
                          <a:effectLst/>
                          <a:latin typeface="+mn-lt"/>
                          <a:ea typeface="+mn-ea"/>
                          <a:cs typeface="+mn-cs"/>
                          <a:sym typeface="Palatino"/>
                        </a:rPr>
                        <a:t>Er der ingen der har sagt dem,</a:t>
                      </a:r>
                    </a:p>
                    <a:p>
                      <a:pPr algn="l"/>
                      <a:r>
                        <a:rPr lang="da-DK" sz="1900" b="1" dirty="0">
                          <a:solidFill>
                            <a:schemeClr val="tx1"/>
                          </a:solidFill>
                          <a:effectLst/>
                          <a:latin typeface="+mn-lt"/>
                          <a:ea typeface="+mn-ea"/>
                          <a:cs typeface="+mn-cs"/>
                          <a:sym typeface="Palatino"/>
                        </a:rPr>
                        <a:t>At de slår sig selv ihjel?</a:t>
                      </a:r>
                    </a:p>
                    <a:p>
                      <a:pPr algn="l"/>
                      <a:r>
                        <a:rPr lang="da-DK" sz="1900" b="1" i="1" dirty="0">
                          <a:solidFill>
                            <a:schemeClr val="tx1"/>
                          </a:solidFill>
                          <a:effectLst/>
                          <a:latin typeface="+mn-lt"/>
                          <a:ea typeface="+mn-ea"/>
                          <a:cs typeface="+mn-cs"/>
                          <a:sym typeface="Palatino"/>
                        </a:rPr>
                        <a:t>Lad dem lege i livstræets krone,</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føle at livet er stort,</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dem skue de blå horisonter</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Og himmelhvælvingens port</a:t>
                      </a:r>
                      <a:endParaRPr lang="da-DK" sz="1900" b="1" dirty="0">
                        <a:solidFill>
                          <a:schemeClr val="tx1"/>
                        </a:solidFill>
                        <a:effectLst/>
                        <a:latin typeface="+mn-lt"/>
                        <a:ea typeface="+mn-ea"/>
                        <a:cs typeface="+mn-cs"/>
                        <a:sym typeface="Palatino"/>
                      </a:endParaRPr>
                    </a:p>
                    <a:p>
                      <a:pPr algn="l"/>
                      <a:endParaRPr lang="da-DK" sz="1900" dirty="0">
                        <a:solidFill>
                          <a:schemeClr val="tx1"/>
                        </a:solidFill>
                      </a:endParaRPr>
                    </a:p>
                  </a:txBody>
                  <a:tcPr>
                    <a:solidFill>
                      <a:schemeClr val="bg1"/>
                    </a:solidFill>
                  </a:tcPr>
                </a:tc>
                <a:tc>
                  <a:txBody>
                    <a:bodyPr/>
                    <a:lstStyle/>
                    <a:p>
                      <a:pPr algn="l"/>
                      <a:endParaRPr lang="da-DK" sz="19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Der er så mange, der er slaver,</a:t>
                      </a:r>
                    </a:p>
                    <a:p>
                      <a:pPr algn="l"/>
                      <a:r>
                        <a:rPr lang="da-DK" sz="1900" b="1" dirty="0">
                          <a:solidFill>
                            <a:schemeClr val="tx1"/>
                          </a:solidFill>
                          <a:effectLst/>
                          <a:latin typeface="+mn-lt"/>
                          <a:ea typeface="+mn-ea"/>
                          <a:cs typeface="+mn-cs"/>
                          <a:sym typeface="Palatino"/>
                        </a:rPr>
                        <a:t>Lænket fast til job og tid –</a:t>
                      </a:r>
                    </a:p>
                    <a:p>
                      <a:pPr algn="l"/>
                      <a:r>
                        <a:rPr lang="da-DK" sz="1900" b="1" dirty="0">
                          <a:solidFill>
                            <a:schemeClr val="tx1"/>
                          </a:solidFill>
                          <a:effectLst/>
                          <a:latin typeface="+mn-lt"/>
                          <a:ea typeface="+mn-ea"/>
                          <a:cs typeface="+mn-cs"/>
                          <a:sym typeface="Palatino"/>
                        </a:rPr>
                        <a:t>Hvorfor bruges vores gaver</a:t>
                      </a:r>
                    </a:p>
                    <a:p>
                      <a:pPr algn="l"/>
                      <a:r>
                        <a:rPr lang="da-DK" sz="1900" b="1" dirty="0">
                          <a:solidFill>
                            <a:schemeClr val="tx1"/>
                          </a:solidFill>
                          <a:effectLst/>
                          <a:latin typeface="+mn-lt"/>
                          <a:ea typeface="+mn-ea"/>
                          <a:cs typeface="+mn-cs"/>
                          <a:sym typeface="Palatino"/>
                        </a:rPr>
                        <a:t>Uden tanke, uden vid?</a:t>
                      </a:r>
                    </a:p>
                    <a:p>
                      <a:pPr algn="l"/>
                      <a:r>
                        <a:rPr lang="da-DK" sz="1900" b="1" i="1" dirty="0">
                          <a:solidFill>
                            <a:schemeClr val="tx1"/>
                          </a:solidFill>
                          <a:effectLst/>
                          <a:latin typeface="+mn-lt"/>
                          <a:ea typeface="+mn-ea"/>
                          <a:cs typeface="+mn-cs"/>
                          <a:sym typeface="Palatino"/>
                        </a:rPr>
                        <a:t>Lad os lege i livstræets krone,</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os føle at livet er stort,</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Lad os skue de blå horisonter</a:t>
                      </a:r>
                      <a:endParaRPr lang="da-DK" sz="1900" b="1" dirty="0">
                        <a:solidFill>
                          <a:schemeClr val="tx1"/>
                        </a:solidFill>
                        <a:effectLst/>
                        <a:latin typeface="+mn-lt"/>
                        <a:ea typeface="+mn-ea"/>
                        <a:cs typeface="+mn-cs"/>
                        <a:sym typeface="Palatino"/>
                      </a:endParaRPr>
                    </a:p>
                    <a:p>
                      <a:pPr algn="l"/>
                      <a:r>
                        <a:rPr lang="da-DK" sz="1900" b="1" i="1" dirty="0">
                          <a:solidFill>
                            <a:schemeClr val="tx1"/>
                          </a:solidFill>
                          <a:effectLst/>
                          <a:latin typeface="+mn-lt"/>
                          <a:ea typeface="+mn-ea"/>
                          <a:cs typeface="+mn-cs"/>
                          <a:sym typeface="Palatino"/>
                        </a:rPr>
                        <a:t>Og himmelhvælvingens port</a:t>
                      </a:r>
                      <a:endParaRPr lang="da-DK" sz="1900" b="1" dirty="0">
                        <a:solidFill>
                          <a:schemeClr val="tx1"/>
                        </a:solidFill>
                        <a:effectLst/>
                        <a:latin typeface="+mn-lt"/>
                        <a:ea typeface="+mn-ea"/>
                        <a:cs typeface="+mn-cs"/>
                        <a:sym typeface="Palatino"/>
                      </a:endParaRPr>
                    </a:p>
                    <a:p>
                      <a:pPr algn="l"/>
                      <a:r>
                        <a:rPr lang="da-DK" sz="1900" b="1" dirty="0">
                          <a:solidFill>
                            <a:schemeClr val="tx1"/>
                          </a:solidFill>
                          <a:effectLst/>
                          <a:latin typeface="+mn-lt"/>
                          <a:ea typeface="+mn-ea"/>
                          <a:cs typeface="+mn-cs"/>
                          <a:sym typeface="Palatino"/>
                        </a:rPr>
                        <a:t> </a:t>
                      </a:r>
                    </a:p>
                    <a:p>
                      <a:pPr algn="l"/>
                      <a:r>
                        <a:rPr lang="da-DK" sz="1900" b="1" dirty="0">
                          <a:solidFill>
                            <a:schemeClr val="tx1"/>
                          </a:solidFill>
                          <a:effectLst/>
                          <a:latin typeface="+mn-lt"/>
                          <a:ea typeface="+mn-ea"/>
                          <a:cs typeface="+mn-cs"/>
                          <a:sym typeface="Palatino"/>
                        </a:rPr>
                        <a:t> </a:t>
                      </a:r>
                    </a:p>
                    <a:p>
                      <a:pPr algn="l"/>
                      <a:r>
                        <a:rPr lang="da-DK" sz="1900" b="1" dirty="0">
                          <a:solidFill>
                            <a:schemeClr val="tx1"/>
                          </a:solidFill>
                          <a:effectLst/>
                          <a:latin typeface="+mn-lt"/>
                          <a:ea typeface="+mn-ea"/>
                          <a:cs typeface="+mn-cs"/>
                          <a:sym typeface="Palatino"/>
                        </a:rPr>
                        <a:t>Musik af Hans Holm</a:t>
                      </a:r>
                    </a:p>
                    <a:p>
                      <a:pPr algn="l"/>
                      <a:r>
                        <a:rPr lang="da-DK" sz="1900" b="1" dirty="0">
                          <a:solidFill>
                            <a:schemeClr val="tx1"/>
                          </a:solidFill>
                          <a:effectLst/>
                          <a:latin typeface="+mn-lt"/>
                          <a:ea typeface="+mn-ea"/>
                          <a:cs typeface="+mn-cs"/>
                          <a:sym typeface="Palatino"/>
                        </a:rPr>
                        <a:t>Tekst af Erik Lindebjerg</a:t>
                      </a:r>
                    </a:p>
                    <a:p>
                      <a:pPr algn="l"/>
                      <a:endParaRPr lang="da-DK" sz="1900" dirty="0">
                        <a:solidFill>
                          <a:schemeClr val="tx1"/>
                        </a:solidFill>
                      </a:endParaRPr>
                    </a:p>
                  </a:txBody>
                  <a:tcPr>
                    <a:solidFill>
                      <a:schemeClr val="bg1"/>
                    </a:solidFill>
                  </a:tcPr>
                </a:tc>
                <a:extLst>
                  <a:ext uri="{0D108BD9-81ED-4DB2-BD59-A6C34878D82A}">
                    <a16:rowId xmlns:a16="http://schemas.microsoft.com/office/drawing/2014/main" val="548280027"/>
                  </a:ext>
                </a:extLst>
              </a:tr>
            </a:tbl>
          </a:graphicData>
        </a:graphic>
      </p:graphicFrame>
    </p:spTree>
    <p:extLst>
      <p:ext uri="{BB962C8B-B14F-4D97-AF65-F5344CB8AC3E}">
        <p14:creationId xmlns:p14="http://schemas.microsoft.com/office/powerpoint/2010/main" val="283709534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br>
              <a:rPr lang="da-DK" sz="3600" dirty="0">
                <a:solidFill>
                  <a:schemeClr val="tx1"/>
                </a:solidFill>
                <a:sym typeface="Palatino"/>
              </a:rPr>
            </a:br>
            <a:r>
              <a:rPr lang="da-DK" sz="3600" dirty="0">
                <a:solidFill>
                  <a:schemeClr val="tx1"/>
                </a:solidFill>
                <a:sym typeface="Palatino"/>
              </a:rPr>
              <a:t>Afslutning af dagen </a:t>
            </a:r>
            <a:r>
              <a:rPr lang="da-DK" sz="3600" dirty="0">
                <a:solidFill>
                  <a:schemeClr val="tx1"/>
                </a:solidFill>
              </a:rPr>
              <a:t> </a:t>
            </a:r>
            <a:br>
              <a:rPr lang="da-DK" sz="3600" dirty="0">
                <a:solidFill>
                  <a:schemeClr val="tx1"/>
                </a:solidFill>
              </a:rPr>
            </a:b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3" name="Pladsholder til tekst 2"/>
          <p:cNvSpPr>
            <a:spLocks noGrp="1"/>
          </p:cNvSpPr>
          <p:nvPr>
            <p:ph type="body" idx="1"/>
          </p:nvPr>
        </p:nvSpPr>
        <p:spPr>
          <a:xfrm>
            <a:off x="7762875" y="2898726"/>
            <a:ext cx="3976688" cy="1508671"/>
          </a:xfrm>
        </p:spPr>
        <p:txBody>
          <a:bodyPr>
            <a:normAutofit/>
          </a:bodyPr>
          <a:lstStyle/>
          <a:p>
            <a:r>
              <a:rPr lang="da-DK" sz="2800" i="1" dirty="0">
                <a:solidFill>
                  <a:schemeClr val="tx1"/>
                </a:solidFill>
                <a:latin typeface="+mj-lt"/>
                <a:ea typeface="Times" panose="02020603050405020304" pitchFamily="18" charset="0"/>
                <a:cs typeface="Times New Roman" panose="02020603050405020304" pitchFamily="18" charset="0"/>
              </a:rPr>
              <a:t>Underdirektør </a:t>
            </a:r>
          </a:p>
          <a:p>
            <a:r>
              <a:rPr lang="da-DK" sz="2800" i="1" dirty="0">
                <a:solidFill>
                  <a:schemeClr val="tx1"/>
                </a:solidFill>
                <a:latin typeface="+mj-lt"/>
                <a:ea typeface="Times" panose="02020603050405020304" pitchFamily="18" charset="0"/>
                <a:cs typeface="Times New Roman" panose="02020603050405020304" pitchFamily="18" charset="0"/>
              </a:rPr>
              <a:t>Lars Linderholm</a:t>
            </a:r>
          </a:p>
          <a:p>
            <a:r>
              <a:rPr lang="da-DK" sz="2800" i="1" dirty="0">
                <a:solidFill>
                  <a:schemeClr val="tx1"/>
                </a:solidFill>
                <a:latin typeface="+mj-lt"/>
                <a:ea typeface="Times" panose="02020603050405020304" pitchFamily="18" charset="0"/>
                <a:cs typeface="Times New Roman" panose="02020603050405020304" pitchFamily="18" charset="0"/>
              </a:rPr>
              <a:t>Frivilligafdelingen</a:t>
            </a:r>
            <a:endParaRPr lang="da-DK" sz="2800" i="1" dirty="0">
              <a:solidFill>
                <a:schemeClr val="tx1"/>
              </a:solidFill>
              <a:effectLst/>
              <a:latin typeface="+mj-lt"/>
              <a:ea typeface="Times" panose="02020603050405020304" pitchFamily="18" charset="0"/>
              <a:cs typeface="Times New Roman" panose="02020603050405020304" pitchFamily="18" charset="0"/>
            </a:endParaRPr>
          </a:p>
          <a:p>
            <a:endParaRPr lang="da-DK" sz="1800" i="1" dirty="0">
              <a:solidFill>
                <a:schemeClr val="tx1"/>
              </a:solidFill>
            </a:endParaRPr>
          </a:p>
        </p:txBody>
      </p:sp>
      <p:sp>
        <p:nvSpPr>
          <p:cNvPr id="4" name="Pladsholder til tekst 3"/>
          <p:cNvSpPr>
            <a:spLocks noGrp="1"/>
          </p:cNvSpPr>
          <p:nvPr>
            <p:ph type="body" sz="quarter" idx="10"/>
          </p:nvPr>
        </p:nvSpPr>
        <p:spPr/>
        <p:txBody>
          <a:bodyPr/>
          <a:lstStyle/>
          <a:p>
            <a:r>
              <a:rPr lang="da-DK" dirty="0"/>
              <a:t>Temadag om fokuseret indsats</a:t>
            </a:r>
          </a:p>
        </p:txBody>
      </p:sp>
    </p:spTree>
    <p:extLst>
      <p:ext uri="{BB962C8B-B14F-4D97-AF65-F5344CB8AC3E}">
        <p14:creationId xmlns:p14="http://schemas.microsoft.com/office/powerpoint/2010/main" val="380102745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719DD4C-B149-4532-804A-AC3EA13874EA}"/>
              </a:ext>
            </a:extLst>
          </p:cNvPr>
          <p:cNvSpPr>
            <a:spLocks noGrp="1"/>
          </p:cNvSpPr>
          <p:nvPr>
            <p:ph sz="quarter" idx="12"/>
          </p:nvPr>
        </p:nvSpPr>
        <p:spPr>
          <a:xfrm>
            <a:off x="1016002" y="1350018"/>
            <a:ext cx="10617702" cy="4340411"/>
          </a:xfrm>
        </p:spPr>
        <p:txBody>
          <a:bodyPr/>
          <a:lstStyle/>
          <a:p>
            <a:pPr marL="0" indent="0" algn="ctr">
              <a:buNone/>
            </a:pPr>
            <a:r>
              <a:rPr lang="da-DK" sz="6600" dirty="0">
                <a:solidFill>
                  <a:srgbClr val="C00000"/>
                </a:solidFill>
                <a:latin typeface="Georgia" panose="02040502050405020303" pitchFamily="18" charset="0"/>
              </a:rPr>
              <a:t>Kom godt hjem</a:t>
            </a:r>
          </a:p>
          <a:p>
            <a:pPr marL="480921" lvl="2" indent="0" algn="ctr">
              <a:buNone/>
            </a:pPr>
            <a:endParaRPr lang="da-DK" sz="3000" dirty="0"/>
          </a:p>
        </p:txBody>
      </p:sp>
      <p:pic>
        <p:nvPicPr>
          <p:cNvPr id="5" name="Billede 1">
            <a:extLst>
              <a:ext uri="{FF2B5EF4-FFF2-40B4-BE49-F238E27FC236}">
                <a16:creationId xmlns:a16="http://schemas.microsoft.com/office/drawing/2014/main" id="{96849C19-D7C4-48D7-9205-9B228D7B9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195" y="2837113"/>
            <a:ext cx="2906278" cy="285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a:extLst>
              <a:ext uri="{FF2B5EF4-FFF2-40B4-BE49-F238E27FC236}">
                <a16:creationId xmlns:a16="http://schemas.microsoft.com/office/drawing/2014/main" id="{5412BD90-0708-413C-B121-D9C0F0555EF5}"/>
              </a:ext>
            </a:extLst>
          </p:cNvPr>
          <p:cNvSpPr>
            <a:spLocks noGrp="1"/>
          </p:cNvSpPr>
          <p:nvPr>
            <p:ph type="title"/>
          </p:nvPr>
        </p:nvSpPr>
        <p:spPr/>
        <p:txBody>
          <a:bodyPr/>
          <a:lstStyle/>
          <a:p>
            <a:endParaRPr lang="da-DK" dirty="0"/>
          </a:p>
        </p:txBody>
      </p:sp>
    </p:spTree>
    <p:extLst>
      <p:ext uri="{BB962C8B-B14F-4D97-AF65-F5344CB8AC3E}">
        <p14:creationId xmlns:p14="http://schemas.microsoft.com/office/powerpoint/2010/main" val="33165319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E722E60F-30E2-4AF4-A9B6-0A9094486CF6}"/>
              </a:ext>
            </a:extLst>
          </p:cNvPr>
          <p:cNvSpPr txBox="1">
            <a:spLocks/>
          </p:cNvSpPr>
          <p:nvPr/>
        </p:nvSpPr>
        <p:spPr>
          <a:xfrm>
            <a:off x="499207" y="248575"/>
            <a:ext cx="11405747" cy="6188184"/>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600" b="1" dirty="0">
                <a:solidFill>
                  <a:schemeClr val="accent6">
                    <a:lumMod val="50000"/>
                    <a:lumOff val="50000"/>
                  </a:schemeClr>
                </a:solidFill>
              </a:rPr>
              <a:t>Program</a:t>
            </a:r>
          </a:p>
          <a:p>
            <a:endParaRPr lang="da-DK" sz="2100" b="1" dirty="0">
              <a:solidFill>
                <a:schemeClr val="accent6">
                  <a:lumMod val="50000"/>
                  <a:lumOff val="50000"/>
                </a:schemeClr>
              </a:solidFill>
            </a:endParaRPr>
          </a:p>
          <a:p>
            <a:r>
              <a:rPr lang="da-DK" sz="2400" dirty="0">
                <a:solidFill>
                  <a:schemeClr val="tx1"/>
                </a:solidFill>
              </a:rPr>
              <a:t>KL. 10.10	Program og introduktion til dagen</a:t>
            </a:r>
          </a:p>
          <a:p>
            <a:r>
              <a:rPr lang="da-DK" sz="2400" dirty="0">
                <a:solidFill>
                  <a:schemeClr val="tx1"/>
                </a:solidFill>
                <a:sym typeface="Palatino"/>
              </a:rPr>
              <a:t>		</a:t>
            </a:r>
          </a:p>
          <a:p>
            <a:r>
              <a:rPr lang="da-DK" sz="2400" dirty="0">
                <a:solidFill>
                  <a:schemeClr val="tx1"/>
                </a:solidFill>
                <a:sym typeface="Palatino"/>
              </a:rPr>
              <a:t>		Rammerne om de midlertidige pladser og akut pladser </a:t>
            </a:r>
          </a:p>
          <a:p>
            <a:r>
              <a:rPr lang="da-DK" sz="2400" dirty="0">
                <a:solidFill>
                  <a:schemeClr val="tx1"/>
                </a:solidFill>
                <a:sym typeface="Palatino"/>
              </a:rPr>
              <a:t>		</a:t>
            </a:r>
            <a:r>
              <a:rPr lang="da-DK" sz="2000" i="1" dirty="0">
                <a:solidFill>
                  <a:schemeClr val="tx1"/>
                </a:solidFill>
                <a:sym typeface="Palatino"/>
              </a:rPr>
              <a:t>v/ socialjurist Susanne Bækgaard Holm, Rådgivningen </a:t>
            </a:r>
          </a:p>
          <a:p>
            <a:r>
              <a:rPr lang="da-DK" sz="2400" i="1" dirty="0">
                <a:solidFill>
                  <a:schemeClr val="tx1"/>
                </a:solidFill>
                <a:sym typeface="Palatino"/>
              </a:rPr>
              <a:t>		</a:t>
            </a:r>
          </a:p>
          <a:p>
            <a:r>
              <a:rPr lang="da-DK" sz="2400" i="1" dirty="0">
                <a:solidFill>
                  <a:schemeClr val="tx1"/>
                </a:solidFill>
                <a:sym typeface="Palatino"/>
              </a:rPr>
              <a:t>		</a:t>
            </a:r>
            <a:r>
              <a:rPr lang="da-DK" sz="2400" dirty="0">
                <a:solidFill>
                  <a:schemeClr val="tx1"/>
                </a:solidFill>
              </a:rPr>
              <a:t>Præsentation af resultater fra vidensindsamlingen </a:t>
            </a:r>
          </a:p>
          <a:p>
            <a:r>
              <a:rPr lang="da-DK" sz="2400" dirty="0">
                <a:solidFill>
                  <a:schemeClr val="tx1"/>
                </a:solidFill>
              </a:rPr>
              <a:t>		</a:t>
            </a:r>
            <a:r>
              <a:rPr lang="da-DK" sz="2000" i="1" dirty="0">
                <a:solidFill>
                  <a:schemeClr val="tx1"/>
                </a:solidFill>
              </a:rPr>
              <a:t>v/ chefkonsulent Mirjana Saabye, Samfundsanalyse </a:t>
            </a:r>
          </a:p>
          <a:p>
            <a:r>
              <a:rPr lang="da-DK" sz="2400" dirty="0">
                <a:solidFill>
                  <a:schemeClr val="tx1"/>
                </a:solidFill>
                <a:sym typeface="Palatino"/>
              </a:rPr>
              <a:t>		</a:t>
            </a:r>
          </a:p>
          <a:p>
            <a:r>
              <a:rPr lang="da-DK" sz="2400" dirty="0">
                <a:solidFill>
                  <a:schemeClr val="tx1"/>
                </a:solidFill>
                <a:sym typeface="Palatino"/>
              </a:rPr>
              <a:t>		Spørgsmål til Susanne og Mirjana		</a:t>
            </a:r>
          </a:p>
          <a:p>
            <a:endParaRPr lang="da-DK" sz="2400" dirty="0">
              <a:solidFill>
                <a:schemeClr val="tx1"/>
              </a:solidFill>
              <a:sym typeface="Palatino"/>
            </a:endParaRPr>
          </a:p>
          <a:p>
            <a:r>
              <a:rPr lang="da-DK" sz="2400" dirty="0">
                <a:solidFill>
                  <a:schemeClr val="tx1"/>
                </a:solidFill>
                <a:sym typeface="Palatino"/>
              </a:rPr>
              <a:t>		Gruppedrøftelser (regionsopdelt)</a:t>
            </a:r>
          </a:p>
          <a:p>
            <a:endParaRPr lang="da-DK" sz="2400" dirty="0">
              <a:solidFill>
                <a:schemeClr val="tx1"/>
              </a:solidFill>
              <a:sym typeface="Palatino"/>
            </a:endParaRPr>
          </a:p>
          <a:p>
            <a:r>
              <a:rPr lang="da-DK" sz="2400" dirty="0">
                <a:solidFill>
                  <a:schemeClr val="tx1"/>
                </a:solidFill>
                <a:sym typeface="Palatino"/>
              </a:rPr>
              <a:t>Kl. 11.45	Frokost</a:t>
            </a:r>
          </a:p>
        </p:txBody>
      </p:sp>
      <p:pic>
        <p:nvPicPr>
          <p:cNvPr id="4" name="Billede 3">
            <a:extLst>
              <a:ext uri="{FF2B5EF4-FFF2-40B4-BE49-F238E27FC236}">
                <a16:creationId xmlns:a16="http://schemas.microsoft.com/office/drawing/2014/main" id="{95998133-8D36-4AB1-B693-5462FCA422B0}"/>
              </a:ext>
            </a:extLst>
          </p:cNvPr>
          <p:cNvPicPr>
            <a:picLocks noChangeAspect="1"/>
          </p:cNvPicPr>
          <p:nvPr/>
        </p:nvPicPr>
        <p:blipFill rotWithShape="1">
          <a:blip r:embed="rId2"/>
          <a:srcRect l="26645" t="27449" r="46213" b="18981"/>
          <a:stretch/>
        </p:blipFill>
        <p:spPr bwMode="auto">
          <a:xfrm>
            <a:off x="9821596" y="3734892"/>
            <a:ext cx="1871197" cy="22800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84760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E722E60F-30E2-4AF4-A9B6-0A9094486CF6}"/>
              </a:ext>
            </a:extLst>
          </p:cNvPr>
          <p:cNvSpPr txBox="1">
            <a:spLocks/>
          </p:cNvSpPr>
          <p:nvPr/>
        </p:nvSpPr>
        <p:spPr>
          <a:xfrm>
            <a:off x="499207" y="248575"/>
            <a:ext cx="11405747" cy="6462618"/>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600" b="1" dirty="0">
                <a:solidFill>
                  <a:schemeClr val="accent6">
                    <a:lumMod val="50000"/>
                    <a:lumOff val="50000"/>
                  </a:schemeClr>
                </a:solidFill>
              </a:rPr>
              <a:t>Program</a:t>
            </a:r>
          </a:p>
          <a:p>
            <a:endParaRPr lang="da-DK" sz="2100" b="1" dirty="0">
              <a:solidFill>
                <a:schemeClr val="accent6">
                  <a:lumMod val="50000"/>
                  <a:lumOff val="50000"/>
                </a:schemeClr>
              </a:solidFill>
            </a:endParaRPr>
          </a:p>
          <a:p>
            <a:r>
              <a:rPr lang="da-DK" sz="2400" dirty="0">
                <a:solidFill>
                  <a:schemeClr val="tx1"/>
                </a:solidFill>
              </a:rPr>
              <a:t>Kl. 12.30</a:t>
            </a:r>
            <a:r>
              <a:rPr lang="da-DK" sz="2100" dirty="0">
                <a:solidFill>
                  <a:schemeClr val="tx1"/>
                </a:solidFill>
              </a:rPr>
              <a:t>	</a:t>
            </a:r>
            <a:r>
              <a:rPr lang="da-DK" sz="2400" dirty="0">
                <a:solidFill>
                  <a:schemeClr val="tx1"/>
                </a:solidFill>
                <a:effectLst/>
                <a:latin typeface="+mj-lt"/>
                <a:ea typeface="Times" panose="02020603050405020304" pitchFamily="18" charset="0"/>
                <a:cs typeface="Times New Roman" panose="02020603050405020304" pitchFamily="18" charset="0"/>
              </a:rPr>
              <a:t>Oplæg om landspolitiske og lokalpolitiske indsatser</a:t>
            </a:r>
          </a:p>
          <a:p>
            <a:r>
              <a:rPr lang="da-DK" sz="2400" i="1" dirty="0">
                <a:solidFill>
                  <a:schemeClr val="tx1"/>
                </a:solidFill>
                <a:effectLst/>
                <a:latin typeface="+mj-lt"/>
                <a:ea typeface="Times" panose="02020603050405020304" pitchFamily="18" charset="0"/>
                <a:cs typeface="Times New Roman" panose="02020603050405020304" pitchFamily="18" charset="0"/>
              </a:rPr>
              <a:t>		</a:t>
            </a:r>
            <a:r>
              <a:rPr lang="da-DK" sz="2000" i="1" dirty="0">
                <a:solidFill>
                  <a:schemeClr val="tx1"/>
                </a:solidFill>
                <a:effectLst/>
                <a:latin typeface="+mj-lt"/>
                <a:ea typeface="Times" panose="02020603050405020304" pitchFamily="18" charset="0"/>
                <a:cs typeface="Times New Roman" panose="02020603050405020304" pitchFamily="18" charset="0"/>
              </a:rPr>
              <a:t>v/ seniorkonsulent Rikke Hamfeldt, Samfundsanalyse</a:t>
            </a:r>
            <a:endParaRPr lang="da-DK" sz="2000" dirty="0">
              <a:solidFill>
                <a:schemeClr val="tx1"/>
              </a:solidFill>
              <a:effectLst/>
              <a:latin typeface="+mj-lt"/>
              <a:ea typeface="Times" panose="02020603050405020304" pitchFamily="18" charset="0"/>
              <a:cs typeface="Times New Roman" panose="02020603050405020304" pitchFamily="18" charset="0"/>
            </a:endParaRPr>
          </a:p>
          <a:p>
            <a:r>
              <a:rPr lang="da-DK" sz="2000" i="1" dirty="0">
                <a:solidFill>
                  <a:schemeClr val="tx1"/>
                </a:solidFill>
                <a:effectLst/>
                <a:latin typeface="+mj-lt"/>
                <a:ea typeface="Times" panose="02020603050405020304" pitchFamily="18" charset="0"/>
                <a:cs typeface="Times New Roman" panose="02020603050405020304" pitchFamily="18" charset="0"/>
              </a:rPr>
              <a:t>		ældrepolitiske konsulenter Tina Hosbond og Steen Kabel</a:t>
            </a:r>
            <a:endParaRPr lang="da-DK" sz="2000" dirty="0">
              <a:solidFill>
                <a:schemeClr val="tx1"/>
              </a:solidFill>
              <a:effectLst/>
              <a:latin typeface="+mj-lt"/>
              <a:ea typeface="Times" panose="02020603050405020304" pitchFamily="18" charset="0"/>
              <a:cs typeface="Times New Roman" panose="02020603050405020304" pitchFamily="18" charset="0"/>
            </a:endParaRPr>
          </a:p>
          <a:p>
            <a:r>
              <a:rPr lang="da-DK" sz="2000" i="1" dirty="0">
                <a:solidFill>
                  <a:schemeClr val="tx1"/>
                </a:solidFill>
                <a:effectLst/>
                <a:latin typeface="+mj-lt"/>
                <a:ea typeface="Times" panose="02020603050405020304" pitchFamily="18" charset="0"/>
                <a:cs typeface="Times New Roman" panose="02020603050405020304" pitchFamily="18" charset="0"/>
              </a:rPr>
              <a:t>		kommunikationskonsulent Pernille Bruggeling, Kommunikation</a:t>
            </a:r>
          </a:p>
          <a:p>
            <a:endParaRPr lang="da-DK" sz="2400" i="1" dirty="0">
              <a:solidFill>
                <a:schemeClr val="tx1"/>
              </a:solidFill>
              <a:latin typeface="+mj-lt"/>
              <a:ea typeface="Times" panose="02020603050405020304" pitchFamily="18" charset="0"/>
              <a:cs typeface="Times New Roman" panose="02020603050405020304" pitchFamily="18" charset="0"/>
            </a:endParaRPr>
          </a:p>
          <a:p>
            <a:r>
              <a:rPr lang="da-DK" sz="2400" i="1" dirty="0">
                <a:solidFill>
                  <a:schemeClr val="tx1"/>
                </a:solidFill>
                <a:effectLst/>
                <a:latin typeface="+mj-lt"/>
                <a:ea typeface="Times" panose="02020603050405020304" pitchFamily="18" charset="0"/>
                <a:cs typeface="Times New Roman" panose="02020603050405020304" pitchFamily="18" charset="0"/>
              </a:rPr>
              <a:t>		</a:t>
            </a:r>
            <a:r>
              <a:rPr lang="da-DK" sz="2400" dirty="0">
                <a:solidFill>
                  <a:schemeClr val="tx1"/>
                </a:solidFill>
                <a:effectLst/>
                <a:latin typeface="+mj-lt"/>
                <a:ea typeface="Times" panose="02020603050405020304" pitchFamily="18" charset="0"/>
                <a:cs typeface="Times New Roman" panose="02020603050405020304" pitchFamily="18" charset="0"/>
              </a:rPr>
              <a:t>Kaffe og kage</a:t>
            </a:r>
          </a:p>
          <a:p>
            <a:endParaRPr lang="da-DK" sz="2400" dirty="0">
              <a:solidFill>
                <a:schemeClr val="tx1"/>
              </a:solidFill>
              <a:latin typeface="+mj-lt"/>
              <a:ea typeface="Times" panose="02020603050405020304" pitchFamily="18" charset="0"/>
              <a:cs typeface="Times New Roman" panose="02020603050405020304" pitchFamily="18" charset="0"/>
            </a:endParaRPr>
          </a:p>
          <a:p>
            <a:r>
              <a:rPr lang="da-DK" sz="2400" dirty="0">
                <a:solidFill>
                  <a:schemeClr val="tx1"/>
                </a:solidFill>
                <a:effectLst/>
                <a:latin typeface="+mj-lt"/>
                <a:ea typeface="Times" panose="02020603050405020304" pitchFamily="18" charset="0"/>
                <a:cs typeface="Times New Roman" panose="02020603050405020304" pitchFamily="18" charset="0"/>
              </a:rPr>
              <a:t>		Gruppedrøftelser</a:t>
            </a:r>
          </a:p>
          <a:p>
            <a:endParaRPr lang="da-DK" sz="2400" dirty="0">
              <a:solidFill>
                <a:schemeClr val="tx1"/>
              </a:solidFill>
              <a:latin typeface="+mj-lt"/>
              <a:ea typeface="Times" panose="02020603050405020304" pitchFamily="18" charset="0"/>
              <a:cs typeface="Times New Roman" panose="02020603050405020304" pitchFamily="18" charset="0"/>
            </a:endParaRPr>
          </a:p>
          <a:p>
            <a:r>
              <a:rPr lang="da-DK" sz="2400" dirty="0">
                <a:solidFill>
                  <a:schemeClr val="tx1"/>
                </a:solidFill>
                <a:effectLst/>
                <a:latin typeface="+mj-lt"/>
                <a:ea typeface="Times" panose="02020603050405020304" pitchFamily="18" charset="0"/>
                <a:cs typeface="Times New Roman" panose="02020603050405020304" pitchFamily="18" charset="0"/>
              </a:rPr>
              <a:t>		Opsamling fra grupperne og de videre perspektiver</a:t>
            </a:r>
          </a:p>
          <a:p>
            <a:endParaRPr lang="da-DK" sz="2400" dirty="0">
              <a:solidFill>
                <a:schemeClr val="tx1"/>
              </a:solidFill>
              <a:latin typeface="+mj-lt"/>
              <a:ea typeface="Times" panose="02020603050405020304" pitchFamily="18" charset="0"/>
              <a:cs typeface="Times New Roman" panose="02020603050405020304" pitchFamily="18" charset="0"/>
            </a:endParaRPr>
          </a:p>
          <a:p>
            <a:r>
              <a:rPr lang="da-DK" sz="2400" dirty="0">
                <a:solidFill>
                  <a:schemeClr val="tx1"/>
                </a:solidFill>
                <a:effectLst/>
                <a:latin typeface="+mj-lt"/>
                <a:ea typeface="Times" panose="02020603050405020304" pitchFamily="18" charset="0"/>
                <a:cs typeface="Times New Roman" panose="02020603050405020304" pitchFamily="18" charset="0"/>
              </a:rPr>
              <a:t>		Afslutning af dagen</a:t>
            </a:r>
          </a:p>
          <a:p>
            <a:r>
              <a:rPr lang="da-DK" sz="2400" dirty="0">
                <a:solidFill>
                  <a:schemeClr val="tx1"/>
                </a:solidFill>
                <a:latin typeface="+mj-lt"/>
                <a:ea typeface="Times" panose="02020603050405020304" pitchFamily="18" charset="0"/>
                <a:cs typeface="Times New Roman" panose="02020603050405020304" pitchFamily="18" charset="0"/>
              </a:rPr>
              <a:t>		</a:t>
            </a:r>
            <a:r>
              <a:rPr lang="da-DK" sz="2000" i="1" dirty="0">
                <a:solidFill>
                  <a:schemeClr val="tx1"/>
                </a:solidFill>
                <a:latin typeface="+mj-lt"/>
                <a:ea typeface="Times" panose="02020603050405020304" pitchFamily="18" charset="0"/>
                <a:cs typeface="Times New Roman" panose="02020603050405020304" pitchFamily="18" charset="0"/>
              </a:rPr>
              <a:t>v/ underdirektør Lars Linderholm, Frivilligafdelingen</a:t>
            </a:r>
            <a:endParaRPr lang="da-DK" sz="2000" i="1" dirty="0">
              <a:solidFill>
                <a:schemeClr val="tx1"/>
              </a:solidFill>
              <a:effectLst/>
              <a:latin typeface="+mj-lt"/>
              <a:ea typeface="Times" panose="02020603050405020304" pitchFamily="18" charset="0"/>
              <a:cs typeface="Times New Roman" panose="02020603050405020304" pitchFamily="18" charset="0"/>
            </a:endParaRPr>
          </a:p>
          <a:p>
            <a:r>
              <a:rPr lang="da-DK" sz="2100" b="1" dirty="0">
                <a:solidFill>
                  <a:schemeClr val="tx1"/>
                </a:solidFill>
              </a:rPr>
              <a:t>	</a:t>
            </a:r>
          </a:p>
          <a:p>
            <a:r>
              <a:rPr lang="da-DK" sz="2400" dirty="0">
                <a:solidFill>
                  <a:schemeClr val="tx1"/>
                </a:solidFill>
              </a:rPr>
              <a:t>Kl. 15.00	Tak for i dag</a:t>
            </a:r>
          </a:p>
          <a:p>
            <a:r>
              <a:rPr lang="da-DK" sz="2400" dirty="0">
                <a:solidFill>
                  <a:schemeClr val="tx1"/>
                </a:solidFill>
              </a:rPr>
              <a:t>	</a:t>
            </a:r>
          </a:p>
        </p:txBody>
      </p:sp>
      <p:pic>
        <p:nvPicPr>
          <p:cNvPr id="5" name="Billede 4">
            <a:extLst>
              <a:ext uri="{FF2B5EF4-FFF2-40B4-BE49-F238E27FC236}">
                <a16:creationId xmlns:a16="http://schemas.microsoft.com/office/drawing/2014/main" id="{E233C609-EE6D-4360-914A-F09E61C0E9D2}"/>
              </a:ext>
            </a:extLst>
          </p:cNvPr>
          <p:cNvPicPr>
            <a:picLocks noChangeAspect="1"/>
          </p:cNvPicPr>
          <p:nvPr/>
        </p:nvPicPr>
        <p:blipFill rotWithShape="1">
          <a:blip r:embed="rId2"/>
          <a:srcRect l="26645" t="27449" r="46213" b="18981"/>
          <a:stretch/>
        </p:blipFill>
        <p:spPr bwMode="auto">
          <a:xfrm>
            <a:off x="9821596" y="3734892"/>
            <a:ext cx="1871197" cy="22800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7383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37" y="2696174"/>
            <a:ext cx="7098153" cy="1711223"/>
          </a:xfrm>
        </p:spPr>
        <p:txBody>
          <a:bodyPr/>
          <a:lstStyle/>
          <a:p>
            <a:br>
              <a:rPr lang="da-DK" sz="3600" dirty="0">
                <a:solidFill>
                  <a:schemeClr val="tx1"/>
                </a:solidFill>
                <a:sym typeface="Palatino"/>
              </a:rPr>
            </a:br>
            <a:r>
              <a:rPr lang="da-DK" sz="3600" dirty="0">
                <a:solidFill>
                  <a:schemeClr val="tx1"/>
                </a:solidFill>
                <a:sym typeface="Palatino"/>
              </a:rPr>
              <a:t>Kort introduktion til </a:t>
            </a:r>
            <a:br>
              <a:rPr lang="da-DK" sz="3600" dirty="0">
                <a:solidFill>
                  <a:schemeClr val="tx1"/>
                </a:solidFill>
                <a:sym typeface="Palatino"/>
              </a:rPr>
            </a:br>
            <a:r>
              <a:rPr lang="da-DK" sz="3600" dirty="0">
                <a:solidFill>
                  <a:schemeClr val="tx1"/>
                </a:solidFill>
                <a:sym typeface="Palatino"/>
              </a:rPr>
              <a:t>Fokuseret indsats</a:t>
            </a:r>
            <a:br>
              <a:rPr lang="da-DK" sz="3600" dirty="0">
                <a:solidFill>
                  <a:schemeClr val="tx1"/>
                </a:solidFill>
                <a:sym typeface="Palatino"/>
              </a:rPr>
            </a:br>
            <a:r>
              <a:rPr lang="da-DK" sz="3600" dirty="0">
                <a:solidFill>
                  <a:schemeClr val="tx1"/>
                </a:solidFill>
                <a:sym typeface="Palatino"/>
              </a:rPr>
              <a:t>		</a:t>
            </a:r>
            <a:br>
              <a:rPr lang="da-DK" sz="3200" i="1" dirty="0">
                <a:solidFill>
                  <a:schemeClr val="tx1"/>
                </a:solidFill>
                <a:sym typeface="Palatino"/>
              </a:rPr>
            </a:br>
            <a:endParaRPr lang="da-DK" sz="3600" dirty="0"/>
          </a:p>
        </p:txBody>
      </p:sp>
      <p:sp>
        <p:nvSpPr>
          <p:cNvPr id="4" name="Pladsholder til tekst 3"/>
          <p:cNvSpPr>
            <a:spLocks noGrp="1"/>
          </p:cNvSpPr>
          <p:nvPr>
            <p:ph type="body" sz="quarter" idx="10"/>
          </p:nvPr>
        </p:nvSpPr>
        <p:spPr/>
        <p:txBody>
          <a:bodyPr/>
          <a:lstStyle/>
          <a:p>
            <a:r>
              <a:rPr lang="da-DK" dirty="0"/>
              <a:t>Temadag om fokuseret indsats</a:t>
            </a:r>
          </a:p>
        </p:txBody>
      </p:sp>
      <p:sp>
        <p:nvSpPr>
          <p:cNvPr id="6" name="Pladsholder til tekst 5">
            <a:extLst>
              <a:ext uri="{FF2B5EF4-FFF2-40B4-BE49-F238E27FC236}">
                <a16:creationId xmlns:a16="http://schemas.microsoft.com/office/drawing/2014/main" id="{F114676A-58D2-44BE-92B7-27ACF342B48E}"/>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4367335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1F359D0-A143-4E00-9E1F-744D6ACDD855}"/>
              </a:ext>
            </a:extLst>
          </p:cNvPr>
          <p:cNvSpPr>
            <a:spLocks noGrp="1"/>
          </p:cNvSpPr>
          <p:nvPr>
            <p:ph sz="quarter" idx="15"/>
          </p:nvPr>
        </p:nvSpPr>
        <p:spPr>
          <a:xfrm>
            <a:off x="345823" y="2223396"/>
            <a:ext cx="5719233" cy="4470367"/>
          </a:xfrm>
        </p:spPr>
        <p:txBody>
          <a:bodyPr anchor="t">
            <a:normAutofit/>
          </a:bodyPr>
          <a:lstStyle/>
          <a:p>
            <a:pPr marL="0" indent="0">
              <a:lnSpc>
                <a:spcPct val="90000"/>
              </a:lnSpc>
              <a:buNone/>
            </a:pPr>
            <a:endParaRPr lang="da-DK" sz="2000" dirty="0"/>
          </a:p>
          <a:p>
            <a:pPr marL="0" indent="0">
              <a:lnSpc>
                <a:spcPct val="90000"/>
              </a:lnSpc>
              <a:buNone/>
            </a:pPr>
            <a:endParaRPr lang="da-DK" sz="2000" dirty="0"/>
          </a:p>
          <a:p>
            <a:pPr marL="0" indent="0">
              <a:lnSpc>
                <a:spcPct val="90000"/>
              </a:lnSpc>
              <a:buNone/>
            </a:pPr>
            <a:endParaRPr lang="da-DK" sz="2000" dirty="0"/>
          </a:p>
        </p:txBody>
      </p:sp>
      <p:sp>
        <p:nvSpPr>
          <p:cNvPr id="2" name="Titel 1">
            <a:extLst>
              <a:ext uri="{FF2B5EF4-FFF2-40B4-BE49-F238E27FC236}">
                <a16:creationId xmlns:a16="http://schemas.microsoft.com/office/drawing/2014/main" id="{8456F47D-D384-4351-AD5B-20D773671505}"/>
              </a:ext>
            </a:extLst>
          </p:cNvPr>
          <p:cNvSpPr>
            <a:spLocks noGrp="1"/>
          </p:cNvSpPr>
          <p:nvPr>
            <p:ph type="title"/>
          </p:nvPr>
        </p:nvSpPr>
        <p:spPr>
          <a:xfrm>
            <a:off x="484212" y="329514"/>
            <a:ext cx="5442456" cy="1321486"/>
          </a:xfrm>
        </p:spPr>
        <p:txBody>
          <a:bodyPr anchor="ctr">
            <a:normAutofit/>
          </a:bodyPr>
          <a:lstStyle/>
          <a:p>
            <a:r>
              <a:rPr lang="da-DK" dirty="0"/>
              <a:t>Knibtangsmodellen</a:t>
            </a:r>
          </a:p>
        </p:txBody>
      </p:sp>
      <p:pic>
        <p:nvPicPr>
          <p:cNvPr id="5" name="Pladsholder til indhold 4" descr="Et billede, der indeholder tekst, rød, enhed&#10;&#10;Automatisk genereret beskrivelse">
            <a:extLst>
              <a:ext uri="{FF2B5EF4-FFF2-40B4-BE49-F238E27FC236}">
                <a16:creationId xmlns:a16="http://schemas.microsoft.com/office/drawing/2014/main" id="{BDB704F1-4CB9-4D41-B006-47BE45E4A1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0315" y="2299318"/>
            <a:ext cx="6433664" cy="3216832"/>
          </a:xfrm>
          <a:prstGeom prst="rect">
            <a:avLst/>
          </a:prstGeom>
        </p:spPr>
      </p:pic>
      <p:sp>
        <p:nvSpPr>
          <p:cNvPr id="6" name="Pladsholder til indhold 2">
            <a:extLst>
              <a:ext uri="{FF2B5EF4-FFF2-40B4-BE49-F238E27FC236}">
                <a16:creationId xmlns:a16="http://schemas.microsoft.com/office/drawing/2014/main" id="{BEDD087A-68B7-4C28-A66E-B6EE519EEEBB}"/>
              </a:ext>
            </a:extLst>
          </p:cNvPr>
          <p:cNvSpPr txBox="1">
            <a:spLocks/>
          </p:cNvSpPr>
          <p:nvPr/>
        </p:nvSpPr>
        <p:spPr>
          <a:xfrm>
            <a:off x="7824650" y="392518"/>
            <a:ext cx="4021527" cy="5919506"/>
          </a:xfrm>
          <a:prstGeom prst="rect">
            <a:avLst/>
          </a:prstGeom>
          <a:solidFill>
            <a:schemeClr val="bg2">
              <a:lumMod val="20000"/>
              <a:lumOff val="80000"/>
            </a:schemeClr>
          </a:solidFill>
        </p:spPr>
        <p:txBody>
          <a:bodyPr vert="horz" lIns="91440" tIns="45720" rIns="91440" bIns="45720" rtlCol="0" anchor="ctr">
            <a:normAutofit fontScale="92500" lnSpcReduction="20000"/>
          </a:bodyPr>
          <a:lst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a:lstStyle>
          <a:p>
            <a:pPr marL="0" indent="0">
              <a:spcAft>
                <a:spcPts val="1000"/>
              </a:spcAft>
              <a:buFont typeface="Arial"/>
              <a:buNone/>
            </a:pPr>
            <a:endParaRPr lang="en-US" sz="3000" kern="0" dirty="0"/>
          </a:p>
          <a:p>
            <a:pPr marL="0" indent="0">
              <a:spcAft>
                <a:spcPts val="1000"/>
              </a:spcAft>
              <a:buFont typeface="Arial"/>
              <a:buNone/>
            </a:pPr>
            <a:r>
              <a:rPr lang="en-US" sz="3000" kern="0" dirty="0" err="1"/>
              <a:t>En</a:t>
            </a:r>
            <a:r>
              <a:rPr lang="en-US" sz="3000" kern="0" dirty="0"/>
              <a:t> </a:t>
            </a:r>
            <a:r>
              <a:rPr lang="en-US" sz="3000" kern="0" dirty="0" err="1"/>
              <a:t>samtidig</a:t>
            </a:r>
            <a:r>
              <a:rPr lang="en-US" sz="3000" kern="0" dirty="0"/>
              <a:t> indsats i hele </a:t>
            </a:r>
            <a:r>
              <a:rPr lang="en-US" sz="3000" kern="0" dirty="0" err="1"/>
              <a:t>organisationen</a:t>
            </a:r>
            <a:r>
              <a:rPr lang="en-US" sz="3000" kern="0" dirty="0"/>
              <a:t> om et </a:t>
            </a:r>
            <a:r>
              <a:rPr lang="en-US" sz="3000" kern="0" dirty="0" err="1"/>
              <a:t>bestemt</a:t>
            </a:r>
            <a:r>
              <a:rPr lang="en-US" sz="3000" kern="0" dirty="0"/>
              <a:t> </a:t>
            </a:r>
            <a:r>
              <a:rPr lang="da-DK" sz="3000" kern="0" dirty="0"/>
              <a:t>emne</a:t>
            </a:r>
            <a:r>
              <a:rPr lang="en-US" sz="3000" kern="0" dirty="0"/>
              <a:t>.</a:t>
            </a:r>
          </a:p>
          <a:p>
            <a:pPr marL="0" indent="0">
              <a:spcAft>
                <a:spcPts val="1000"/>
              </a:spcAft>
              <a:buFont typeface="Arial"/>
              <a:buNone/>
            </a:pPr>
            <a:r>
              <a:rPr lang="en-US" sz="3000" kern="0" dirty="0"/>
              <a:t>I </a:t>
            </a:r>
            <a:r>
              <a:rPr lang="en-US" sz="3000" kern="0" dirty="0" err="1"/>
              <a:t>en</a:t>
            </a:r>
            <a:r>
              <a:rPr lang="en-US" sz="3000" kern="0" dirty="0"/>
              <a:t> </a:t>
            </a:r>
            <a:r>
              <a:rPr lang="en-US" sz="3000" kern="0" dirty="0" err="1"/>
              <a:t>knibtangsoperation</a:t>
            </a:r>
            <a:r>
              <a:rPr lang="en-US" sz="3000" kern="0" dirty="0"/>
              <a:t> </a:t>
            </a:r>
            <a:r>
              <a:rPr lang="en-US" sz="3000" kern="0" dirty="0" err="1"/>
              <a:t>angriber</a:t>
            </a:r>
            <a:r>
              <a:rPr lang="en-US" sz="3000" kern="0" dirty="0"/>
              <a:t> vi </a:t>
            </a:r>
            <a:r>
              <a:rPr lang="en-US" sz="3000" kern="0" dirty="0" err="1"/>
              <a:t>emnet</a:t>
            </a:r>
            <a:r>
              <a:rPr lang="en-US" sz="3000" kern="0" dirty="0"/>
              <a:t> </a:t>
            </a:r>
            <a:r>
              <a:rPr lang="en-US" sz="3000" kern="0" dirty="0" err="1"/>
              <a:t>både</a:t>
            </a:r>
            <a:r>
              <a:rPr lang="en-US" sz="3000" kern="0" dirty="0"/>
              <a:t> </a:t>
            </a:r>
            <a:r>
              <a:rPr lang="en-US" sz="3000" kern="0" dirty="0" err="1"/>
              <a:t>fra</a:t>
            </a:r>
            <a:r>
              <a:rPr lang="en-US" sz="3000" kern="0" dirty="0"/>
              <a:t> et </a:t>
            </a:r>
            <a:r>
              <a:rPr lang="en-US" sz="3000" kern="0" dirty="0" err="1"/>
              <a:t>nationalpolitisk</a:t>
            </a:r>
            <a:r>
              <a:rPr lang="en-US" sz="3000" kern="0" dirty="0"/>
              <a:t> og et </a:t>
            </a:r>
            <a:r>
              <a:rPr lang="da-DK" sz="3000" kern="0" dirty="0"/>
              <a:t>lokalpolitisk</a:t>
            </a:r>
            <a:r>
              <a:rPr lang="en-US" sz="3000" kern="0" dirty="0"/>
              <a:t> </a:t>
            </a:r>
            <a:r>
              <a:rPr lang="en-US" sz="3000" kern="0" dirty="0" err="1"/>
              <a:t>perspektiv</a:t>
            </a:r>
            <a:r>
              <a:rPr lang="en-US" sz="3000" kern="0" dirty="0"/>
              <a:t>.</a:t>
            </a:r>
          </a:p>
          <a:p>
            <a:pPr marL="0" indent="0">
              <a:spcAft>
                <a:spcPts val="1000"/>
              </a:spcAft>
              <a:buFont typeface="Arial"/>
              <a:buNone/>
            </a:pPr>
            <a:r>
              <a:rPr lang="da-DK" sz="3000" kern="0" dirty="0"/>
              <a:t>Vi skal sammen sikre, at indsatsen i Sekretariatet og den lokale indsats er synkron. </a:t>
            </a:r>
          </a:p>
          <a:p>
            <a:pPr marL="0">
              <a:spcAft>
                <a:spcPts val="1000"/>
              </a:spcAft>
            </a:pPr>
            <a:endParaRPr lang="en-US" sz="2000" kern="0" dirty="0"/>
          </a:p>
        </p:txBody>
      </p:sp>
    </p:spTree>
    <p:extLst>
      <p:ext uri="{BB962C8B-B14F-4D97-AF65-F5344CB8AC3E}">
        <p14:creationId xmlns:p14="http://schemas.microsoft.com/office/powerpoint/2010/main" val="3823804436"/>
      </p:ext>
    </p:extLst>
  </p:cSld>
  <p:clrMapOvr>
    <a:masterClrMapping/>
  </p:clrMapOvr>
  <p:transition spd="med"/>
</p:sld>
</file>

<file path=ppt/theme/theme1.xml><?xml version="1.0" encoding="utf-8"?>
<a:theme xmlns:a="http://schemas.openxmlformats.org/drawingml/2006/main" name="a_Ældre Sagen Powerpoint 20-03_2019">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055342CC713E46B8DE09DC0AEF5073" ma:contentTypeVersion="0" ma:contentTypeDescription="Opret et nyt dokument." ma:contentTypeScope="" ma:versionID="d88d993f9309037e669d5158b9e57541">
  <xsd:schema xmlns:xsd="http://www.w3.org/2001/XMLSchema" xmlns:xs="http://www.w3.org/2001/XMLSchema" xmlns:p="http://schemas.microsoft.com/office/2006/metadata/properties" targetNamespace="http://schemas.microsoft.com/office/2006/metadata/properties" ma:root="true" ma:fieldsID="1ffb0c6b81155c29132853602cea6b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8FCF2-5D59-4697-B408-3C65EFE60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D6F2B3-A7A8-4253-8D52-A37CFA29FCEF}">
  <ds:schemaRefs>
    <ds:schemaRef ds:uri="http://schemas.microsoft.com/sharepoint/v3/contenttype/forms"/>
  </ds:schemaRefs>
</ds:datastoreItem>
</file>

<file path=customXml/itemProps3.xml><?xml version="1.0" encoding="utf-8"?>
<ds:datastoreItem xmlns:ds="http://schemas.openxmlformats.org/officeDocument/2006/customXml" ds:itemID="{87D83D71-C525-4968-A17A-F89C69A1C5EF}">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AES_PowerPointskabelon_2019</Template>
  <TotalTime>672</TotalTime>
  <Words>4515</Words>
  <Application>Microsoft Office PowerPoint</Application>
  <PresentationFormat>Widescreen</PresentationFormat>
  <Paragraphs>428</Paragraphs>
  <Slides>51</Slides>
  <Notes>6</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51</vt:i4>
      </vt:variant>
    </vt:vector>
  </HeadingPairs>
  <TitlesOfParts>
    <vt:vector size="60" baseType="lpstr">
      <vt:lpstr>Arial</vt:lpstr>
      <vt:lpstr>Calibri</vt:lpstr>
      <vt:lpstr>Georgia</vt:lpstr>
      <vt:lpstr>Helvetica</vt:lpstr>
      <vt:lpstr>Helvetica Neue</vt:lpstr>
      <vt:lpstr>Palatino</vt:lpstr>
      <vt:lpstr>Questa-Regular</vt:lpstr>
      <vt:lpstr>Times New Roman</vt:lpstr>
      <vt:lpstr>a_Ældre Sagen Powerpoint 20-03_2019</vt:lpstr>
      <vt:lpstr>PowerPoint-præsentation</vt:lpstr>
      <vt:lpstr>PowerPoint-præsentation</vt:lpstr>
      <vt:lpstr> Velkommen til temadagen    </vt:lpstr>
      <vt:lpstr>Velkommen til temadagen</vt:lpstr>
      <vt:lpstr>PowerPoint-præsentation</vt:lpstr>
      <vt:lpstr>PowerPoint-præsentation</vt:lpstr>
      <vt:lpstr>PowerPoint-præsentation</vt:lpstr>
      <vt:lpstr> Kort introduktion til  Fokuseret indsats    </vt:lpstr>
      <vt:lpstr>Knibtangsmodellen</vt:lpstr>
      <vt:lpstr>Nej til brugerbetaling på midlertidige pladser </vt:lpstr>
      <vt:lpstr> Her er vi i processen </vt:lpstr>
      <vt:lpstr> Rammerne om de midlertidige pladser og akut pladser     </vt:lpstr>
      <vt:lpstr>Jeg vil (kort) sige noget om:</vt:lpstr>
      <vt:lpstr>Egenbetaling på kommunale akutpladser</vt:lpstr>
      <vt:lpstr> Fra Kammeradvokatens notat </vt:lpstr>
      <vt:lpstr>Bekendtgørelse om hjemmesygepleje Ændret i februar 2019  </vt:lpstr>
      <vt:lpstr>  DVS  - at mad, vask og brug af linned mm. kun er gratis …..</vt:lpstr>
      <vt:lpstr>  MEN….  </vt:lpstr>
      <vt:lpstr>Betaling på midlertidige ophold, som ikke er kommunale akutpladser </vt:lpstr>
      <vt:lpstr>Hold tungen lige i munden…</vt:lpstr>
      <vt:lpstr> SÅ… Hvad kan I gøre lokalt, hvis I får henvendelser om akut- og midlertidige pladser</vt:lpstr>
      <vt:lpstr> Hvad kan I gøre lokalt, hvis I får henvendelser om akut- og midlertidige pladser</vt:lpstr>
      <vt:lpstr>Ring til Ældre Sagens rådgivning</vt:lpstr>
      <vt:lpstr>  Præsentation af resultater fra vidensindsamlingen      </vt:lpstr>
      <vt:lpstr>Kortere indlæggelser stiller krav i andre dele af sundhedsvæsenet – landsdækkende indsats</vt:lpstr>
      <vt:lpstr>Færre pladser på sygehuse – flere kommunale pladser – øget brugerbetaling</vt:lpstr>
      <vt:lpstr>Lokal vidensindsamling</vt:lpstr>
      <vt:lpstr>Lokal vidensindsamling</vt:lpstr>
      <vt:lpstr>Lokal vidensindsamling</vt:lpstr>
      <vt:lpstr>Lokal vidensindsamling</vt:lpstr>
      <vt:lpstr>PowerPoint-præsentation</vt:lpstr>
      <vt:lpstr>Opmærksomhedspunkter</vt:lpstr>
      <vt:lpstr>  Gruppedrøftelser      </vt:lpstr>
      <vt:lpstr>Spørgsmål til gruppearbejde 1</vt:lpstr>
      <vt:lpstr>Fordeling i grupperum</vt:lpstr>
      <vt:lpstr>Frokost</vt:lpstr>
      <vt:lpstr>    Oplæg om landspolitiske og lokalpolitiske indsatser      </vt:lpstr>
      <vt:lpstr>Politisk indflydelse</vt:lpstr>
      <vt:lpstr>Lokale indflydelsesaktiviteter</vt:lpstr>
      <vt:lpstr>Birgits senge</vt:lpstr>
      <vt:lpstr>Sådan holder I et borgermøde</vt:lpstr>
      <vt:lpstr>Film som præsenterer Fokuseret indsats overfor interesserede frivillige </vt:lpstr>
      <vt:lpstr>Sæt dagsorden i pressen</vt:lpstr>
      <vt:lpstr>Kom godt i gang</vt:lpstr>
      <vt:lpstr>Tips </vt:lpstr>
      <vt:lpstr>Kaffepause</vt:lpstr>
      <vt:lpstr>  Gruppedrøftelser      </vt:lpstr>
      <vt:lpstr>Spørgsmål til gruppearbejde 2</vt:lpstr>
      <vt:lpstr>  Opsamling fra gruppedrøftelserne og de videre perspektiver       </vt:lpstr>
      <vt:lpstr>  Afslutning af dagen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Hosbond</dc:creator>
  <cp:lastModifiedBy>Steen Kabel</cp:lastModifiedBy>
  <cp:revision>27</cp:revision>
  <cp:lastPrinted>2023-01-23T15:34:04Z</cp:lastPrinted>
  <dcterms:created xsi:type="dcterms:W3CDTF">2023-01-17T11:55:29Z</dcterms:created>
  <dcterms:modified xsi:type="dcterms:W3CDTF">2023-03-01T09:41:41Z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0x0101005F055342CC713E46B8DE09DC0AEF5073</vt:lpwstr>
  </property>
</Properties>
</file>