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comments/comment1.xml" ContentType="application/vnd.openxmlformats-officedocument.presentationml.comment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321" r:id="rId74"/>
    <p:sldId id="322" r:id="rId75"/>
    <p:sldId id="323" r:id="rId76"/>
    <p:sldId id="324" r:id="rId77"/>
    <p:sldId id="325" r:id="rId78"/>
    <p:sldId id="326" r:id="rId79"/>
    <p:sldId id="327" r:id="rId80"/>
    <p:sldId id="328" r:id="rId81"/>
    <p:sldId id="329" r:id="rId82"/>
    <p:sldId id="330" r:id="rId83"/>
    <p:sldId id="331" r:id="rId84"/>
    <p:sldId id="332" r:id="rId85"/>
    <p:sldId id="333" r:id="rId86"/>
    <p:sldId id="334" r:id="rId8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Author id="0" name="Kirsten Søndergaard" initials="KS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comments" Target="comments/comment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50" Type="http://schemas.openxmlformats.org/officeDocument/2006/relationships/slide" Target="slides/slide42.xml"/><Relationship Id="rId51" Type="http://schemas.openxmlformats.org/officeDocument/2006/relationships/slide" Target="slides/slide43.xml"/><Relationship Id="rId52" Type="http://schemas.openxmlformats.org/officeDocument/2006/relationships/slide" Target="slides/slide44.xml"/><Relationship Id="rId53" Type="http://schemas.openxmlformats.org/officeDocument/2006/relationships/slide" Target="slides/slide45.xml"/><Relationship Id="rId54" Type="http://schemas.openxmlformats.org/officeDocument/2006/relationships/slide" Target="slides/slide46.xml"/><Relationship Id="rId55" Type="http://schemas.openxmlformats.org/officeDocument/2006/relationships/slide" Target="slides/slide47.xml"/><Relationship Id="rId56" Type="http://schemas.openxmlformats.org/officeDocument/2006/relationships/slide" Target="slides/slide48.xml"/><Relationship Id="rId57" Type="http://schemas.openxmlformats.org/officeDocument/2006/relationships/slide" Target="slides/slide49.xml"/><Relationship Id="rId58" Type="http://schemas.openxmlformats.org/officeDocument/2006/relationships/slide" Target="slides/slide50.xml"/><Relationship Id="rId59" Type="http://schemas.openxmlformats.org/officeDocument/2006/relationships/slide" Target="slides/slide51.xml"/><Relationship Id="rId60" Type="http://schemas.openxmlformats.org/officeDocument/2006/relationships/slide" Target="slides/slide52.xml"/><Relationship Id="rId61" Type="http://schemas.openxmlformats.org/officeDocument/2006/relationships/slide" Target="slides/slide53.xml"/><Relationship Id="rId62" Type="http://schemas.openxmlformats.org/officeDocument/2006/relationships/slide" Target="slides/slide54.xml"/><Relationship Id="rId63" Type="http://schemas.openxmlformats.org/officeDocument/2006/relationships/slide" Target="slides/slide55.xml"/><Relationship Id="rId64" Type="http://schemas.openxmlformats.org/officeDocument/2006/relationships/slide" Target="slides/slide56.xml"/><Relationship Id="rId65" Type="http://schemas.openxmlformats.org/officeDocument/2006/relationships/slide" Target="slides/slide57.xml"/><Relationship Id="rId66" Type="http://schemas.openxmlformats.org/officeDocument/2006/relationships/slide" Target="slides/slide58.xml"/><Relationship Id="rId67" Type="http://schemas.openxmlformats.org/officeDocument/2006/relationships/slide" Target="slides/slide59.xml"/><Relationship Id="rId68" Type="http://schemas.openxmlformats.org/officeDocument/2006/relationships/slide" Target="slides/slide60.xml"/><Relationship Id="rId69" Type="http://schemas.openxmlformats.org/officeDocument/2006/relationships/slide" Target="slides/slide61.xml"/><Relationship Id="rId70" Type="http://schemas.openxmlformats.org/officeDocument/2006/relationships/slide" Target="slides/slide62.xml"/><Relationship Id="rId71" Type="http://schemas.openxmlformats.org/officeDocument/2006/relationships/slide" Target="slides/slide63.xml"/><Relationship Id="rId72" Type="http://schemas.openxmlformats.org/officeDocument/2006/relationships/slide" Target="slides/slide64.xml"/><Relationship Id="rId73" Type="http://schemas.openxmlformats.org/officeDocument/2006/relationships/slide" Target="slides/slide65.xml"/><Relationship Id="rId74" Type="http://schemas.openxmlformats.org/officeDocument/2006/relationships/slide" Target="slides/slide66.xml"/><Relationship Id="rId75" Type="http://schemas.openxmlformats.org/officeDocument/2006/relationships/slide" Target="slides/slide67.xml"/><Relationship Id="rId76" Type="http://schemas.openxmlformats.org/officeDocument/2006/relationships/slide" Target="slides/slide68.xml"/><Relationship Id="rId77" Type="http://schemas.openxmlformats.org/officeDocument/2006/relationships/slide" Target="slides/slide69.xml"/><Relationship Id="rId78" Type="http://schemas.openxmlformats.org/officeDocument/2006/relationships/slide" Target="slides/slide70.xml"/><Relationship Id="rId79" Type="http://schemas.openxmlformats.org/officeDocument/2006/relationships/slide" Target="slides/slide71.xml"/><Relationship Id="rId80" Type="http://schemas.openxmlformats.org/officeDocument/2006/relationships/slide" Target="slides/slide72.xml"/><Relationship Id="rId81" Type="http://schemas.openxmlformats.org/officeDocument/2006/relationships/slide" Target="slides/slide73.xml"/><Relationship Id="rId82" Type="http://schemas.openxmlformats.org/officeDocument/2006/relationships/slide" Target="slides/slide74.xml"/><Relationship Id="rId83" Type="http://schemas.openxmlformats.org/officeDocument/2006/relationships/slide" Target="slides/slide75.xml"/><Relationship Id="rId84" Type="http://schemas.openxmlformats.org/officeDocument/2006/relationships/slide" Target="slides/slide76.xml"/><Relationship Id="rId85" Type="http://schemas.openxmlformats.org/officeDocument/2006/relationships/slide" Target="slides/slide77.xml"/><Relationship Id="rId86" Type="http://schemas.openxmlformats.org/officeDocument/2006/relationships/slide" Target="slides/slide78.xml"/><Relationship Id="rId87" Type="http://schemas.openxmlformats.org/officeDocument/2006/relationships/slide" Target="slides/slide79.xml"/></Relationships>
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 authorId="0" dt="2024-05-03T08:31:08.148" idx="1">
    <p:pos x="5481" y="185"/>
    <p:text>Interessekonflikter
J</p:text>
    <p:extLst>
      <p:ext uri="{C676402C-5697-4E1C-873F-D02D1690AC5C}">
        <p15:threadingInfo xmlns:p15="http://schemas.microsoft.com/office/powerpoint/2012/main" timeZoneBias="-60"/>
      </p:ext>
    </p:extLst>
  </p:cm>
  <p:cm authorId="0" dt="2024-05-03T08:32:45.592" idx="2">
    <p:pos x="9255" y="431"/>
    <p:text>Jeg kommer til at vise en blanding af screenshuts oa appstore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hape 17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fatter og dato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Forfatter og dato</a:t>
            </a:r>
          </a:p>
        </p:txBody>
      </p:sp>
      <p:sp>
        <p:nvSpPr>
          <p:cNvPr id="12" name="Titel på præsentation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Titel på præsentation</a:t>
            </a:r>
          </a:p>
        </p:txBody>
      </p:sp>
      <p:sp>
        <p:nvSpPr>
          <p:cNvPr id="13" name="Brødtekst, niveau et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Undertitel på præsentation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Lysbilled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el på lysbilled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Titel på lysbillede</a:t>
            </a:r>
          </a:p>
        </p:txBody>
      </p:sp>
      <p:sp>
        <p:nvSpPr>
          <p:cNvPr id="100" name="Undertitel på lysbilled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Undertitel på lysbillede</a:t>
            </a:r>
          </a:p>
        </p:txBody>
      </p:sp>
      <p:sp>
        <p:nvSpPr>
          <p:cNvPr id="101" name="Lysbilled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agsor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el på dagsorden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Titel på dagsorden</a:t>
            </a:r>
          </a:p>
        </p:txBody>
      </p:sp>
      <p:sp>
        <p:nvSpPr>
          <p:cNvPr id="109" name="Undertitel på dagsorden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Undertitel på dagsorden</a:t>
            </a:r>
          </a:p>
        </p:txBody>
      </p:sp>
      <p:sp>
        <p:nvSpPr>
          <p:cNvPr id="110" name="Brødtekst, niveau et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Emner på dagsorden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Lysbilled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Udm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rødtekst, niveau et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Udmelding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Lysbilled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kta – stor stør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rødtekst, niveau et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100 %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Info om fakultet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Info om fakultet</a:t>
            </a:r>
          </a:p>
        </p:txBody>
      </p:sp>
      <p:sp>
        <p:nvSpPr>
          <p:cNvPr id="128" name="Lysbilled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lskrivelse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Tilskrivelse</a:t>
            </a:r>
          </a:p>
        </p:txBody>
      </p:sp>
      <p:sp>
        <p:nvSpPr>
          <p:cNvPr id="136" name="Brødtekst, niveau et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“Vigtigt citat”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Lysbilled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pr. 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En moderne bygning set nedefra med en facade af cirkelformede aluminiumsplader og med en klar, blå himmel i baggrunden"/>
          <p:cNvSpPr/>
          <p:nvPr>
            <p:ph type="pic" sz="quarter" idx="21"/>
          </p:nvPr>
        </p:nvSpPr>
        <p:spPr>
          <a:xfrm>
            <a:off x="15417800" y="1270000"/>
            <a:ext cx="8144934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En moderne, buet bygning med en overskyet himmel i baggrunden"/>
          <p:cNvSpPr/>
          <p:nvPr>
            <p:ph type="pic" sz="quarter" idx="22"/>
          </p:nvPr>
        </p:nvSpPr>
        <p:spPr>
          <a:xfrm>
            <a:off x="15443200" y="7086600"/>
            <a:ext cx="8138580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En moderne bygning indefra med glaspaneler og udsigt mod en delvist skyet himmel"/>
          <p:cNvSpPr/>
          <p:nvPr>
            <p:ph type="pic" idx="23"/>
          </p:nvPr>
        </p:nvSpPr>
        <p:spPr>
          <a:xfrm>
            <a:off x="-124635" y="1270000"/>
            <a:ext cx="16840169" cy="112437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Lysbilled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zadi Tower i Tehran, Iran set nedefra med en klar himmel i baggrunden"/>
          <p:cNvSpPr/>
          <p:nvPr>
            <p:ph type="pic" idx="21"/>
          </p:nvPr>
        </p:nvSpPr>
        <p:spPr>
          <a:xfrm>
            <a:off x="0" y="-1282700"/>
            <a:ext cx="24384000" cy="16281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Lysbilled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Lysbilled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170" name="Lysbillednumm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f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n stenkonstruktion indefra med udsigt mod trapper og en klar, blå himmel"/>
          <p:cNvSpPr/>
          <p:nvPr>
            <p:ph type="pic" idx="21"/>
          </p:nvPr>
        </p:nvSpPr>
        <p:spPr>
          <a:xfrm>
            <a:off x="0" y="-1270000"/>
            <a:ext cx="24384000" cy="162729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itel på præsentation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Titel på præsentation</a:t>
            </a:r>
          </a:p>
        </p:txBody>
      </p:sp>
      <p:sp>
        <p:nvSpPr>
          <p:cNvPr id="23" name="Forfatter og dato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Forfatter og dato</a:t>
            </a:r>
          </a:p>
        </p:txBody>
      </p:sp>
      <p:sp>
        <p:nvSpPr>
          <p:cNvPr id="24" name="Brødtekst, niveau et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Undertitel på præsentation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Lysbilled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foto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n moderne, hvid bygning med glaspaneler med en klar, blå himmel i baggrunden"/>
          <p:cNvSpPr/>
          <p:nvPr>
            <p:ph type="pic" idx="21"/>
          </p:nvPr>
        </p:nvSpPr>
        <p:spPr>
          <a:xfrm>
            <a:off x="92710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itel på lysbilled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Titel på lysbillede</a:t>
            </a:r>
          </a:p>
        </p:txBody>
      </p:sp>
      <p:sp>
        <p:nvSpPr>
          <p:cNvPr id="34" name="Brødtekst, niveau et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Undertitel på lysbillede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Lysbillednumm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el på lysbille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 på lysbillede</a:t>
            </a:r>
          </a:p>
        </p:txBody>
      </p:sp>
      <p:sp>
        <p:nvSpPr>
          <p:cNvPr id="43" name="Undertitel på lysbilled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Undertitel på lysbillede</a:t>
            </a:r>
          </a:p>
        </p:txBody>
      </p:sp>
      <p:sp>
        <p:nvSpPr>
          <p:cNvPr id="44" name="Brødtekst, niveau et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Punktopstillet tekst på lysbillede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Lysbilled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rødtekst, niveau et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Punktopstillet tekst på lysbillede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Lysbilled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, punkter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Undertitel på lysbilled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Undertitel på lysbillede</a:t>
            </a:r>
          </a:p>
        </p:txBody>
      </p:sp>
      <p:sp>
        <p:nvSpPr>
          <p:cNvPr id="61" name="Brødtekst, niveau et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Punktopstillet tekst på lysbillede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En lille del af en moderne bro i Qingdao, Shandong, Kina med en delvist skyet himmel i baggrunden"/>
          <p:cNvSpPr/>
          <p:nvPr>
            <p:ph type="pic" idx="22"/>
          </p:nvPr>
        </p:nvSpPr>
        <p:spPr>
          <a:xfrm>
            <a:off x="9271000" y="1263848"/>
            <a:ext cx="16773843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Titel på lysbilled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Titel på lysbillede</a:t>
            </a:r>
          </a:p>
        </p:txBody>
      </p:sp>
      <p:sp>
        <p:nvSpPr>
          <p:cNvPr id="64" name="Lysbilled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, punkter og livevideo – l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Undertitel på lysbilled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Undertitel på lysbillede</a:t>
            </a:r>
          </a:p>
        </p:txBody>
      </p:sp>
      <p:sp>
        <p:nvSpPr>
          <p:cNvPr id="72" name="Brødtekst, niveau et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Punktopstillet tekst på lysbillede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Titel på lysbilled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Titel på lysbillede</a:t>
            </a:r>
          </a:p>
        </p:txBody>
      </p:sp>
      <p:sp>
        <p:nvSpPr>
          <p:cNvPr id="74" name="Lysbilled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, punkter og livevideo – s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Undertitel på lysbilled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Undertitel på lysbillede</a:t>
            </a:r>
          </a:p>
        </p:txBody>
      </p:sp>
      <p:sp>
        <p:nvSpPr>
          <p:cNvPr id="82" name="Brødtekst, niveau et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Punktopstillet tekst på lysbillede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Titel på lysbilled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Titel på lysbillede</a:t>
            </a:r>
          </a:p>
        </p:txBody>
      </p:sp>
      <p:sp>
        <p:nvSpPr>
          <p:cNvPr id="84" name="Lysbilled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fs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el på afsnit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Titel på afsnit</a:t>
            </a:r>
          </a:p>
        </p:txBody>
      </p:sp>
      <p:sp>
        <p:nvSpPr>
          <p:cNvPr id="92" name="Lysbillednumm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på lysbilled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Titel på lysbillede</a:t>
            </a:r>
          </a:p>
        </p:txBody>
      </p:sp>
      <p:sp>
        <p:nvSpPr>
          <p:cNvPr id="3" name="Brødtekst, niveau et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Punktopstillet tekst på lysbillede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Lysbillednumm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omments" Target="../comments/commen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hyperlink" Target="https://www.regionh.dk/Sundhed/Patientguiden/undersoegelse-for-en-sygdom/Vaerktoejer-og-huskelister-der-giver-overblik/Sider/Oversigt-over-sundhedsapps.aspx" TargetMode="Externa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hyperlink" Target="https://minlaegeapp.dk/" TargetMode="External"/><Relationship Id="rId3" Type="http://schemas.openxmlformats.org/officeDocument/2006/relationships/hyperlink" Target="https://laeger.dk/foreninger/plo/digital-praksis/min-laege-appen" TargetMode="Externa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hyperlink" Target="https://www.apoteket.dk/raadgivning/paa-apoteket/behandlerfarmaceut" TargetMode="Externa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hyperlink" Target="https://laegemiddelstyrelsen.dk/da/nyheder/2024/nyt-naevn-skal-vurdere-sundhedsapps/" TargetMode="External"/><Relationship Id="rId3" Type="http://schemas.openxmlformats.org/officeDocument/2006/relationships/hyperlink" Target="https://laegemiddelstyrelsen.dk/da/nyheder/2024/nyt-sekretariat-i-laegemiddelstyrelsen-skal-indgaa-i-behandlingen-af-ansoegninger-om-sundhedsapps/" TargetMode="Externa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8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9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0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jpe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hyperlink" Target="http://sundhed.dk" TargetMode="External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jpe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2.pn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jpe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jpe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jpe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Kirsten Søndergaard  okt. 2024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Kirsten Søndergaard  okt. 2024</a:t>
            </a:r>
          </a:p>
        </p:txBody>
      </p:sp>
      <p:sp>
        <p:nvSpPr>
          <p:cNvPr id="180" name="SUNDHEDS  APPS"/>
          <p:cNvSpPr txBox="1"/>
          <p:nvPr/>
        </p:nvSpPr>
        <p:spPr>
          <a:xfrm>
            <a:off x="1206498" y="2980670"/>
            <a:ext cx="21971004" cy="4648201"/>
          </a:xfrm>
          <a:prstGeom prst="rect">
            <a:avLst/>
          </a:prstGeom>
          <a:solidFill>
            <a:srgbClr val="96D35F"/>
          </a:solidFill>
          <a:ln w="762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b="1" spc="-270" sz="13500"/>
            </a:lvl1pPr>
          </a:lstStyle>
          <a:p>
            <a:pPr/>
            <a:r>
              <a:t>SUNDHEDS  APPS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Oversigt over Sundhedsapps og udbydere udbydere"/>
          <p:cNvSpPr txBox="1"/>
          <p:nvPr/>
        </p:nvSpPr>
        <p:spPr>
          <a:xfrm>
            <a:off x="5374089" y="170253"/>
            <a:ext cx="11090240" cy="1437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1260000" indent="-1260000" algn="ctr" defTabSz="457200">
              <a:lnSpc>
                <a:spcPct val="100000"/>
              </a:lnSpc>
              <a:spcBef>
                <a:spcPts val="0"/>
              </a:spcBef>
              <a:defRPr sz="1300"/>
            </a:pPr>
            <a:r>
              <a:rPr sz="4000"/>
              <a:t>Oversigt over</a:t>
            </a:r>
            <a:r>
              <a:rPr sz="8900"/>
              <a:t> </a:t>
            </a:r>
            <a:r>
              <a:rPr sz="4000"/>
              <a:t>Sundhedsapps</a:t>
            </a:r>
            <a:r>
              <a:rPr sz="8900"/>
              <a:t> </a:t>
            </a:r>
            <a:r>
              <a:rPr sz="4000"/>
              <a:t>og udbydere</a:t>
            </a:r>
            <a:r>
              <a:rPr sz="8900"/>
              <a:t> udbydere</a:t>
            </a:r>
            <a:r>
              <a:t> </a:t>
            </a:r>
          </a:p>
        </p:txBody>
      </p:sp>
      <p:pic>
        <p:nvPicPr>
          <p:cNvPr id="200" name="Billede" descr="Bille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5325" y="1460817"/>
            <a:ext cx="19246648" cy="124858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itel på afsn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MinSundhed"/>
          <p:cNvSpPr txBox="1"/>
          <p:nvPr/>
        </p:nvSpPr>
        <p:spPr>
          <a:xfrm>
            <a:off x="1206496" y="4533900"/>
            <a:ext cx="21971004" cy="4648200"/>
          </a:xfrm>
          <a:prstGeom prst="rect">
            <a:avLst/>
          </a:prstGeom>
          <a:solidFill>
            <a:srgbClr val="CDE8B5"/>
          </a:solidFill>
          <a:ln w="127000">
            <a:solidFill>
              <a:srgbClr val="76BB4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lnSpc>
                <a:spcPct val="80000"/>
              </a:lnSpc>
              <a:spcBef>
                <a:spcPts val="0"/>
              </a:spcBef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           MinSundhed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Billede" descr="Bille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7118" y="0"/>
            <a:ext cx="21309668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Billede" descr="Bille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3590" y="-4566438"/>
            <a:ext cx="24646149" cy="218211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EKSEMPLER  FRA  MIN  PRIVATE  MINSUNDHED"/>
          <p:cNvSpPr txBox="1"/>
          <p:nvPr>
            <p:ph type="body" sz="quarter" idx="4294967295"/>
          </p:nvPr>
        </p:nvSpPr>
        <p:spPr>
          <a:xfrm>
            <a:off x="1436384" y="4383730"/>
            <a:ext cx="22011569" cy="2373670"/>
          </a:xfrm>
          <a:prstGeom prst="rect">
            <a:avLst/>
          </a:prstGeom>
        </p:spPr>
        <p:txBody>
          <a:bodyPr/>
          <a:lstStyle>
            <a:lvl1pPr marL="857250" indent="-857250" defTabSz="355600">
              <a:lnSpc>
                <a:spcPct val="100000"/>
              </a:lnSpc>
              <a:spcBef>
                <a:spcPts val="4700"/>
              </a:spcBef>
              <a:buSzPct val="100000"/>
              <a:defRPr sz="7500">
                <a:solidFill>
                  <a:srgbClr val="53585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EKSEMPLER  FRA  MIN  PRIVATE  MINSUNDHED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ndsat-film.png" descr="indsat-fil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0170" y="127000"/>
            <a:ext cx="1973766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AKUTHJÆLP"/>
          <p:cNvSpPr txBox="1"/>
          <p:nvPr>
            <p:ph type="body" sz="quarter" idx="4294967295"/>
          </p:nvPr>
        </p:nvSpPr>
        <p:spPr>
          <a:xfrm>
            <a:off x="1436384" y="4383730"/>
            <a:ext cx="22011569" cy="2373670"/>
          </a:xfrm>
          <a:prstGeom prst="rect">
            <a:avLst/>
          </a:prstGeom>
        </p:spPr>
        <p:txBody>
          <a:bodyPr/>
          <a:lstStyle>
            <a:lvl1pPr marL="1040130" indent="-1040130" defTabSz="355600">
              <a:lnSpc>
                <a:spcPct val="100000"/>
              </a:lnSpc>
              <a:spcBef>
                <a:spcPts val="4700"/>
              </a:spcBef>
              <a:buSzPct val="100000"/>
              <a:defRPr sz="9100">
                <a:solidFill>
                  <a:srgbClr val="53585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AKUTHJÆLP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Billede" descr="Bille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9443" y="0"/>
            <a:ext cx="206557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ndsat-film.heic" descr="indsat-film.heic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5570" y="-1"/>
            <a:ext cx="1973766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ndsat-film.png" descr="indsat-fil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8920" y="72317"/>
            <a:ext cx="1973766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ET EKSEMPEL!…"/>
          <p:cNvSpPr txBox="1"/>
          <p:nvPr>
            <p:ph type="title"/>
          </p:nvPr>
        </p:nvSpPr>
        <p:spPr>
          <a:xfrm>
            <a:off x="1206496" y="1951778"/>
            <a:ext cx="21971004" cy="8838059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/>
          <a:lstStyle/>
          <a:p>
            <a:pPr algn="ctr">
              <a:defRPr spc="-192" sz="9600" u="sng"/>
            </a:pPr>
            <a:r>
              <a:t>ET EKSEMPEL!</a:t>
            </a:r>
          </a:p>
          <a:p>
            <a:pPr algn="ctr">
              <a:defRPr spc="-192" sz="9600"/>
            </a:pPr>
            <a:r>
              <a:rPr u="sng">
                <a:hlinkClick r:id="rId2" invalidUrl="" action="" tgtFrame="" tooltip="" history="1" highlightClick="0" endSnd="0"/>
              </a:rPr>
              <a:t>https://www.regionh.dk/Sundhed/Patientguiden/undersoegelse-for-en-sygdom/Vaerktoejer-og-huskelister-der-giver-overblik/Sider/Oversigt-over-sundhedsapps.aspx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IDSLINIEN"/>
          <p:cNvSpPr txBox="1"/>
          <p:nvPr>
            <p:ph type="body" sz="quarter" idx="4294967295"/>
          </p:nvPr>
        </p:nvSpPr>
        <p:spPr>
          <a:xfrm>
            <a:off x="1436384" y="4383730"/>
            <a:ext cx="22011569" cy="2373670"/>
          </a:xfrm>
          <a:prstGeom prst="rect">
            <a:avLst/>
          </a:prstGeom>
        </p:spPr>
        <p:txBody>
          <a:bodyPr/>
          <a:lstStyle>
            <a:lvl1pPr marL="1040130" indent="-1040130" defTabSz="355600">
              <a:lnSpc>
                <a:spcPct val="100000"/>
              </a:lnSpc>
              <a:spcBef>
                <a:spcPts val="4700"/>
              </a:spcBef>
              <a:buSzPct val="100000"/>
              <a:defRPr sz="9100">
                <a:solidFill>
                  <a:srgbClr val="53585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TIDSLINIEN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ndsat-film.png" descr="indsat-fil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68532" y="-419203"/>
            <a:ext cx="18846936" cy="141352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ndsat-film.png" descr="indsat-fil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10339" y="-1"/>
            <a:ext cx="18288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ndsat-film.png" descr="indsat-fil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94313" y="0"/>
            <a:ext cx="18288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FULDMAGTER"/>
          <p:cNvSpPr txBox="1"/>
          <p:nvPr>
            <p:ph type="body" sz="quarter" idx="4294967295"/>
          </p:nvPr>
        </p:nvSpPr>
        <p:spPr>
          <a:xfrm>
            <a:off x="1436384" y="4383730"/>
            <a:ext cx="22011569" cy="2373670"/>
          </a:xfrm>
          <a:prstGeom prst="rect">
            <a:avLst/>
          </a:prstGeom>
        </p:spPr>
        <p:txBody>
          <a:bodyPr/>
          <a:lstStyle>
            <a:lvl1pPr marL="1040130" indent="-1040130" defTabSz="355600">
              <a:lnSpc>
                <a:spcPct val="100000"/>
              </a:lnSpc>
              <a:spcBef>
                <a:spcPts val="4700"/>
              </a:spcBef>
              <a:buSzPct val="100000"/>
              <a:defRPr sz="9100">
                <a:solidFill>
                  <a:srgbClr val="53585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FULDMAGTER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ndsat-film.png" descr="indsat-fil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3639" y="0"/>
            <a:ext cx="18288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Min læge"/>
          <p:cNvSpPr txBox="1"/>
          <p:nvPr/>
        </p:nvSpPr>
        <p:spPr>
          <a:xfrm>
            <a:off x="1206496" y="4533900"/>
            <a:ext cx="21971004" cy="4648200"/>
          </a:xfrm>
          <a:prstGeom prst="rect">
            <a:avLst/>
          </a:prstGeom>
          <a:solidFill>
            <a:srgbClr val="CDE8B5"/>
          </a:solidFill>
          <a:ln w="127000">
            <a:solidFill>
              <a:srgbClr val="76BB4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lnSpc>
                <a:spcPct val="80000"/>
              </a:lnSpc>
              <a:spcBef>
                <a:spcPts val="0"/>
              </a:spcBef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           </a:t>
            </a:r>
            <a:r>
              <a:rPr spc="-200" sz="10000"/>
              <a:t>Min læge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e på hjemmesiden…"/>
          <p:cNvSpPr txBox="1"/>
          <p:nvPr/>
        </p:nvSpPr>
        <p:spPr>
          <a:xfrm>
            <a:off x="850176" y="912529"/>
            <a:ext cx="19002789" cy="980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120139" indent="-1120139" defTabSz="355600">
              <a:lnSpc>
                <a:spcPct val="100000"/>
              </a:lnSpc>
              <a:spcBef>
                <a:spcPts val="4700"/>
              </a:spcBef>
              <a:buSzPct val="100000"/>
              <a:buChar char="•"/>
              <a:defRPr sz="9800">
                <a:solidFill>
                  <a:srgbClr val="53585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Se på hjemmesiden</a:t>
            </a:r>
          </a:p>
          <a:p>
            <a:pPr marL="1120139" indent="-1120139" defTabSz="355600">
              <a:lnSpc>
                <a:spcPct val="100000"/>
              </a:lnSpc>
              <a:spcBef>
                <a:spcPts val="4700"/>
              </a:spcBef>
              <a:buSzPct val="100000"/>
              <a:buChar char="•"/>
              <a:defRPr sz="9800">
                <a:solidFill>
                  <a:srgbClr val="53585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 </a:t>
            </a:r>
            <a:r>
              <a:rPr u="sng">
                <a:hlinkClick r:id="rId2" invalidUrl="" action="" tgtFrame="" tooltip="" history="1" highlightClick="0" endSnd="0"/>
              </a:rPr>
              <a:t>https://minlaegeapp.dk/</a:t>
            </a:r>
            <a:r>
              <a:t> </a:t>
            </a:r>
          </a:p>
          <a:p>
            <a:pPr marL="1120139" indent="-1120139" defTabSz="355600">
              <a:lnSpc>
                <a:spcPct val="100000"/>
              </a:lnSpc>
              <a:spcBef>
                <a:spcPts val="4700"/>
              </a:spcBef>
              <a:buSzPct val="100000"/>
              <a:buChar char="•"/>
              <a:defRPr sz="9800">
                <a:solidFill>
                  <a:srgbClr val="53585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u="sng">
                <a:hlinkClick r:id="rId3" invalidUrl="" action="" tgtFrame="" tooltip="" history="1" highlightClick="0" endSnd="0"/>
              </a:rPr>
              <a:t>https://laeger.dk/foreninger/plo/digital-praksis/min-laege-appen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indsat-film.png" descr="indsat-fil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2517" y="0"/>
            <a:ext cx="1973766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EKSEMPLER  FRA  MIN  PRIVATE  MIN LÆGE"/>
          <p:cNvSpPr txBox="1"/>
          <p:nvPr>
            <p:ph type="body" sz="quarter" idx="4294967295"/>
          </p:nvPr>
        </p:nvSpPr>
        <p:spPr>
          <a:xfrm>
            <a:off x="1436384" y="4383730"/>
            <a:ext cx="22011569" cy="2373670"/>
          </a:xfrm>
          <a:prstGeom prst="rect">
            <a:avLst/>
          </a:prstGeom>
        </p:spPr>
        <p:txBody>
          <a:bodyPr/>
          <a:lstStyle>
            <a:lvl1pPr marL="936116" indent="-936116" defTabSz="320039">
              <a:lnSpc>
                <a:spcPct val="100000"/>
              </a:lnSpc>
              <a:spcBef>
                <a:spcPts val="4200"/>
              </a:spcBef>
              <a:buSzPct val="100000"/>
              <a:defRPr sz="8190">
                <a:solidFill>
                  <a:srgbClr val="53585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EKSEMPLER  FRA  MIN  PRIVATE  MIN LÆGE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itel på afsnit"/>
          <p:cNvSpPr txBox="1"/>
          <p:nvPr>
            <p:ph type="title"/>
          </p:nvPr>
        </p:nvSpPr>
        <p:spPr>
          <a:xfrm rot="21572358">
            <a:off x="706151" y="-784019"/>
            <a:ext cx="22971697" cy="15622218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/>
          <a:lstStyle/>
          <a:p>
            <a:pPr algn="ctr">
              <a:defRPr spc="-192" sz="9600"/>
            </a:pPr>
          </a:p>
        </p:txBody>
      </p:sp>
      <p:pic>
        <p:nvPicPr>
          <p:cNvPr id="185" name="Billede" descr="Bille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1572358">
            <a:off x="699210" y="-781950"/>
            <a:ext cx="22464008" cy="138934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ndsat-film.png" descr="indsat-fil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2381" y="47958"/>
            <a:ext cx="1973766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ndsat-film.png" descr="indsat-fil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23170" y="-1"/>
            <a:ext cx="1973766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ndsat-film.png" descr="indsat-fil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22543" y="-1"/>
            <a:ext cx="1973766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indsat-film.png" descr="indsat-fil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2245" y="-561033"/>
            <a:ext cx="1973766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ndsat-film.png" descr="indsat-fil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0311" y="0"/>
            <a:ext cx="1973766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ndsat-film.png" descr="indsat-fil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5706" y="-1"/>
            <a:ext cx="19737659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ndsat-film.png" descr="indsat-fil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5867" y="157576"/>
            <a:ext cx="1973766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indsat-film.png" descr="indsat-fil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7730" y="-1"/>
            <a:ext cx="18288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indsat-film.png" descr="indsat-fil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5214" y="-1"/>
            <a:ext cx="1973766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indsat-film.png" descr="indsat-fil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916" y="-585393"/>
            <a:ext cx="1973766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Der er en myriade af “sundhedsapps”…"/>
          <p:cNvSpPr txBox="1"/>
          <p:nvPr>
            <p:ph type="title"/>
          </p:nvPr>
        </p:nvSpPr>
        <p:spPr>
          <a:prstGeom prst="rect">
            <a:avLst/>
          </a:prstGeom>
          <a:ln w="38100">
            <a:solidFill>
              <a:srgbClr val="000000"/>
            </a:solidFill>
          </a:ln>
        </p:spPr>
        <p:txBody>
          <a:bodyPr/>
          <a:lstStyle/>
          <a:p>
            <a:pPr algn="ctr">
              <a:defRPr spc="-192" sz="9600"/>
            </a:pPr>
            <a:r>
              <a:t>Der er en myriade af “sundhedsapps”</a:t>
            </a:r>
          </a:p>
          <a:p>
            <a:pPr algn="ctr">
              <a:defRPr spc="-192" sz="9600"/>
            </a:pPr>
            <a:r>
              <a:t>Her et forsøg på at afgrænse dem.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Apoteket"/>
          <p:cNvSpPr txBox="1"/>
          <p:nvPr/>
        </p:nvSpPr>
        <p:spPr>
          <a:xfrm>
            <a:off x="1206496" y="4533900"/>
            <a:ext cx="21971004" cy="4648200"/>
          </a:xfrm>
          <a:prstGeom prst="rect">
            <a:avLst/>
          </a:prstGeom>
          <a:solidFill>
            <a:srgbClr val="CDE8B5"/>
          </a:solidFill>
          <a:ln w="127000">
            <a:solidFill>
              <a:srgbClr val="76BB4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lnSpc>
                <a:spcPct val="80000"/>
              </a:lnSpc>
              <a:spcBef>
                <a:spcPts val="0"/>
              </a:spcBef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           </a:t>
            </a:r>
            <a:r>
              <a:rPr spc="-200" sz="10000"/>
              <a:t>Apoteket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ndsat-film.png" descr="indsat-fil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5977" y="0"/>
            <a:ext cx="1973766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indsat-film.png" descr="indsat-fil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23170" y="0"/>
            <a:ext cx="1973766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indsat-film.png" descr="indsat-fil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23170" y="0"/>
            <a:ext cx="1973766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indsat-film.png" descr="indsat-fil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5078" y="0"/>
            <a:ext cx="1973766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indsat-film.png" descr="indsat-fil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6495" y="-353977"/>
            <a:ext cx="1973766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Mit spørgsmål til appens udbyder:…"/>
          <p:cNvSpPr txBox="1"/>
          <p:nvPr/>
        </p:nvSpPr>
        <p:spPr>
          <a:xfrm>
            <a:off x="4936684" y="4503628"/>
            <a:ext cx="14510632" cy="3325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1400"/>
              </a:spcBef>
              <a:defRPr sz="66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Mit spørgsmål til appens udbyder:</a:t>
            </a:r>
          </a:p>
          <a:p>
            <a:pPr defTabSz="457200">
              <a:lnSpc>
                <a:spcPct val="100000"/>
              </a:lnSpc>
              <a:spcBef>
                <a:spcPts val="1400"/>
              </a:spcBef>
              <a:defRPr sz="66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Hvad gør I, hvis egen læge har lukket?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ak for din henvendelse.…"/>
          <p:cNvSpPr txBox="1"/>
          <p:nvPr/>
        </p:nvSpPr>
        <p:spPr>
          <a:xfrm>
            <a:off x="533217" y="1213130"/>
            <a:ext cx="23422013" cy="10041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1400"/>
              </a:spcBef>
              <a:defRPr sz="71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Tak for din henvendelse.</a:t>
            </a:r>
          </a:p>
          <a:p>
            <a:pPr defTabSz="457200">
              <a:lnSpc>
                <a:spcPct val="100000"/>
              </a:lnSpc>
              <a:spcBef>
                <a:spcPts val="1400"/>
              </a:spcBef>
              <a:defRPr sz="71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Jeg vil anbefale dig at gå på apoteket. De kan i mange tilfælde genordinere din medicin, så du kan klare dig i den periode, hvor din læge er væk.</a:t>
            </a:r>
          </a:p>
          <a:p>
            <a:pPr defTabSz="457200">
              <a:lnSpc>
                <a:spcPct val="100000"/>
              </a:lnSpc>
              <a:spcBef>
                <a:spcPts val="1400"/>
              </a:spcBef>
              <a:defRPr sz="7100" u="sng">
                <a:solidFill>
                  <a:srgbClr val="007AFF"/>
                </a:solidFill>
                <a:uFill>
                  <a:solidFill>
                    <a:srgbClr val="007A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u="none">
                <a:solidFill>
                  <a:srgbClr val="333333"/>
                </a:solidFill>
              </a:rPr>
              <a:t>Du kan læse mere her: </a:t>
            </a:r>
            <a:r>
              <a:rPr>
                <a:hlinkClick r:id="rId2" invalidUrl="" action="" tgtFrame="" tooltip="" history="1" highlightClick="0" endSnd="0"/>
              </a:rPr>
              <a:t>Apoteket kan genordinere din medicin, hvis recepten er udløbet</a:t>
            </a:r>
            <a:endParaRPr u="none">
              <a:solidFill>
                <a:srgbClr val="333333"/>
              </a:solidFill>
            </a:endParaRPr>
          </a:p>
          <a:p>
            <a:pPr defTabSz="457200">
              <a:lnSpc>
                <a:spcPct val="100000"/>
              </a:lnSpc>
              <a:spcBef>
                <a:spcPts val="1400"/>
              </a:spcBef>
              <a:defRPr sz="71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God dag.</a:t>
            </a:r>
          </a:p>
          <a:p>
            <a:pPr defTabSz="457200">
              <a:lnSpc>
                <a:spcPct val="100000"/>
              </a:lnSpc>
              <a:spcBef>
                <a:spcPts val="1400"/>
              </a:spcBef>
              <a:defRPr sz="71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Venlig hilsen</a:t>
            </a:r>
            <a:br/>
            <a:r>
              <a:t>Sara Sofie Sager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ndsat-film.png" descr="indsat-fil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2321" y="-218391"/>
            <a:ext cx="18288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Medicinkortet…"/>
          <p:cNvSpPr txBox="1"/>
          <p:nvPr/>
        </p:nvSpPr>
        <p:spPr>
          <a:xfrm>
            <a:off x="1206496" y="4533900"/>
            <a:ext cx="21971004" cy="4648200"/>
          </a:xfrm>
          <a:prstGeom prst="rect">
            <a:avLst/>
          </a:prstGeom>
          <a:solidFill>
            <a:srgbClr val="CDE8B5"/>
          </a:solidFill>
          <a:ln w="127000">
            <a:solidFill>
              <a:srgbClr val="76BB4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lnSpc>
                <a:spcPct val="80000"/>
              </a:lnSpc>
              <a:spcBef>
                <a:spcPts val="0"/>
              </a:spcBef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           </a:t>
            </a:r>
            <a:r>
              <a:rPr spc="-200" sz="10000"/>
              <a:t>Medicinkortet</a:t>
            </a:r>
            <a:endParaRPr spc="-200" sz="10000"/>
          </a:p>
          <a:p>
            <a:pPr>
              <a:lnSpc>
                <a:spcPct val="80000"/>
              </a:lnSpc>
              <a:spcBef>
                <a:spcPts val="0"/>
              </a:spcBef>
              <a:defRPr spc="-122" sz="61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Flyttes efterår 2024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Der skal nedsættes et…"/>
          <p:cNvSpPr txBox="1"/>
          <p:nvPr>
            <p:ph type="title"/>
          </p:nvPr>
        </p:nvSpPr>
        <p:spPr>
          <a:xfrm>
            <a:off x="1206496" y="2505505"/>
            <a:ext cx="21971004" cy="8393969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/>
          <a:lstStyle/>
          <a:p>
            <a:pPr>
              <a:defRPr spc="-192" sz="9600"/>
            </a:pPr>
            <a:r>
              <a:t>Der skal nedsættes et </a:t>
            </a:r>
          </a:p>
          <a:p>
            <a:pPr>
              <a:defRPr spc="-192" sz="9600" u="sng"/>
            </a:pPr>
            <a:r>
              <a:t>Nævn for Sundhedsapps</a:t>
            </a:r>
          </a:p>
          <a:p>
            <a:pPr>
              <a:defRPr spc="-192" sz="9600"/>
            </a:pPr>
            <a:r>
              <a:t>Det sker i sidste halvdel af 2024</a:t>
            </a:r>
          </a:p>
          <a:p>
            <a:pPr>
              <a:defRPr spc="-192" sz="9600"/>
            </a:pPr>
          </a:p>
          <a:p>
            <a:pPr>
              <a:defRPr spc="-82" sz="4100"/>
            </a:pPr>
            <a:r>
              <a:rPr u="sng">
                <a:hlinkClick r:id="rId2" invalidUrl="" action="" tgtFrame="" tooltip="" history="1" highlightClick="0" endSnd="0"/>
              </a:rPr>
              <a:t>https://laegemiddelstyrelsen.dk/da/nyheder/2024/nyt-naevn-skal-vurdere-sundhedsapps/</a:t>
            </a:r>
            <a:r>
              <a:t> </a:t>
            </a:r>
          </a:p>
          <a:p>
            <a:pPr>
              <a:defRPr spc="-82" sz="4100"/>
            </a:pPr>
          </a:p>
          <a:p>
            <a:pPr>
              <a:defRPr spc="-82" sz="4100"/>
            </a:pPr>
            <a:r>
              <a:rPr u="sng">
                <a:hlinkClick r:id="rId3" invalidUrl="" action="" tgtFrame="" tooltip="" history="1" highlightClick="0" endSnd="0"/>
              </a:rPr>
              <a:t>https://laegemiddelstyrelsen.dk/da/nyheder/2024/nyt-sekretariat-i-laegemiddelstyrelsen-skal-indgaa-i-behandlingen-af-ansoegninger-om-sundhedsapps/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indsat-film.png" descr="indsat-fil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6113" y="0"/>
            <a:ext cx="1973766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indsat-film.png" descr="indsat-fil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8946" y="-1"/>
            <a:ext cx="1973766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indsat-film.png" descr="indsat-fil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9056" y="0"/>
            <a:ext cx="1973766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indsat-film.png" descr="indsat-fil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5214" y="-365395"/>
            <a:ext cx="1973766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ndsat-film.png" descr="indsat-fil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61644" y="-1"/>
            <a:ext cx="1973766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atienthåndbogen"/>
          <p:cNvSpPr txBox="1"/>
          <p:nvPr>
            <p:ph type="title" idx="4294967295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  <a:solidFill>
            <a:srgbClr val="CDE8B5"/>
          </a:solidFill>
          <a:ln w="127000">
            <a:solidFill>
              <a:srgbClr val="76BB40"/>
            </a:solidFill>
          </a:ln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           Patienthåndbogen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indsat-film.png" descr="indsat-fil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66594" y="-1"/>
            <a:ext cx="18288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Billede" descr="Bille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16781"/>
            <a:ext cx="24384001" cy="114072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lut med Min Sundhed…"/>
          <p:cNvSpPr txBox="1"/>
          <p:nvPr>
            <p:ph type="title" idx="4294967295"/>
          </p:nvPr>
        </p:nvSpPr>
        <p:spPr>
          <a:xfrm>
            <a:off x="1206496" y="3911600"/>
            <a:ext cx="21971004" cy="4648200"/>
          </a:xfrm>
          <a:prstGeom prst="rect">
            <a:avLst/>
          </a:prstGeom>
          <a:solidFill>
            <a:srgbClr val="FFFBB9"/>
          </a:solidFill>
          <a:ln w="177800">
            <a:solidFill>
              <a:srgbClr val="4E7A27"/>
            </a:solidFill>
          </a:ln>
        </p:spPr>
        <p:txBody>
          <a:bodyPr anchor="ctr"/>
          <a:lstStyle/>
          <a:p>
            <a:pPr algn="ctr" defTabSz="1901951">
              <a:lnSpc>
                <a:spcPct val="90000"/>
              </a:lnSpc>
              <a:defRPr b="0" spc="-93" sz="9360">
                <a:solidFill>
                  <a:srgbClr val="53585F"/>
                </a:solidFill>
                <a:latin typeface="Produkt Extralight"/>
                <a:ea typeface="Produkt Extralight"/>
                <a:cs typeface="Produkt Extralight"/>
                <a:sym typeface="Produkt Extralight"/>
              </a:defRPr>
            </a:pPr>
            <a:r>
              <a:t>Slut med Min Sundhed </a:t>
            </a:r>
          </a:p>
          <a:p>
            <a:pPr algn="ctr" defTabSz="1901951">
              <a:lnSpc>
                <a:spcPct val="90000"/>
              </a:lnSpc>
              <a:defRPr b="0" spc="-93" sz="9360">
                <a:solidFill>
                  <a:srgbClr val="53585F"/>
                </a:solidFill>
                <a:latin typeface="Produkt Extralight"/>
                <a:ea typeface="Produkt Extralight"/>
                <a:cs typeface="Produkt Extralight"/>
                <a:sym typeface="Produkt Extralight"/>
              </a:defRPr>
            </a:pPr>
            <a:r>
              <a:t>Videre med</a:t>
            </a:r>
          </a:p>
          <a:p>
            <a:pPr algn="ctr" defTabSz="1901951">
              <a:lnSpc>
                <a:spcPct val="90000"/>
              </a:lnSpc>
              <a:defRPr b="0" spc="-93" sz="9360">
                <a:solidFill>
                  <a:srgbClr val="53585F"/>
                </a:solidFill>
                <a:latin typeface="Produkt Extralight"/>
                <a:ea typeface="Produkt Extralight"/>
                <a:cs typeface="Produkt Extralight"/>
                <a:sym typeface="Produkt Extralight"/>
              </a:defRPr>
            </a:pPr>
            <a:r>
              <a:t>Min Sundhedsplatform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Min Sundhedsplatform…"/>
          <p:cNvSpPr txBox="1"/>
          <p:nvPr>
            <p:ph type="title"/>
          </p:nvPr>
        </p:nvSpPr>
        <p:spPr>
          <a:prstGeom prst="rect">
            <a:avLst/>
          </a:prstGeom>
          <a:solidFill>
            <a:srgbClr val="CDE8B5"/>
          </a:solidFill>
          <a:ln w="127000">
            <a:solidFill>
              <a:srgbClr val="76BB40"/>
            </a:solidFill>
          </a:ln>
        </p:spPr>
        <p:txBody>
          <a:bodyPr/>
          <a:lstStyle/>
          <a:p>
            <a:pPr/>
            <a:r>
              <a:t>       Min Sundhedsplatform</a:t>
            </a:r>
          </a:p>
          <a:p>
            <a:pPr/>
            <a:r>
              <a:t>       Ændret  2023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Definition"/>
          <p:cNvSpPr txBox="1"/>
          <p:nvPr>
            <p:ph type="title"/>
          </p:nvPr>
        </p:nvSpPr>
        <p:spPr>
          <a:prstGeom prst="rect">
            <a:avLst/>
          </a:prstGeom>
          <a:ln w="38100">
            <a:solidFill>
              <a:srgbClr val="000000"/>
            </a:solidFill>
          </a:ln>
        </p:spPr>
        <p:txBody>
          <a:bodyPr/>
          <a:lstStyle>
            <a:lvl1pPr algn="ctr">
              <a:defRPr spc="-250" sz="12500"/>
            </a:lvl1pPr>
          </a:lstStyle>
          <a:p>
            <a:pPr/>
            <a:r>
              <a:t>Definition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asted-image.jpeg" descr="pasted-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19495" y="-1"/>
            <a:ext cx="10106068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Billede" descr="Bille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69141" y="370148"/>
            <a:ext cx="19316079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Billede" descr="Bille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76453" y="173765"/>
            <a:ext cx="18706012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EKSEMPEL  FRA  MIN  PRIVATE  MIN SUNDHEDSPLATFORM"/>
          <p:cNvSpPr txBox="1"/>
          <p:nvPr>
            <p:ph type="body" idx="1"/>
          </p:nvPr>
        </p:nvSpPr>
        <p:spPr>
          <a:xfrm>
            <a:off x="1206500" y="4137259"/>
            <a:ext cx="21971000" cy="8256012"/>
          </a:xfrm>
          <a:prstGeom prst="rect">
            <a:avLst/>
          </a:prstGeom>
        </p:spPr>
        <p:txBody>
          <a:bodyPr anchor="t"/>
          <a:lstStyle>
            <a:lvl1pPr marL="731519" indent="-731519" algn="l" defTabSz="355600">
              <a:lnSpc>
                <a:spcPct val="100000"/>
              </a:lnSpc>
              <a:spcBef>
                <a:spcPts val="4700"/>
              </a:spcBef>
              <a:buSzPct val="100000"/>
              <a:buChar char="•"/>
              <a:defRPr spc="0" sz="6400">
                <a:solidFill>
                  <a:srgbClr val="53585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>
              <a:defRPr sz="5500"/>
            </a:pPr>
            <a:r>
              <a:rPr sz="6400"/>
              <a:t>EKSEMPEL  FRA  MIN  PRIVATE  MIN SUNDHEDSPLATFORM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Billede" descr="Bille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4472" y="0"/>
            <a:ext cx="18597232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Billede" descr="Bille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77912" y="0"/>
            <a:ext cx="18762863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Billede" descr="Bille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8660" y="-1"/>
            <a:ext cx="18703638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Kontakt Læge"/>
          <p:cNvSpPr txBox="1"/>
          <p:nvPr>
            <p:ph type="title" idx="4294967295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  <a:solidFill>
            <a:srgbClr val="CDE8B5"/>
          </a:solidFill>
          <a:ln w="127000">
            <a:solidFill>
              <a:srgbClr val="76BB40"/>
            </a:solidFill>
          </a:ln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           Kontakt Læge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Billede" descr="Bille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8759" y="0"/>
            <a:ext cx="1951162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Billede" descr="Bille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1625" y="0"/>
            <a:ext cx="1980075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undhedsapps hjælper til kommunikation mellem sundhedsfaglige og patienter i forbindelse med forebyggelse, behandling og rehabilitering…"/>
          <p:cNvSpPr txBox="1"/>
          <p:nvPr>
            <p:ph type="title"/>
          </p:nvPr>
        </p:nvSpPr>
        <p:spPr>
          <a:xfrm>
            <a:off x="1206496" y="1415866"/>
            <a:ext cx="21971004" cy="10884268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/>
          <a:lstStyle/>
          <a:p>
            <a:pPr marL="968375" indent="-968375" defTabSz="1487386">
              <a:buSzPct val="123000"/>
              <a:buChar char="•"/>
              <a:defRPr spc="-152" sz="7625"/>
            </a:pPr>
            <a:r>
              <a:t>Sundhedsapps hjælper til kommunikation mellem sundhedsfaglige og patienter i forbindelse med forebyggelse, behandling og rehabilitering</a:t>
            </a:r>
          </a:p>
          <a:p>
            <a:pPr marL="968375" indent="-968375" defTabSz="1487386">
              <a:buSzPct val="123000"/>
              <a:defRPr spc="-152" sz="7625"/>
            </a:pPr>
            <a:r>
              <a:t>I forbindelse med behandling skal de være støtteværktøj for patienten</a:t>
            </a:r>
          </a:p>
          <a:p>
            <a:pPr marL="968375" indent="-968375" defTabSz="1487386">
              <a:buSzPct val="123000"/>
              <a:defRPr spc="-152" sz="7625"/>
            </a:pPr>
            <a:r>
              <a:t>I denne forbindelse er sundhedsfaglige personer, personer autoriserede af det offentlige</a:t>
            </a:r>
          </a:p>
          <a:p>
            <a:pPr marL="968375" indent="-968375" defTabSz="1487386">
              <a:buSzPct val="123000"/>
              <a:defRPr spc="-152" sz="7625"/>
            </a:pPr>
            <a:r>
              <a:t>Skal kunne leve op til krav om at kunne vises på </a:t>
            </a:r>
            <a:r>
              <a:rPr u="sng">
                <a:hlinkClick r:id="rId2" invalidUrl="" action="" tgtFrame="" tooltip="" history="1" highlightClick="0" endSnd="0"/>
              </a:rPr>
              <a:t>sundhed.dk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Videokonsultation"/>
          <p:cNvSpPr txBox="1"/>
          <p:nvPr>
            <p:ph type="title" idx="4294967295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  <a:solidFill>
            <a:srgbClr val="CDE8B5"/>
          </a:solidFill>
          <a:ln w="127000">
            <a:solidFill>
              <a:srgbClr val="76BB40"/>
            </a:solidFill>
          </a:ln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           Videokonsultation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Billede" descr="Bille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5379" y="0"/>
            <a:ext cx="20962555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MedicinTjekker"/>
          <p:cNvSpPr txBox="1"/>
          <p:nvPr>
            <p:ph type="title"/>
          </p:nvPr>
        </p:nvSpPr>
        <p:spPr>
          <a:xfrm>
            <a:off x="3802841" y="4533900"/>
            <a:ext cx="16778315" cy="4648200"/>
          </a:xfrm>
          <a:prstGeom prst="rect">
            <a:avLst/>
          </a:prstGeom>
          <a:solidFill>
            <a:srgbClr val="96D35F"/>
          </a:solidFill>
        </p:spPr>
        <p:txBody>
          <a:bodyPr/>
          <a:lstStyle>
            <a:lvl1pPr algn="ctr"/>
          </a:lstStyle>
          <a:p>
            <a:pPr/>
            <a:r>
              <a:t>MedicinTjekker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Billede" descr="Bille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16017" y="0"/>
            <a:ext cx="18288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Billede" descr="Bille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2587" y="0"/>
            <a:ext cx="20758827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ET EKSEMPEL MERE…"/>
          <p:cNvSpPr txBox="1"/>
          <p:nvPr>
            <p:ph type="title"/>
          </p:nvPr>
        </p:nvSpPr>
        <p:spPr>
          <a:xfrm>
            <a:off x="3802841" y="4533900"/>
            <a:ext cx="17582184" cy="4648200"/>
          </a:xfrm>
          <a:prstGeom prst="rect">
            <a:avLst/>
          </a:prstGeom>
          <a:solidFill>
            <a:srgbClr val="96D35F"/>
          </a:solidFill>
        </p:spPr>
        <p:txBody>
          <a:bodyPr/>
          <a:lstStyle/>
          <a:p>
            <a:pPr algn="ctr" defTabSz="2365188">
              <a:defRPr spc="-225" sz="11252"/>
            </a:pPr>
            <a:r>
              <a:t>ET EKSEMPEL MERE</a:t>
            </a:r>
          </a:p>
          <a:p>
            <a:pPr algn="ctr" defTabSz="2365188">
              <a:defRPr spc="-225" sz="11252"/>
            </a:pPr>
            <a:r>
              <a:t>En osteoporoseapp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Billede" descr="Bille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1206" y="-1"/>
            <a:ext cx="22071834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https://www.i-jmr.org/2024/1/e53995"/>
          <p:cNvSpPr txBox="1"/>
          <p:nvPr/>
        </p:nvSpPr>
        <p:spPr>
          <a:xfrm>
            <a:off x="3988560" y="883607"/>
            <a:ext cx="16830257" cy="1143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/>
            </a:lvl1pPr>
          </a:lstStyle>
          <a:p>
            <a:pPr/>
            <a:r>
              <a:t>https://www.i-jmr.org/2024/1/e53995</a:t>
            </a:r>
          </a:p>
        </p:txBody>
      </p:sp>
      <p:pic>
        <p:nvPicPr>
          <p:cNvPr id="336" name="Billede" descr="Bille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420" y="0"/>
            <a:ext cx="20847967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https://www.i-jmr.org/2024/1/e53995"/>
          <p:cNvSpPr txBox="1"/>
          <p:nvPr/>
        </p:nvSpPr>
        <p:spPr>
          <a:xfrm>
            <a:off x="3988560" y="883607"/>
            <a:ext cx="16830257" cy="1143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/>
            </a:lvl1pPr>
          </a:lstStyle>
          <a:p>
            <a:pPr/>
            <a:r>
              <a:t>https://www.i-jmr.org/2024/1/e53995</a:t>
            </a:r>
          </a:p>
        </p:txBody>
      </p:sp>
      <p:pic>
        <p:nvPicPr>
          <p:cNvPr id="339" name="Billede" descr="Bille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3550" y="1984549"/>
            <a:ext cx="19124532" cy="113774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LUT MED SUNDHEDSAPPS…"/>
          <p:cNvSpPr txBox="1"/>
          <p:nvPr>
            <p:ph type="title"/>
          </p:nvPr>
        </p:nvSpPr>
        <p:spPr>
          <a:xfrm>
            <a:off x="3802841" y="2877444"/>
            <a:ext cx="18386052" cy="7218143"/>
          </a:xfrm>
          <a:prstGeom prst="rect">
            <a:avLst/>
          </a:prstGeom>
          <a:solidFill>
            <a:srgbClr val="96D35F"/>
          </a:solidFill>
        </p:spPr>
        <p:txBody>
          <a:bodyPr/>
          <a:lstStyle/>
          <a:p>
            <a:pPr algn="ctr" defTabSz="2292038">
              <a:defRPr spc="-218" sz="10904"/>
            </a:pPr>
          </a:p>
          <a:p>
            <a:pPr algn="ctr" defTabSz="2292038">
              <a:defRPr spc="-218" sz="10904"/>
            </a:pPr>
            <a:r>
              <a:t>SLUT MED SUNDHEDSAPPS</a:t>
            </a:r>
          </a:p>
          <a:p>
            <a:pPr algn="ctr" defTabSz="2292038">
              <a:defRPr spc="-218" sz="10904"/>
            </a:pPr>
          </a:p>
          <a:p>
            <a:pPr algn="ctr" defTabSz="2292038">
              <a:defRPr spc="-218" sz="10904"/>
            </a:pPr>
            <a:r>
              <a:t>TAK FOR NU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ndsat-film.png" descr="indsat-fil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8539" y="-1"/>
            <a:ext cx="1973766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Oversigt…"/>
          <p:cNvSpPr txBox="1"/>
          <p:nvPr>
            <p:ph type="title"/>
          </p:nvPr>
        </p:nvSpPr>
        <p:spPr>
          <a:prstGeom prst="rect">
            <a:avLst/>
          </a:prstGeom>
          <a:ln w="38100">
            <a:solidFill>
              <a:srgbClr val="000000"/>
            </a:solidFill>
          </a:ln>
        </p:spPr>
        <p:txBody>
          <a:bodyPr/>
          <a:lstStyle/>
          <a:p>
            <a:pPr algn="ctr">
              <a:defRPr spc="-250" sz="12500"/>
            </a:pPr>
            <a:r>
              <a:t>Oversigt</a:t>
            </a:r>
          </a:p>
          <a:p>
            <a:pPr algn="ctr">
              <a:defRPr spc="-183" sz="9200"/>
            </a:pPr>
            <a:r>
              <a:t>De vigtigste?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3_DynamicLight">
  <a:themeElements>
    <a:clrScheme name="33_Dynamic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3_DynamicLight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3_Dynamic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3_DynamicLight">
  <a:themeElements>
    <a:clrScheme name="33_Dynamic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3_DynamicLight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3_Dynamic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