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303" r:id="rId3"/>
    <p:sldId id="310" r:id="rId4"/>
    <p:sldId id="309" r:id="rId5"/>
    <p:sldId id="265" r:id="rId6"/>
    <p:sldId id="266" r:id="rId7"/>
    <p:sldId id="268" r:id="rId8"/>
    <p:sldId id="312" r:id="rId9"/>
    <p:sldId id="314" r:id="rId10"/>
    <p:sldId id="307" r:id="rId11"/>
    <p:sldId id="313" r:id="rId12"/>
    <p:sldId id="275" r:id="rId13"/>
    <p:sldId id="276" r:id="rId14"/>
    <p:sldId id="277" r:id="rId15"/>
    <p:sldId id="278" r:id="rId16"/>
    <p:sldId id="279" r:id="rId17"/>
    <p:sldId id="280" r:id="rId18"/>
    <p:sldId id="308" r:id="rId19"/>
    <p:sldId id="283" r:id="rId20"/>
    <p:sldId id="285" r:id="rId21"/>
    <p:sldId id="286"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459" autoAdjust="0"/>
    <p:restoredTop sz="86094" autoAdjust="0"/>
  </p:normalViewPr>
  <p:slideViewPr>
    <p:cSldViewPr snapToGrid="0">
      <p:cViewPr>
        <p:scale>
          <a:sx n="82" d="100"/>
          <a:sy n="82" d="100"/>
        </p:scale>
        <p:origin x="-307"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062806-1435-451F-A1A0-33F32AB28C79}" type="datetimeFigureOut">
              <a:rPr lang="da-DK" smtClean="0"/>
              <a:t>14-11-2018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B23C5F-1057-4D02-8278-9373A9252565}" type="slidenum">
              <a:rPr lang="da-DK" smtClean="0"/>
              <a:t>‹nr.›</a:t>
            </a:fld>
            <a:endParaRPr lang="da-DK"/>
          </a:p>
        </p:txBody>
      </p:sp>
    </p:spTree>
    <p:extLst>
      <p:ext uri="{BB962C8B-B14F-4D97-AF65-F5344CB8AC3E}">
        <p14:creationId xmlns:p14="http://schemas.microsoft.com/office/powerpoint/2010/main" val="20404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indent="0" rtl="0">
              <a:buNone/>
            </a:pPr>
            <a:r>
              <a:rPr lang="da-DK" dirty="0" smtClean="0"/>
              <a:t>Ældre Sagen behandler primært almindelige oplysninger. </a:t>
            </a:r>
          </a:p>
          <a:p>
            <a:pPr marL="0" indent="0" rtl="0">
              <a:buNone/>
            </a:pPr>
            <a:r>
              <a:rPr lang="da-DK" dirty="0" smtClean="0"/>
              <a:t>Følsomme</a:t>
            </a:r>
            <a:r>
              <a:rPr lang="da-DK" baseline="0" dirty="0" smtClean="0"/>
              <a:t> oplysninger om især helbred kan forekomme fx ved vågetjeneste, besøgsværter, tryghedsopkald. </a:t>
            </a:r>
            <a:r>
              <a:rPr lang="da-DK" dirty="0" smtClean="0"/>
              <a:t>Cpr.nr. anvender</a:t>
            </a:r>
            <a:r>
              <a:rPr lang="da-DK" baseline="0" dirty="0" smtClean="0"/>
              <a:t> vi, når der skal indhentes </a:t>
            </a:r>
            <a:r>
              <a:rPr lang="da-DK" dirty="0" smtClean="0"/>
              <a:t>børneattest for generationsfrivillige.</a:t>
            </a:r>
          </a:p>
          <a:p>
            <a:endParaRPr lang="da-DK" dirty="0"/>
          </a:p>
        </p:txBody>
      </p:sp>
      <p:sp>
        <p:nvSpPr>
          <p:cNvPr id="4" name="Pladsholder til diasnummer 3"/>
          <p:cNvSpPr>
            <a:spLocks noGrp="1"/>
          </p:cNvSpPr>
          <p:nvPr>
            <p:ph type="sldNum" sz="quarter" idx="10"/>
          </p:nvPr>
        </p:nvSpPr>
        <p:spPr/>
        <p:txBody>
          <a:bodyPr/>
          <a:lstStyle/>
          <a:p>
            <a:fld id="{354C4475-3E94-479C-AEFB-C09AA5491272}" type="slidenum">
              <a:rPr lang="da-DK" smtClean="0"/>
              <a:t>4</a:t>
            </a:fld>
            <a:endParaRPr lang="da-DK" dirty="0"/>
          </a:p>
        </p:txBody>
      </p:sp>
    </p:spTree>
    <p:extLst>
      <p:ext uri="{BB962C8B-B14F-4D97-AF65-F5344CB8AC3E}">
        <p14:creationId xmlns:p14="http://schemas.microsoft.com/office/powerpoint/2010/main" val="179461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Oplysninger om afdøde personer  er omfattet i 10 år efter dødsfald.</a:t>
            </a:r>
          </a:p>
          <a:p>
            <a:endParaRPr lang="da-DK" dirty="0"/>
          </a:p>
        </p:txBody>
      </p:sp>
      <p:sp>
        <p:nvSpPr>
          <p:cNvPr id="4" name="Pladsholder til diasnummer 3"/>
          <p:cNvSpPr>
            <a:spLocks noGrp="1"/>
          </p:cNvSpPr>
          <p:nvPr>
            <p:ph type="sldNum" sz="quarter" idx="10"/>
          </p:nvPr>
        </p:nvSpPr>
        <p:spPr/>
        <p:txBody>
          <a:bodyPr/>
          <a:lstStyle/>
          <a:p>
            <a:fld id="{354C4475-3E94-479C-AEFB-C09AA5491272}" type="slidenum">
              <a:rPr lang="da-DK" smtClean="0"/>
              <a:t>5</a:t>
            </a:fld>
            <a:endParaRPr lang="da-DK"/>
          </a:p>
        </p:txBody>
      </p:sp>
    </p:spTree>
    <p:extLst>
      <p:ext uri="{BB962C8B-B14F-4D97-AF65-F5344CB8AC3E}">
        <p14:creationId xmlns:p14="http://schemas.microsoft.com/office/powerpoint/2010/main" val="256663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r>
              <a:rPr lang="da-DK" dirty="0" smtClean="0"/>
              <a:t>Citat fra forordningen. Hjælpemidler er fx web-redskaber eller skemaer.</a:t>
            </a:r>
          </a:p>
          <a:p>
            <a:r>
              <a:rPr lang="da-DK" smtClean="0"/>
              <a:t>”Dataansvarlig</a:t>
            </a:r>
            <a:r>
              <a:rPr lang="da-DK" dirty="0" smtClean="0"/>
              <a:t>: en fysisk eller juridisk person, en offentlig</a:t>
            </a:r>
            <a:r>
              <a:rPr lang="da-DK" baseline="0" dirty="0" smtClean="0"/>
              <a:t> myndighed, en institution eller et andet organ, der alene eller sammen med andre afgør, til hvilke formål og med hvilke hjælpemidler der må foretages behandling af personoplysninger: hvis formålene og hjælpemidlerne til en sådan behandling er fastlagt i EU-rette eller medlemsstaternes nationale ret, kan den dataansvarlige eller de specifikke kriterier for udpegelse af denne fastsættes i EU.-retten </a:t>
            </a:r>
            <a:r>
              <a:rPr lang="da-DK" baseline="0" smtClean="0"/>
              <a:t>eller medlemsstaternes </a:t>
            </a:r>
            <a:r>
              <a:rPr lang="da-DK" baseline="0" dirty="0" smtClean="0"/>
              <a:t>nationale ret.”</a:t>
            </a:r>
            <a:endParaRPr lang="da-DK" dirty="0"/>
          </a:p>
        </p:txBody>
      </p:sp>
      <p:sp>
        <p:nvSpPr>
          <p:cNvPr id="4" name="Pladsholder til diasnummer 3"/>
          <p:cNvSpPr>
            <a:spLocks noGrp="1"/>
          </p:cNvSpPr>
          <p:nvPr>
            <p:ph type="sldNum" sz="quarter" idx="10"/>
          </p:nvPr>
        </p:nvSpPr>
        <p:spPr/>
        <p:txBody>
          <a:bodyPr/>
          <a:lstStyle/>
          <a:p>
            <a:fld id="{354C4475-3E94-479C-AEFB-C09AA5491272}" type="slidenum">
              <a:rPr lang="da-DK" smtClean="0"/>
              <a:t>6</a:t>
            </a:fld>
            <a:endParaRPr lang="da-DK"/>
          </a:p>
        </p:txBody>
      </p:sp>
    </p:spTree>
    <p:extLst>
      <p:ext uri="{BB962C8B-B14F-4D97-AF65-F5344CB8AC3E}">
        <p14:creationId xmlns:p14="http://schemas.microsoft.com/office/powerpoint/2010/main" val="330520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685800" y="1143000"/>
            <a:ext cx="5486400" cy="30861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354C4475-3E94-479C-AEFB-C09AA5491272}" type="slidenum">
              <a:rPr lang="da-DK" smtClean="0"/>
              <a:t>8</a:t>
            </a:fld>
            <a:endParaRPr lang="da-DK"/>
          </a:p>
        </p:txBody>
      </p:sp>
    </p:spTree>
    <p:extLst>
      <p:ext uri="{BB962C8B-B14F-4D97-AF65-F5344CB8AC3E}">
        <p14:creationId xmlns:p14="http://schemas.microsoft.com/office/powerpoint/2010/main" val="233173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8B23C5F-1057-4D02-8278-9373A9252565}" type="slidenum">
              <a:rPr lang="da-DK" smtClean="0"/>
              <a:t>13</a:t>
            </a:fld>
            <a:endParaRPr lang="da-DK"/>
          </a:p>
        </p:txBody>
      </p:sp>
    </p:spTree>
    <p:extLst>
      <p:ext uri="{BB962C8B-B14F-4D97-AF65-F5344CB8AC3E}">
        <p14:creationId xmlns:p14="http://schemas.microsoft.com/office/powerpoint/2010/main" val="4061770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Åbningsdias - centreret">
    <p:bg>
      <p:bgRef idx="1001">
        <a:schemeClr val="bg1"/>
      </p:bgRef>
    </p:bg>
    <p:spTree>
      <p:nvGrpSpPr>
        <p:cNvPr id="1" name=""/>
        <p:cNvGrpSpPr/>
        <p:nvPr/>
      </p:nvGrpSpPr>
      <p:grpSpPr>
        <a:xfrm>
          <a:off x="0" y="0"/>
          <a:ext cx="0" cy="0"/>
          <a:chOff x="0" y="0"/>
          <a:chExt cx="0" cy="0"/>
        </a:xfrm>
      </p:grpSpPr>
      <p:sp>
        <p:nvSpPr>
          <p:cNvPr id="24" name="Shape 7"/>
          <p:cNvSpPr/>
          <p:nvPr userDrawn="1"/>
        </p:nvSpPr>
        <p:spPr>
          <a:xfrm>
            <a:off x="0" y="4410945"/>
            <a:ext cx="12192000"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sp>
        <p:nvSpPr>
          <p:cNvPr id="29" name="Shape 8"/>
          <p:cNvSpPr/>
          <p:nvPr userDrawn="1"/>
        </p:nvSpPr>
        <p:spPr>
          <a:xfrm flipV="1">
            <a:off x="-574" y="2396853"/>
            <a:ext cx="12192575" cy="45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defTabSz="457200">
              <a:defRPr sz="1200">
                <a:solidFill>
                  <a:srgbClr val="000000"/>
                </a:solidFill>
                <a:latin typeface="Helvetica"/>
                <a:ea typeface="Helvetica"/>
                <a:cs typeface="Helvetica"/>
                <a:sym typeface="Helvetica"/>
              </a:defRPr>
            </a:pPr>
            <a:endParaRPr sz="1200" kern="0">
              <a:solidFill>
                <a:srgbClr val="000000"/>
              </a:solidFill>
              <a:latin typeface="Helvetica"/>
              <a:ea typeface="Helvetica"/>
              <a:cs typeface="Helvetica"/>
              <a:sym typeface="Helvetica"/>
            </a:endParaRPr>
          </a:p>
        </p:txBody>
      </p:sp>
      <p:pic>
        <p:nvPicPr>
          <p:cNvPr id="7" name="ÆS_logo_POS_CMYK.pdf"/>
          <p:cNvPicPr/>
          <p:nvPr userDrawn="1"/>
        </p:nvPicPr>
        <p:blipFill>
          <a:blip r:embed="rId2" cstate="email">
            <a:extLst>
              <a:ext uri="{28A0092B-C50C-407E-A947-70E740481C1C}">
                <a14:useLocalDpi xmlns:a14="http://schemas.microsoft.com/office/drawing/2010/main" val="0"/>
              </a:ext>
            </a:extLst>
          </a:blip>
          <a:stretch>
            <a:fillRect/>
          </a:stretch>
        </p:blipFill>
        <p:spPr>
          <a:xfrm>
            <a:off x="3599499" y="3005188"/>
            <a:ext cx="4991916" cy="851668"/>
          </a:xfrm>
          <a:prstGeom prst="rect">
            <a:avLst/>
          </a:prstGeom>
          <a:ln w="12700">
            <a:miter lim="400000"/>
          </a:ln>
        </p:spPr>
      </p:pic>
      <p:sp>
        <p:nvSpPr>
          <p:cNvPr id="3" name="Rektangel 2"/>
          <p:cNvSpPr/>
          <p:nvPr userDrawn="1"/>
        </p:nvSpPr>
        <p:spPr>
          <a:xfrm>
            <a:off x="0" y="0"/>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
        <p:nvSpPr>
          <p:cNvPr id="10" name="Rektangel 9"/>
          <p:cNvSpPr/>
          <p:nvPr userDrawn="1"/>
        </p:nvSpPr>
        <p:spPr>
          <a:xfrm>
            <a:off x="0" y="4410945"/>
            <a:ext cx="12192000" cy="2442572"/>
          </a:xfrm>
          <a:prstGeom prst="rect">
            <a:avLst/>
          </a:prstGeom>
          <a:solidFill>
            <a:schemeClr val="bg2"/>
          </a:solidFill>
          <a:ln w="12700" cap="flat">
            <a:solidFill>
              <a:schemeClr val="accent1">
                <a:lumMod val="50000"/>
              </a:schemeClr>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spTree>
    <p:extLst>
      <p:ext uri="{BB962C8B-B14F-4D97-AF65-F5344CB8AC3E}">
        <p14:creationId xmlns:p14="http://schemas.microsoft.com/office/powerpoint/2010/main" val="78063040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dhold med billedtekst">
    <p:spTree>
      <p:nvGrpSpPr>
        <p:cNvPr id="1" name=""/>
        <p:cNvGrpSpPr/>
        <p:nvPr/>
      </p:nvGrpSpPr>
      <p:grpSpPr>
        <a:xfrm>
          <a:off x="0" y="0"/>
          <a:ext cx="0" cy="0"/>
          <a:chOff x="0" y="0"/>
          <a:chExt cx="0" cy="0"/>
        </a:xfrm>
      </p:grpSpPr>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6" name="Shape 26"/>
          <p:cNvSpPr>
            <a:spLocks noGrp="1"/>
          </p:cNvSpPr>
          <p:nvPr>
            <p:ph type="body" idx="1" hasCustomPrompt="1"/>
          </p:nvPr>
        </p:nvSpPr>
        <p:spPr>
          <a:xfrm>
            <a:off x="476251" y="1988840"/>
            <a:ext cx="5322093" cy="4217004"/>
          </a:xfrm>
          <a:prstGeom prst="rect">
            <a:avLst/>
          </a:prstGeom>
        </p:spPr>
        <p:txBody>
          <a:bodyPr anchor="t">
            <a:normAutofit/>
          </a:bodyPr>
          <a:lstStyle>
            <a:lvl1pPr marL="0" indent="0">
              <a:lnSpc>
                <a:spcPct val="100000"/>
              </a:lnSpc>
              <a:spcBef>
                <a:spcPts val="1000"/>
              </a:spcBef>
              <a:buSzTx/>
              <a:buNone/>
              <a:defRPr sz="2200" b="0" baseline="0">
                <a:solidFill>
                  <a:schemeClr val="tx1">
                    <a:lumMod val="75000"/>
                    <a:lumOff val="25000"/>
                  </a:schemeClr>
                </a:solidFill>
              </a:defRPr>
            </a:lvl1pPr>
            <a:lvl2pPr marL="239827" indent="0">
              <a:lnSpc>
                <a:spcPct val="120000"/>
              </a:lnSpc>
              <a:spcBef>
                <a:spcPts val="0"/>
              </a:spcBef>
              <a:buSzTx/>
              <a:buFontTx/>
              <a:buNone/>
              <a:defRPr sz="1700">
                <a:solidFill>
                  <a:schemeClr val="tx2">
                    <a:lumMod val="50000"/>
                  </a:schemeClr>
                </a:solidFill>
              </a:defRPr>
            </a:lvl2pPr>
            <a:lvl3pPr marL="480288" indent="0">
              <a:lnSpc>
                <a:spcPct val="120000"/>
              </a:lnSpc>
              <a:spcBef>
                <a:spcPts val="0"/>
              </a:spcBef>
              <a:buSzTx/>
              <a:buFontTx/>
              <a:buNone/>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p:txBody>
      </p:sp>
      <p:sp>
        <p:nvSpPr>
          <p:cNvPr id="7" name="Pladsholder til indhold 6"/>
          <p:cNvSpPr>
            <a:spLocks noGrp="1"/>
          </p:cNvSpPr>
          <p:nvPr>
            <p:ph sz="quarter" idx="15" hasCustomPrompt="1"/>
          </p:nvPr>
        </p:nvSpPr>
        <p:spPr>
          <a:xfrm>
            <a:off x="6040968" y="327026"/>
            <a:ext cx="5719233" cy="5910263"/>
          </a:xfrm>
        </p:spPr>
        <p:txBody>
          <a:body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a:xfrm>
            <a:off x="484212" y="329514"/>
            <a:ext cx="5442456" cy="1321486"/>
          </a:xfrm>
        </p:spPr>
        <p:txBody>
          <a:bodyPr/>
          <a:lstStyle>
            <a:lvl1pPr algn="l">
              <a:spcBef>
                <a:spcPts val="0"/>
              </a:spcBef>
              <a:defRPr/>
            </a:lvl1pPr>
          </a:lstStyle>
          <a:p>
            <a:pPr lvl="0"/>
            <a:r>
              <a:rPr lang="da-DK" dirty="0"/>
              <a:t>Klik for at tilføje tekst</a:t>
            </a:r>
          </a:p>
        </p:txBody>
      </p:sp>
      <p:pic>
        <p:nvPicPr>
          <p:cNvPr id="8"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399890335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lede med billedteks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509613" y="5784273"/>
            <a:ext cx="11223112" cy="407870"/>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billede 2"/>
          <p:cNvSpPr>
            <a:spLocks noGrp="1"/>
          </p:cNvSpPr>
          <p:nvPr>
            <p:ph type="pic" sz="quarter" idx="11"/>
          </p:nvPr>
        </p:nvSpPr>
        <p:spPr>
          <a:xfrm>
            <a:off x="503767" y="349251"/>
            <a:ext cx="11228917" cy="4211205"/>
          </a:xfrm>
        </p:spPr>
        <p:txBody>
          <a:bodyPr/>
          <a:lstStyle/>
          <a:p>
            <a:r>
              <a:rPr lang="da-DK" smtClean="0"/>
              <a:t>Klik på ikonet for at tilføje et billede</a:t>
            </a:r>
            <a:endParaRPr lang="da-DK" dirty="0"/>
          </a:p>
        </p:txBody>
      </p:sp>
      <p:sp>
        <p:nvSpPr>
          <p:cNvPr id="2" name="Titel 1"/>
          <p:cNvSpPr>
            <a:spLocks noGrp="1"/>
          </p:cNvSpPr>
          <p:nvPr>
            <p:ph type="title" hasCustomPrompt="1"/>
          </p:nvPr>
        </p:nvSpPr>
        <p:spPr>
          <a:xfrm>
            <a:off x="508001" y="4647515"/>
            <a:ext cx="11215711" cy="972000"/>
          </a:xfrm>
        </p:spPr>
        <p:txBody>
          <a:bodyPr>
            <a:normAutofit/>
          </a:bodyPr>
          <a:lstStyle>
            <a:lvl1pPr>
              <a:defRPr sz="4900"/>
            </a:lvl1pPr>
          </a:lstStyle>
          <a:p>
            <a:pPr lvl="0"/>
            <a:r>
              <a:rPr lang="da-DK" dirty="0"/>
              <a:t>Klik for at tilføje tekst</a:t>
            </a:r>
          </a:p>
        </p:txBody>
      </p:sp>
      <p:sp>
        <p:nvSpPr>
          <p:cNvPr id="6" name="Shape 2"/>
          <p:cNvSpPr/>
          <p:nvPr userDrawn="1"/>
        </p:nvSpPr>
        <p:spPr>
          <a:xfrm>
            <a:off x="476250" y="5692993"/>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8" name="Shape 3"/>
          <p:cNvSpPr/>
          <p:nvPr userDrawn="1"/>
        </p:nvSpPr>
        <p:spPr>
          <a:xfrm>
            <a:off x="476250" y="4647135"/>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9"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7026309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19070"/>
            <a:ext cx="11229673" cy="972000"/>
          </a:xfrm>
        </p:spPr>
        <p:txBody>
          <a:bodyPr>
            <a:normAutofit/>
          </a:bodyPr>
          <a:lstStyle>
            <a:lvl1pPr>
              <a:spcBef>
                <a:spcPts val="0"/>
              </a:spcBef>
              <a:defRPr sz="4900"/>
            </a:lvl1pPr>
          </a:lstStyle>
          <a:p>
            <a:pPr lvl="0"/>
            <a:r>
              <a:rPr lang="da-DK" dirty="0"/>
              <a:t>Klik for at tilføje tekst</a:t>
            </a:r>
          </a:p>
        </p:txBody>
      </p:sp>
    </p:spTree>
    <p:extLst>
      <p:ext uri="{BB962C8B-B14F-4D97-AF65-F5344CB8AC3E}">
        <p14:creationId xmlns:p14="http://schemas.microsoft.com/office/powerpoint/2010/main" val="19815128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pic>
        <p:nvPicPr>
          <p:cNvPr id="3"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5371683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ugerdefinere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1492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amp; undertitel i bånd centreret">
    <p:spTree>
      <p:nvGrpSpPr>
        <p:cNvPr id="1" name=""/>
        <p:cNvGrpSpPr/>
        <p:nvPr/>
      </p:nvGrpSpPr>
      <p:grpSpPr>
        <a:xfrm>
          <a:off x="0" y="0"/>
          <a:ext cx="0" cy="0"/>
          <a:chOff x="0" y="0"/>
          <a:chExt cx="0" cy="0"/>
        </a:xfrm>
      </p:grpSpPr>
      <p:sp>
        <p:nvSpPr>
          <p:cNvPr id="3" name="Pladsholder til tekst 2"/>
          <p:cNvSpPr>
            <a:spLocks noGrp="1"/>
          </p:cNvSpPr>
          <p:nvPr>
            <p:ph type="body" sz="quarter" idx="10" hasCustomPrompt="1"/>
          </p:nvPr>
        </p:nvSpPr>
        <p:spPr>
          <a:xfrm>
            <a:off x="530586" y="2212910"/>
            <a:ext cx="11183692" cy="261610"/>
          </a:xfrm>
        </p:spPr>
        <p:txBody>
          <a:bodyPr vert="horz" anchor="b" anchorCtr="0">
            <a:spAutoFit/>
          </a:bodyPr>
          <a:lstStyle>
            <a:lvl1pPr marL="0" indent="0" algn="l">
              <a:lnSpc>
                <a:spcPct val="100000"/>
              </a:lnSpc>
              <a:spcBef>
                <a:spcPts val="0"/>
              </a:spcBef>
              <a:buFontTx/>
              <a:buNone/>
              <a:defRPr sz="1700" b="1" i="0" cap="all" baseline="0">
                <a:solidFill>
                  <a:schemeClr val="bg2"/>
                </a:solidFill>
                <a:latin typeface="Arial"/>
                <a:cs typeface="Arial"/>
              </a:defRPr>
            </a:lvl1pPr>
          </a:lstStyle>
          <a:p>
            <a:pPr lvl="0"/>
            <a:r>
              <a:rPr lang="da-DK" dirty="0"/>
              <a:t>Klik for at tilføje tekst</a:t>
            </a:r>
          </a:p>
        </p:txBody>
      </p:sp>
      <p:sp>
        <p:nvSpPr>
          <p:cNvPr id="9" name="Shape 9"/>
          <p:cNvSpPr/>
          <p:nvPr/>
        </p:nvSpPr>
        <p:spPr>
          <a:xfrm rot="16200000">
            <a:off x="6917128" y="3441526"/>
            <a:ext cx="115506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0" name="Shape 10"/>
          <p:cNvSpPr>
            <a:spLocks noGrp="1"/>
          </p:cNvSpPr>
          <p:nvPr>
            <p:ph type="title" hasCustomPrompt="1"/>
          </p:nvPr>
        </p:nvSpPr>
        <p:spPr>
          <a:xfrm>
            <a:off x="476250" y="2560596"/>
            <a:ext cx="6750844" cy="1711223"/>
          </a:xfrm>
          <a:prstGeom prst="rect">
            <a:avLst/>
          </a:prstGeom>
        </p:spPr>
        <p:txBody>
          <a:bodyPr>
            <a:noAutofit/>
          </a:bodyPr>
          <a:lstStyle>
            <a:lvl1pPr algn="l">
              <a:spcBef>
                <a:spcPts val="0"/>
              </a:spcBef>
              <a:defRPr sz="5400"/>
            </a:lvl1pPr>
          </a:lstStyle>
          <a:p>
            <a:pPr lvl="0">
              <a:defRPr sz="1800">
                <a:solidFill>
                  <a:srgbClr val="000000"/>
                </a:solidFill>
              </a:defRPr>
            </a:pPr>
            <a:r>
              <a:rPr lang="da-DK" sz="4900" dirty="0">
                <a:solidFill>
                  <a:srgbClr val="B3242A"/>
                </a:solidFill>
              </a:rPr>
              <a:t>Klik for at tilføje tekst</a:t>
            </a:r>
            <a:endParaRPr sz="4900" dirty="0">
              <a:solidFill>
                <a:srgbClr val="B3242A"/>
              </a:solidFill>
            </a:endParaRPr>
          </a:p>
        </p:txBody>
      </p:sp>
      <p:sp>
        <p:nvSpPr>
          <p:cNvPr id="11" name="Shape 11"/>
          <p:cNvSpPr>
            <a:spLocks noGrp="1"/>
          </p:cNvSpPr>
          <p:nvPr>
            <p:ph type="body" idx="1" hasCustomPrompt="1"/>
          </p:nvPr>
        </p:nvSpPr>
        <p:spPr>
          <a:xfrm>
            <a:off x="7762875" y="2592549"/>
            <a:ext cx="3976688" cy="1696641"/>
          </a:xfrm>
          <a:prstGeom prst="rect">
            <a:avLst/>
          </a:prstGeom>
        </p:spPr>
        <p:txBody>
          <a:bodyPr/>
          <a:lstStyle>
            <a:lvl1pPr marL="0" indent="0" algn="l">
              <a:lnSpc>
                <a:spcPts val="2039"/>
              </a:lnSpc>
              <a:spcBef>
                <a:spcPts val="0"/>
              </a:spcBef>
              <a:buSzTx/>
              <a:buNone/>
              <a:defRPr sz="1700">
                <a:solidFill>
                  <a:schemeClr val="tx1">
                    <a:lumMod val="85000"/>
                    <a:lumOff val="15000"/>
                  </a:schemeClr>
                </a:solidFill>
              </a:defRPr>
            </a:lvl1pPr>
            <a:lvl2pPr marL="0" indent="160729">
              <a:lnSpc>
                <a:spcPct val="120000"/>
              </a:lnSpc>
              <a:spcBef>
                <a:spcPts val="0"/>
              </a:spcBef>
              <a:buSzTx/>
              <a:buNone/>
              <a:defRPr sz="1700">
                <a:solidFill>
                  <a:schemeClr val="tx2">
                    <a:lumMod val="50000"/>
                  </a:schemeClr>
                </a:solidFill>
              </a:defRPr>
            </a:lvl2pPr>
            <a:lvl3pPr marL="0" indent="321457">
              <a:lnSpc>
                <a:spcPct val="120000"/>
              </a:lnSpc>
              <a:spcBef>
                <a:spcPts val="0"/>
              </a:spcBef>
              <a:buSzTx/>
              <a:buNone/>
              <a:defRPr sz="1700">
                <a:solidFill>
                  <a:schemeClr val="tx2">
                    <a:lumMod val="50000"/>
                  </a:schemeClr>
                </a:solidFill>
              </a:defRPr>
            </a:lvl3pPr>
            <a:lvl4pPr marL="0" indent="482186">
              <a:lnSpc>
                <a:spcPct val="120000"/>
              </a:lnSpc>
              <a:spcBef>
                <a:spcPts val="0"/>
              </a:spcBef>
              <a:buSzTx/>
              <a:buNone/>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defRPr sz="1800">
                <a:solidFill>
                  <a:srgbClr val="000000"/>
                </a:solidFill>
              </a:defRPr>
            </a:pPr>
            <a:r>
              <a:rPr lang="da-DK" sz="1700" dirty="0">
                <a:solidFill>
                  <a:srgbClr val="414141"/>
                </a:solidFill>
              </a:rPr>
              <a:t>Klik for at tilføje tekst</a:t>
            </a:r>
          </a:p>
        </p:txBody>
      </p:sp>
      <p:sp>
        <p:nvSpPr>
          <p:cNvPr id="12" name="Shape 7"/>
          <p:cNvSpPr/>
          <p:nvPr/>
        </p:nvSpPr>
        <p:spPr>
          <a:xfrm>
            <a:off x="476251" y="4315973"/>
            <a:ext cx="1124948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17" name="Shape 8"/>
          <p:cNvSpPr/>
          <p:nvPr/>
        </p:nvSpPr>
        <p:spPr>
          <a:xfrm>
            <a:off x="476252" y="2556825"/>
            <a:ext cx="1125001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pic>
        <p:nvPicPr>
          <p:cNvPr id="14"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9172358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0" y="225933"/>
            <a:ext cx="11229673" cy="972000"/>
          </a:xfrm>
        </p:spPr>
        <p:txBody>
          <a:bodyPr>
            <a:normAutofit/>
          </a:bodyPr>
          <a:lstStyle>
            <a:lvl1pPr>
              <a:defRPr sz="4900"/>
            </a:lvl1pPr>
          </a:lstStyle>
          <a:p>
            <a:r>
              <a:rPr lang="da-DK" dirty="0"/>
              <a:t>Klik for at tilføje tekst</a:t>
            </a:r>
          </a:p>
        </p:txBody>
      </p:sp>
      <p:sp>
        <p:nvSpPr>
          <p:cNvPr id="4" name="Pladsholder til indhold 3"/>
          <p:cNvSpPr>
            <a:spLocks noGrp="1"/>
          </p:cNvSpPr>
          <p:nvPr>
            <p:ph sz="quarter" idx="10" hasCustomPrompt="1"/>
          </p:nvPr>
        </p:nvSpPr>
        <p:spPr>
          <a:xfrm>
            <a:off x="1016000" y="1516530"/>
            <a:ext cx="10707843" cy="4706471"/>
          </a:xfrm>
        </p:spPr>
        <p:txBody>
          <a:bodyPr vert="horz"/>
          <a:lstStyle>
            <a:lvl1pPr>
              <a:defRPr baseline="0"/>
            </a:lvl1pPr>
          </a:lstStyle>
          <a:p>
            <a:pPr lvl="0"/>
            <a:r>
              <a:rPr lang="da-DK" dirty="0"/>
              <a:t>Klik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96086700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p:spTree>
      <p:nvGrpSpPr>
        <p:cNvPr id="1" name=""/>
        <p:cNvGrpSpPr/>
        <p:nvPr/>
      </p:nvGrpSpPr>
      <p:grpSpPr>
        <a:xfrm>
          <a:off x="0" y="0"/>
          <a:ext cx="0" cy="0"/>
          <a:chOff x="0" y="0"/>
          <a:chExt cx="0" cy="0"/>
        </a:xfrm>
      </p:grpSpPr>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Klik for at tilføje tekst</a:t>
            </a:r>
          </a:p>
        </p:txBody>
      </p:sp>
      <p:sp>
        <p:nvSpPr>
          <p:cNvPr id="3" name="Pladsholder til indhold 2"/>
          <p:cNvSpPr>
            <a:spLocks noGrp="1"/>
          </p:cNvSpPr>
          <p:nvPr>
            <p:ph sz="quarter" idx="12" hasCustomPrompt="1"/>
          </p:nvPr>
        </p:nvSpPr>
        <p:spPr>
          <a:xfrm>
            <a:off x="1016001" y="1875119"/>
            <a:ext cx="10708217" cy="4340411"/>
          </a:xfrm>
        </p:spPr>
        <p:txBody>
          <a:bodyPr vert="horz"/>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p:cNvSpPr>
            <a:spLocks noGrp="1"/>
          </p:cNvSpPr>
          <p:nvPr>
            <p:ph type="title" hasCustomPrompt="1"/>
          </p:nvPr>
        </p:nvSpPr>
        <p:spPr/>
        <p:txBody>
          <a:bodyPr>
            <a:normAutofit/>
          </a:bodyPr>
          <a:lstStyle>
            <a:lvl1pPr>
              <a:defRPr sz="4900"/>
            </a:lvl1pPr>
          </a:lstStyle>
          <a:p>
            <a:r>
              <a:rPr lang="da-DK" dirty="0"/>
              <a:t>Klik for at tilføje tekst</a:t>
            </a:r>
          </a:p>
        </p:txBody>
      </p:sp>
    </p:spTree>
    <p:extLst>
      <p:ext uri="{BB962C8B-B14F-4D97-AF65-F5344CB8AC3E}">
        <p14:creationId xmlns:p14="http://schemas.microsoft.com/office/powerpoint/2010/main" val="32974543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0" marR="0" indent="0" algn="l" defTabSz="410751" eaLnBrk="1" fontAlgn="auto" latinLnBrk="0" hangingPunct="1">
              <a:lnSpc>
                <a:spcPct val="100000"/>
              </a:lnSpc>
              <a:spcBef>
                <a:spcPts val="1000"/>
              </a:spcBef>
              <a:spcAft>
                <a:spcPts val="0"/>
              </a:spcAft>
              <a:buClrTx/>
              <a:buSzPct val="75000"/>
              <a:buFont typeface="Arial"/>
              <a:buNone/>
              <a:tabLst/>
              <a:defRPr lang="da-DK" sz="1800" b="0" i="0">
                <a:solidFill>
                  <a:srgbClr val="000000"/>
                </a:solidFill>
                <a:latin typeface="+mn-lt"/>
                <a:ea typeface="Georgia"/>
                <a:cs typeface="Arial"/>
                <a:sym typeface="Georgia"/>
              </a:defRPr>
            </a:lvl1pPr>
            <a:lvl2pPr marL="482400" indent="-241200">
              <a:spcBef>
                <a:spcPts val="1000"/>
              </a:spcBef>
              <a:defRPr lang="da-DK" sz="2100" b="0" i="0" dirty="0" smtClean="0">
                <a:solidFill>
                  <a:schemeClr val="tx1">
                    <a:lumMod val="75000"/>
                    <a:lumOff val="25000"/>
                  </a:schemeClr>
                </a:solidFill>
                <a:latin typeface="+mn-lt"/>
                <a:ea typeface="Georgia"/>
                <a:cs typeface="Arial"/>
                <a:sym typeface="Georgia"/>
              </a:defRPr>
            </a:lvl2pPr>
            <a:lvl3pPr marL="321457" indent="-321457">
              <a:spcBef>
                <a:spcPts val="1266"/>
              </a:spcBef>
              <a:defRPr lang="da-DK" sz="2100" b="0" i="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marL="241200" marR="0" lvl="0" indent="-241200" algn="l" defTabSz="410751" eaLnBrk="1" fontAlgn="auto" latinLnBrk="0" hangingPunct="1">
              <a:lnSpc>
                <a:spcPct val="100000"/>
              </a:lnSpc>
              <a:spcBef>
                <a:spcPts val="1000"/>
              </a:spcBef>
              <a:spcAft>
                <a:spcPts val="0"/>
              </a:spcAft>
              <a:buClrTx/>
              <a:buSzPct val="75000"/>
              <a:buFont typeface="Arial"/>
              <a:buChar char="•"/>
              <a:tabLst/>
              <a:defRPr sz="1800">
                <a:solidFill>
                  <a:srgbClr val="000000"/>
                </a:solidFill>
              </a:defRPr>
            </a:pPr>
            <a:r>
              <a:rPr lang="da-DK" sz="2400" dirty="0"/>
              <a:t>Klik for at tilføje tekst</a:t>
            </a:r>
            <a:endParaRPr lang="da-DK" sz="2200" dirty="0">
              <a:solidFill>
                <a:srgbClr val="414141"/>
              </a:solidFill>
            </a:endParaRP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9" name="Pladsholder til indhold 5"/>
          <p:cNvSpPr>
            <a:spLocks noGrp="1"/>
          </p:cNvSpPr>
          <p:nvPr>
            <p:ph sz="quarter" idx="14" hasCustomPrompt="1"/>
          </p:nvPr>
        </p:nvSpPr>
        <p:spPr>
          <a:xfrm>
            <a:off x="476251" y="1919883"/>
            <a:ext cx="5459763" cy="4286250"/>
          </a:xfrm>
        </p:spPr>
        <p:txBody>
          <a:bodyPr vert="horz">
            <a:normAutofit/>
          </a:bodyPr>
          <a:lstStyle>
            <a:lvl1pPr marL="24120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2400" indent="-241200">
              <a:lnSpc>
                <a:spcPct val="100000"/>
              </a:lnSpc>
              <a:spcBef>
                <a:spcPts val="1000"/>
              </a:spcBef>
              <a:buFont typeface="Arial"/>
              <a:buChar char="•"/>
              <a:defRPr sz="2200">
                <a:solidFill>
                  <a:schemeClr val="tx1">
                    <a:lumMod val="75000"/>
                    <a:lumOff val="25000"/>
                  </a:schemeClr>
                </a:solidFill>
              </a:defRPr>
            </a:lvl2pPr>
            <a:lvl3pPr marL="241200" indent="-241200">
              <a:lnSpc>
                <a:spcPct val="100000"/>
              </a:lnSpc>
              <a:spcBef>
                <a:spcPts val="1000"/>
              </a:spcBef>
              <a:defRPr sz="2200">
                <a:solidFill>
                  <a:schemeClr val="tx1">
                    <a:lumMod val="75000"/>
                    <a:lumOff val="25000"/>
                  </a:schemeClr>
                </a:solidFill>
              </a:defRPr>
            </a:lvl3pPr>
            <a:lvl4pPr marL="723600" indent="-24046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0460">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2" name="Titel 1"/>
          <p:cNvSpPr>
            <a:spLocks noGrp="1"/>
          </p:cNvSpPr>
          <p:nvPr>
            <p:ph type="title" hasCustomPrompt="1"/>
          </p:nvPr>
        </p:nvSpPr>
        <p:spPr>
          <a:xfrm>
            <a:off x="484210" y="234619"/>
            <a:ext cx="11229673" cy="972000"/>
          </a:xfrm>
        </p:spPr>
        <p:txBody>
          <a:bodyPr>
            <a:normAutofit/>
          </a:bodyPr>
          <a:lstStyle>
            <a:lvl1pPr>
              <a:defRPr sz="4900"/>
            </a:lvl1pPr>
          </a:lstStyle>
          <a:p>
            <a:pPr lvl="0"/>
            <a:r>
              <a:rPr lang="da-DK" dirty="0"/>
              <a:t>Klik for at tilføje tekst</a:t>
            </a:r>
          </a:p>
        </p:txBody>
      </p:sp>
    </p:spTree>
    <p:extLst>
      <p:ext uri="{BB962C8B-B14F-4D97-AF65-F5344CB8AC3E}">
        <p14:creationId xmlns:p14="http://schemas.microsoft.com/office/powerpoint/2010/main" val="6128493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ertitel og 2 indholdsobjekter">
    <p:spTree>
      <p:nvGrpSpPr>
        <p:cNvPr id="1" name=""/>
        <p:cNvGrpSpPr/>
        <p:nvPr/>
      </p:nvGrpSpPr>
      <p:grpSpPr>
        <a:xfrm>
          <a:off x="0" y="0"/>
          <a:ext cx="0" cy="0"/>
          <a:chOff x="0" y="0"/>
          <a:chExt cx="0" cy="0"/>
        </a:xfrm>
      </p:grpSpPr>
      <p:sp>
        <p:nvSpPr>
          <p:cNvPr id="6" name="Pladsholder til indhold 5"/>
          <p:cNvSpPr>
            <a:spLocks noGrp="1"/>
          </p:cNvSpPr>
          <p:nvPr>
            <p:ph sz="quarter" idx="13" hasCustomPrompt="1"/>
          </p:nvPr>
        </p:nvSpPr>
        <p:spPr>
          <a:xfrm>
            <a:off x="6106099" y="1919883"/>
            <a:ext cx="5609651" cy="4286250"/>
          </a:xfrm>
        </p:spPr>
        <p:txBody>
          <a:bodyPr vert="horz">
            <a:normAutofit/>
          </a:bodyPr>
          <a:lstStyle>
            <a:lvl1pPr marL="241200" indent="-241200">
              <a:lnSpc>
                <a:spcPct val="100000"/>
              </a:lnSpc>
              <a:spcBef>
                <a:spcPts val="1000"/>
              </a:spcBef>
              <a:buFont typeface="Arial"/>
              <a:buChar char="•"/>
              <a:defRPr lang="da-DK" sz="2200" b="0" i="0" baseline="0" dirty="0" smtClean="0">
                <a:solidFill>
                  <a:schemeClr val="tx1">
                    <a:lumMod val="75000"/>
                    <a:lumOff val="25000"/>
                  </a:schemeClr>
                </a:solidFill>
                <a:latin typeface="+mn-lt"/>
                <a:ea typeface="Georgia"/>
                <a:cs typeface="Arial"/>
                <a:sym typeface="Georgia"/>
              </a:defRPr>
            </a:lvl1pPr>
            <a:lvl2pPr marL="482400" indent="-241200">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2pPr>
            <a:lvl3pPr marL="321457" indent="-321457">
              <a:lnSpc>
                <a:spcPct val="100000"/>
              </a:lnSpc>
              <a:spcBef>
                <a:spcPts val="1000"/>
              </a:spcBef>
              <a:defRPr lang="da-DK" sz="2200" b="0" i="0" baseline="0" dirty="0" smtClean="0">
                <a:solidFill>
                  <a:schemeClr val="tx1">
                    <a:lumMod val="75000"/>
                    <a:lumOff val="25000"/>
                  </a:schemeClr>
                </a:solidFill>
                <a:latin typeface="+mn-lt"/>
                <a:ea typeface="Georgia"/>
                <a:cs typeface="Arial"/>
                <a:sym typeface="Georgia"/>
              </a:defRPr>
            </a:lvl3pPr>
            <a:lvl4pPr marL="723600" indent="-241200">
              <a:spcBef>
                <a:spcPts val="1000"/>
              </a:spcBef>
              <a:defRPr lang="da-DK" sz="2100" b="0" i="0" dirty="0" smtClean="0">
                <a:solidFill>
                  <a:schemeClr val="tx1">
                    <a:lumMod val="75000"/>
                    <a:lumOff val="25000"/>
                  </a:schemeClr>
                </a:solidFill>
                <a:latin typeface="+mn-lt"/>
                <a:ea typeface="Georgia"/>
                <a:cs typeface="Arial"/>
                <a:sym typeface="Georgia"/>
              </a:defRPr>
            </a:lvl4pPr>
            <a:lvl5pPr>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8" name="Pladsholder til indhold 5"/>
          <p:cNvSpPr>
            <a:spLocks noGrp="1"/>
          </p:cNvSpPr>
          <p:nvPr>
            <p:ph sz="quarter" idx="14" hasCustomPrompt="1"/>
          </p:nvPr>
        </p:nvSpPr>
        <p:spPr>
          <a:xfrm>
            <a:off x="476251" y="1919883"/>
            <a:ext cx="5459763" cy="4286250"/>
          </a:xfrm>
        </p:spPr>
        <p:txBody>
          <a:bodyPr vert="horz" anchor="ctr">
            <a:normAutofit/>
          </a:bodyPr>
          <a:lstStyle>
            <a:lvl1pPr marL="240460" indent="-241200" algn="l" defTabSz="410751" eaLnBrk="1" hangingPunct="1">
              <a:lnSpc>
                <a:spcPct val="100000"/>
              </a:lnSpc>
              <a:spcBef>
                <a:spcPts val="1000"/>
              </a:spcBef>
              <a:buSzPct val="75000"/>
              <a:buFont typeface="Arial"/>
              <a:buChar char="•"/>
              <a:defRPr sz="2200">
                <a:solidFill>
                  <a:schemeClr val="tx1">
                    <a:lumMod val="75000"/>
                    <a:lumOff val="25000"/>
                  </a:schemeClr>
                </a:solidFill>
              </a:defRPr>
            </a:lvl1pPr>
            <a:lvl2pPr marL="480920" indent="-241200" algn="l">
              <a:lnSpc>
                <a:spcPct val="100000"/>
              </a:lnSpc>
              <a:spcBef>
                <a:spcPts val="1000"/>
              </a:spcBef>
              <a:buFont typeface="Arial"/>
              <a:buChar char="•"/>
              <a:defRPr sz="2200">
                <a:solidFill>
                  <a:schemeClr val="tx1">
                    <a:lumMod val="75000"/>
                    <a:lumOff val="25000"/>
                  </a:schemeClr>
                </a:solidFill>
              </a:defRPr>
            </a:lvl2pPr>
            <a:lvl3pPr marL="80257" indent="0" algn="l">
              <a:lnSpc>
                <a:spcPct val="100000"/>
              </a:lnSpc>
              <a:spcBef>
                <a:spcPts val="1000"/>
              </a:spcBef>
              <a:buNone/>
              <a:defRPr sz="2200">
                <a:solidFill>
                  <a:schemeClr val="tx1">
                    <a:lumMod val="75000"/>
                    <a:lumOff val="25000"/>
                  </a:schemeClr>
                </a:solidFill>
              </a:defRPr>
            </a:lvl3pPr>
            <a:lvl4pPr marL="721381" indent="-241200" algn="l">
              <a:spcBef>
                <a:spcPts val="1000"/>
              </a:spcBef>
              <a:defRPr lang="da-DK" sz="2100" b="0" i="0" dirty="0" smtClean="0">
                <a:solidFill>
                  <a:schemeClr val="tx1">
                    <a:lumMod val="75000"/>
                    <a:lumOff val="25000"/>
                  </a:schemeClr>
                </a:solidFill>
                <a:latin typeface="+mn-lt"/>
                <a:ea typeface="Georgia"/>
                <a:cs typeface="Arial"/>
                <a:sym typeface="Georgia"/>
              </a:defRPr>
            </a:lvl4pPr>
            <a:lvl5pPr indent="-241200" algn="l">
              <a:spcBef>
                <a:spcPts val="1000"/>
              </a:spcBef>
              <a:defRPr sz="2100"/>
            </a:lvl5pPr>
          </a:lstStyle>
          <a:p>
            <a:pPr lvl="0"/>
            <a:r>
              <a:rPr lang="da-DK" dirty="0"/>
              <a:t>Klik for at tilføje tekst</a:t>
            </a:r>
          </a:p>
          <a:p>
            <a:pPr lvl="1">
              <a:defRPr sz="1800">
                <a:solidFill>
                  <a:srgbClr val="000000"/>
                </a:solidFill>
              </a:defRPr>
            </a:pPr>
            <a:r>
              <a:rPr lang="da-DK" sz="2200" dirty="0">
                <a:solidFill>
                  <a:srgbClr val="414141"/>
                </a:solidFill>
              </a:rPr>
              <a:t>Andet niveau</a:t>
            </a:r>
          </a:p>
          <a:p>
            <a:pPr lvl="3">
              <a:defRPr sz="1800">
                <a:solidFill>
                  <a:srgbClr val="000000"/>
                </a:solidFill>
              </a:defRPr>
            </a:pPr>
            <a:r>
              <a:rPr lang="da-DK" sz="2200" dirty="0">
                <a:solidFill>
                  <a:srgbClr val="414141"/>
                </a:solidFill>
              </a:rPr>
              <a:t>Tredje niveau</a:t>
            </a:r>
          </a:p>
        </p:txBody>
      </p:sp>
      <p:sp>
        <p:nvSpPr>
          <p:cNvPr id="5"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
        <p:nvSpPr>
          <p:cNvPr id="2" name="Titel 1"/>
          <p:cNvSpPr>
            <a:spLocks noGrp="1"/>
          </p:cNvSpPr>
          <p:nvPr>
            <p:ph type="title"/>
          </p:nvPr>
        </p:nvSpPr>
        <p:spPr/>
        <p:txBody>
          <a:bodyPr>
            <a:normAutofit/>
          </a:bodyPr>
          <a:lstStyle>
            <a:lvl1pPr>
              <a:defRPr sz="4900"/>
            </a:lvl1pPr>
          </a:lstStyle>
          <a:p>
            <a:r>
              <a:rPr lang="da-DK" smtClean="0"/>
              <a:t>Klik for at redigere i master</a:t>
            </a:r>
            <a:endParaRPr lang="da-DK" dirty="0"/>
          </a:p>
        </p:txBody>
      </p:sp>
    </p:spTree>
    <p:extLst>
      <p:ext uri="{BB962C8B-B14F-4D97-AF65-F5344CB8AC3E}">
        <p14:creationId xmlns:p14="http://schemas.microsoft.com/office/powerpoint/2010/main" val="12867341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og indholdselement - lodret">
    <p:spTree>
      <p:nvGrpSpPr>
        <p:cNvPr id="1" name=""/>
        <p:cNvGrpSpPr/>
        <p:nvPr/>
      </p:nvGrpSpPr>
      <p:grpSpPr>
        <a:xfrm>
          <a:off x="0" y="0"/>
          <a:ext cx="0" cy="0"/>
          <a:chOff x="0" y="0"/>
          <a:chExt cx="0" cy="0"/>
        </a:xfrm>
      </p:grpSpPr>
      <p:sp>
        <p:nvSpPr>
          <p:cNvPr id="23" name="Shape 23"/>
          <p:cNvSpPr/>
          <p:nvPr/>
        </p:nvSpPr>
        <p:spPr>
          <a:xfrm>
            <a:off x="476251" y="3429000"/>
            <a:ext cx="532160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4" name="Shape 24"/>
          <p:cNvSpPr/>
          <p:nvPr/>
        </p:nvSpPr>
        <p:spPr>
          <a:xfrm>
            <a:off x="476249" y="1946672"/>
            <a:ext cx="5321547"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25" name="Shape 25"/>
          <p:cNvSpPr>
            <a:spLocks noGrp="1"/>
          </p:cNvSpPr>
          <p:nvPr>
            <p:ph type="title" hasCustomPrompt="1"/>
          </p:nvPr>
        </p:nvSpPr>
        <p:spPr>
          <a:xfrm>
            <a:off x="476251" y="1949623"/>
            <a:ext cx="5322093" cy="1427892"/>
          </a:xfrm>
          <a:prstGeom prst="rect">
            <a:avLst/>
          </a:prstGeom>
        </p:spPr>
        <p:txBody>
          <a:bodyPr>
            <a:noAutofit/>
          </a:bodyPr>
          <a:lstStyle>
            <a:lvl1pPr algn="l">
              <a:spcBef>
                <a:spcPts val="0"/>
              </a:spcBef>
              <a:defRPr sz="4200"/>
            </a:lvl1pPr>
          </a:lstStyle>
          <a:p>
            <a:pPr lvl="0"/>
            <a:r>
              <a:rPr lang="da-DK" sz="4000" dirty="0"/>
              <a:t>Klik for at tilføje tekst</a:t>
            </a:r>
          </a:p>
        </p:txBody>
      </p:sp>
      <p:sp>
        <p:nvSpPr>
          <p:cNvPr id="26" name="Shape 26"/>
          <p:cNvSpPr>
            <a:spLocks noGrp="1"/>
          </p:cNvSpPr>
          <p:nvPr>
            <p:ph type="body" idx="1" hasCustomPrompt="1"/>
          </p:nvPr>
        </p:nvSpPr>
        <p:spPr>
          <a:xfrm>
            <a:off x="476251" y="3536156"/>
            <a:ext cx="5322093" cy="2669688"/>
          </a:xfrm>
          <a:prstGeom prst="rect">
            <a:avLst/>
          </a:prstGeom>
        </p:spPr>
        <p:txBody>
          <a:bodyPr anchor="t"/>
          <a:lstStyle>
            <a:lvl1pPr marL="241200" indent="-241200">
              <a:lnSpc>
                <a:spcPct val="100000"/>
              </a:lnSpc>
              <a:spcBef>
                <a:spcPts val="1000"/>
              </a:spcBef>
              <a:buSzTx/>
              <a:buFont typeface="Arial"/>
              <a:buChar char="•"/>
              <a:defRPr sz="1700">
                <a:solidFill>
                  <a:schemeClr val="tx1"/>
                </a:solidFill>
              </a:defRPr>
            </a:lvl1pPr>
            <a:lvl2pPr marL="480920" indent="-241093">
              <a:lnSpc>
                <a:spcPct val="100000"/>
              </a:lnSpc>
              <a:spcBef>
                <a:spcPts val="1000"/>
              </a:spcBef>
              <a:buSzTx/>
              <a:buFont typeface="Arial"/>
              <a:buChar char="•"/>
              <a:defRPr sz="1700">
                <a:solidFill>
                  <a:schemeClr val="tx2">
                    <a:lumMod val="50000"/>
                  </a:schemeClr>
                </a:solidFill>
              </a:defRPr>
            </a:lvl2pPr>
            <a:lvl3pPr marL="721381" indent="-241093">
              <a:lnSpc>
                <a:spcPct val="100000"/>
              </a:lnSpc>
              <a:spcBef>
                <a:spcPts val="1000"/>
              </a:spcBef>
              <a:buSzTx/>
              <a:buFont typeface="Arial"/>
              <a:buChar char="•"/>
              <a:defRPr sz="1700">
                <a:solidFill>
                  <a:schemeClr val="tx2">
                    <a:lumMod val="50000"/>
                  </a:schemeClr>
                </a:solidFill>
              </a:defRPr>
            </a:lvl3pPr>
            <a:lvl4pPr marL="480920" indent="-241093" algn="l">
              <a:lnSpc>
                <a:spcPct val="120000"/>
              </a:lnSpc>
              <a:spcBef>
                <a:spcPts val="0"/>
              </a:spcBef>
              <a:buSzTx/>
              <a:buFont typeface="Arial"/>
              <a:buChar char="•"/>
              <a:defRPr sz="1700">
                <a:solidFill>
                  <a:schemeClr val="tx2">
                    <a:lumMod val="50000"/>
                  </a:schemeClr>
                </a:solidFill>
              </a:defRPr>
            </a:lvl4pPr>
            <a:lvl5pPr marL="0" indent="642915">
              <a:lnSpc>
                <a:spcPct val="120000"/>
              </a:lnSpc>
              <a:spcBef>
                <a:spcPts val="0"/>
              </a:spcBef>
              <a:buSzTx/>
              <a:buNone/>
              <a:defRPr sz="1700">
                <a:solidFill>
                  <a:schemeClr val="tx2">
                    <a:lumMod val="50000"/>
                  </a:schemeClr>
                </a:solidFill>
              </a:defRPr>
            </a:lvl5pPr>
          </a:lstStyle>
          <a:p>
            <a:pPr lvl="0"/>
            <a:r>
              <a:rPr lang="da-DK" dirty="0"/>
              <a:t>Klik for at tilføje tekst</a:t>
            </a:r>
          </a:p>
          <a:p>
            <a:pPr lvl="1">
              <a:defRPr sz="1800">
                <a:solidFill>
                  <a:srgbClr val="000000"/>
                </a:solidFill>
              </a:defRPr>
            </a:pPr>
            <a:r>
              <a:rPr lang="da-DK" sz="1700" dirty="0">
                <a:solidFill>
                  <a:srgbClr val="414141"/>
                </a:solidFill>
              </a:rPr>
              <a:t>Andet niveau</a:t>
            </a:r>
          </a:p>
          <a:p>
            <a:pPr lvl="2">
              <a:defRPr sz="1800">
                <a:solidFill>
                  <a:srgbClr val="000000"/>
                </a:solidFill>
              </a:defRPr>
            </a:pPr>
            <a:r>
              <a:rPr lang="da-DK" sz="1700" dirty="0">
                <a:solidFill>
                  <a:srgbClr val="414141"/>
                </a:solidFill>
              </a:rPr>
              <a:t>Tredje niveau</a:t>
            </a:r>
          </a:p>
        </p:txBody>
      </p:sp>
      <p:sp>
        <p:nvSpPr>
          <p:cNvPr id="9" name="Pladsholder til tekst 2"/>
          <p:cNvSpPr>
            <a:spLocks noGrp="1"/>
          </p:cNvSpPr>
          <p:nvPr>
            <p:ph type="body" sz="quarter" idx="12" hasCustomPrompt="1"/>
          </p:nvPr>
        </p:nvSpPr>
        <p:spPr>
          <a:xfrm>
            <a:off x="507861" y="1646702"/>
            <a:ext cx="5289936" cy="200055"/>
          </a:xfrm>
        </p:spPr>
        <p:txBody>
          <a:bodyPr vert="horz" wrap="square" anchor="b">
            <a:spAutoFit/>
          </a:bodyPr>
          <a:lstStyle>
            <a:lvl1pPr marL="0" indent="0" algn="l">
              <a:lnSpc>
                <a:spcPct val="100000"/>
              </a:lnSpc>
              <a:spcBef>
                <a:spcPts val="0"/>
              </a:spcBef>
              <a:buFontTx/>
              <a:buNone/>
              <a:defRPr sz="1300" b="1" i="0" cap="all">
                <a:solidFill>
                  <a:srgbClr val="908979"/>
                </a:solidFill>
                <a:latin typeface="Arial"/>
                <a:cs typeface="Arial"/>
              </a:defRPr>
            </a:lvl1pPr>
          </a:lstStyle>
          <a:p>
            <a:pPr lvl="0"/>
            <a:r>
              <a:rPr lang="da-DK" dirty="0"/>
              <a:t>Klik for at tilføje tekst</a:t>
            </a:r>
          </a:p>
        </p:txBody>
      </p:sp>
      <p:sp>
        <p:nvSpPr>
          <p:cNvPr id="3" name="Pladsholder til indhold 2"/>
          <p:cNvSpPr>
            <a:spLocks noGrp="1"/>
          </p:cNvSpPr>
          <p:nvPr>
            <p:ph sz="quarter" idx="13" hasCustomPrompt="1"/>
          </p:nvPr>
        </p:nvSpPr>
        <p:spPr>
          <a:xfrm>
            <a:off x="6096001" y="333375"/>
            <a:ext cx="5617633" cy="5881688"/>
          </a:xfrm>
        </p:spPr>
        <p:txBody>
          <a:bodyPr/>
          <a:lstStyle>
            <a:lvl1pPr algn="l">
              <a:defRPr/>
            </a:lvl1pPr>
            <a:lvl2pPr algn="l">
              <a:defRPr/>
            </a:lvl2pPr>
            <a:lvl3pPr algn="l">
              <a:defRPr/>
            </a:lvl3pPr>
            <a:lvl4pPr algn="l">
              <a:defRPr/>
            </a:lvl4pPr>
            <a:lvl5pPr algn="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10" name="ÆS_logo_POS_CMYK.pdf"/>
          <p:cNvPicPr/>
          <p:nvPr userDrawn="1"/>
        </p:nvPicPr>
        <p:blipFill>
          <a:blip r:embed="rId2"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3617305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Tree>
    <p:extLst>
      <p:ext uri="{BB962C8B-B14F-4D97-AF65-F5344CB8AC3E}">
        <p14:creationId xmlns:p14="http://schemas.microsoft.com/office/powerpoint/2010/main" val="68393391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ertitel og indholdsobjekt - bre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4211" y="226542"/>
            <a:ext cx="11239500" cy="972021"/>
          </a:xfrm>
        </p:spPr>
        <p:txBody>
          <a:bodyPr vert="horz">
            <a:normAutofit/>
          </a:bodyPr>
          <a:lstStyle>
            <a:lvl1pPr>
              <a:defRPr sz="4900">
                <a:solidFill>
                  <a:schemeClr val="tx2"/>
                </a:solidFill>
              </a:defRPr>
            </a:lvl1pPr>
          </a:lstStyle>
          <a:p>
            <a:pPr lvl="0"/>
            <a:r>
              <a:rPr lang="da-DK" dirty="0"/>
              <a:t>Klik for at tilføje tekst</a:t>
            </a:r>
          </a:p>
        </p:txBody>
      </p:sp>
      <p:sp>
        <p:nvSpPr>
          <p:cNvPr id="3" name="Pladsholder til indhold 3"/>
          <p:cNvSpPr>
            <a:spLocks noGrp="1"/>
          </p:cNvSpPr>
          <p:nvPr>
            <p:ph sz="quarter" idx="14" hasCustomPrompt="1"/>
          </p:nvPr>
        </p:nvSpPr>
        <p:spPr>
          <a:xfrm>
            <a:off x="476250" y="1919883"/>
            <a:ext cx="11247460" cy="4286250"/>
          </a:xfrm>
        </p:spPr>
        <p:txBody>
          <a:bodyPr/>
          <a:lstStyle/>
          <a:p>
            <a:pPr lvl="0">
              <a:defRPr sz="1800">
                <a:solidFill>
                  <a:srgbClr val="000000"/>
                </a:solidFill>
              </a:defRPr>
            </a:pPr>
            <a:r>
              <a:rPr lang="da-DK" sz="2200" dirty="0">
                <a:solidFill>
                  <a:srgbClr val="414141"/>
                </a:solidFill>
              </a:rPr>
              <a:t>Brødtekst, niveau et</a:t>
            </a:r>
          </a:p>
          <a:p>
            <a:pPr lvl="1">
              <a:defRPr sz="1800">
                <a:solidFill>
                  <a:srgbClr val="000000"/>
                </a:solidFill>
              </a:defRPr>
            </a:pPr>
            <a:r>
              <a:rPr lang="da-DK" sz="2200" dirty="0">
                <a:solidFill>
                  <a:srgbClr val="414141"/>
                </a:solidFill>
              </a:rPr>
              <a:t>Brødtekst, niveau to</a:t>
            </a:r>
          </a:p>
          <a:p>
            <a:pPr lvl="2">
              <a:defRPr sz="1800">
                <a:solidFill>
                  <a:srgbClr val="000000"/>
                </a:solidFill>
              </a:defRPr>
            </a:pPr>
            <a:r>
              <a:rPr lang="da-DK" sz="2200" dirty="0">
                <a:solidFill>
                  <a:srgbClr val="414141"/>
                </a:solidFill>
              </a:rPr>
              <a:t>Brødtekst, niveau tre</a:t>
            </a:r>
          </a:p>
          <a:p>
            <a:pPr lvl="3">
              <a:defRPr sz="1800">
                <a:solidFill>
                  <a:srgbClr val="000000"/>
                </a:solidFill>
              </a:defRPr>
            </a:pPr>
            <a:r>
              <a:rPr lang="da-DK" sz="2200" dirty="0">
                <a:solidFill>
                  <a:srgbClr val="414141"/>
                </a:solidFill>
              </a:rPr>
              <a:t>Brødtekst, niveau fire</a:t>
            </a:r>
          </a:p>
          <a:p>
            <a:pPr lvl="4">
              <a:defRPr sz="1800">
                <a:solidFill>
                  <a:srgbClr val="000000"/>
                </a:solidFill>
              </a:defRPr>
            </a:pPr>
            <a:r>
              <a:rPr lang="da-DK" sz="2200" dirty="0">
                <a:solidFill>
                  <a:srgbClr val="414141"/>
                </a:solidFill>
              </a:rPr>
              <a:t>Brødtekst, niveau fem</a:t>
            </a:r>
          </a:p>
        </p:txBody>
      </p:sp>
      <p:sp>
        <p:nvSpPr>
          <p:cNvPr id="4" name="Pladsholder til tekst 2"/>
          <p:cNvSpPr>
            <a:spLocks noGrp="1"/>
          </p:cNvSpPr>
          <p:nvPr>
            <p:ph type="body" sz="quarter" idx="10" hasCustomPrompt="1"/>
          </p:nvPr>
        </p:nvSpPr>
        <p:spPr>
          <a:xfrm>
            <a:off x="484212" y="1418668"/>
            <a:ext cx="11223112" cy="233983"/>
          </a:xfrm>
        </p:spPr>
        <p:txBody>
          <a:bodyPr vert="horz" wrap="none">
            <a:noAutofit/>
          </a:bodyPr>
          <a:lstStyle>
            <a:lvl1pPr marL="0" indent="0" algn="ctr">
              <a:lnSpc>
                <a:spcPct val="100000"/>
              </a:lnSpc>
              <a:spcBef>
                <a:spcPts val="0"/>
              </a:spcBef>
              <a:buFontTx/>
              <a:buNone/>
              <a:defRPr sz="1700" b="1" i="0" cap="all">
                <a:solidFill>
                  <a:schemeClr val="bg2"/>
                </a:solidFill>
                <a:latin typeface="Arial"/>
                <a:cs typeface="Arial"/>
              </a:defRPr>
            </a:lvl1pPr>
          </a:lstStyle>
          <a:p>
            <a:pPr lvl="0"/>
            <a:r>
              <a:rPr lang="da-DK" dirty="0"/>
              <a:t>Rediger typografien i masteren</a:t>
            </a:r>
          </a:p>
        </p:txBody>
      </p:sp>
    </p:spTree>
    <p:extLst>
      <p:ext uri="{BB962C8B-B14F-4D97-AF65-F5344CB8AC3E}">
        <p14:creationId xmlns:p14="http://schemas.microsoft.com/office/powerpoint/2010/main" val="3827117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hape 2"/>
          <p:cNvSpPr/>
          <p:nvPr/>
        </p:nvSpPr>
        <p:spPr>
          <a:xfrm>
            <a:off x="476250" y="1305719"/>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3" name="Shape 3"/>
          <p:cNvSpPr/>
          <p:nvPr/>
        </p:nvSpPr>
        <p:spPr>
          <a:xfrm>
            <a:off x="476250" y="225226"/>
            <a:ext cx="11247461"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321457">
              <a:defRPr sz="1200">
                <a:solidFill>
                  <a:srgbClr val="000000"/>
                </a:solidFill>
                <a:latin typeface="Helvetica"/>
                <a:ea typeface="Helvetica"/>
                <a:cs typeface="Helvetica"/>
                <a:sym typeface="Helvetica"/>
              </a:defRPr>
            </a:pPr>
            <a:endParaRPr sz="1200"/>
          </a:p>
        </p:txBody>
      </p:sp>
      <p:sp>
        <p:nvSpPr>
          <p:cNvPr id="4" name="Shape 4"/>
          <p:cNvSpPr>
            <a:spLocks noGrp="1"/>
          </p:cNvSpPr>
          <p:nvPr>
            <p:ph type="title"/>
          </p:nvPr>
        </p:nvSpPr>
        <p:spPr>
          <a:xfrm>
            <a:off x="484211" y="233406"/>
            <a:ext cx="11239500" cy="9651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lang="da-DK" sz="4900" dirty="0">
                <a:solidFill>
                  <a:srgbClr val="B3242A"/>
                </a:solidFill>
              </a:rPr>
              <a:t>Titeltekst</a:t>
            </a:r>
            <a:endParaRPr sz="4900" dirty="0">
              <a:solidFill>
                <a:srgbClr val="B3242A"/>
              </a:solidFill>
            </a:endParaRPr>
          </a:p>
        </p:txBody>
      </p:sp>
      <p:sp>
        <p:nvSpPr>
          <p:cNvPr id="5" name="Shape 5"/>
          <p:cNvSpPr>
            <a:spLocks noGrp="1"/>
          </p:cNvSpPr>
          <p:nvPr>
            <p:ph type="body" idx="1"/>
          </p:nvPr>
        </p:nvSpPr>
        <p:spPr>
          <a:xfrm>
            <a:off x="1032573" y="1493490"/>
            <a:ext cx="10683177" cy="47123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200" dirty="0">
                <a:solidFill>
                  <a:srgbClr val="414141"/>
                </a:solidFill>
              </a:rPr>
              <a:t>Brødtekst, niveau et</a:t>
            </a:r>
          </a:p>
          <a:p>
            <a:pPr lvl="1">
              <a:defRPr sz="1800">
                <a:solidFill>
                  <a:srgbClr val="000000"/>
                </a:solidFill>
              </a:defRPr>
            </a:pPr>
            <a:r>
              <a:rPr sz="2200" dirty="0">
                <a:solidFill>
                  <a:srgbClr val="414141"/>
                </a:solidFill>
              </a:rPr>
              <a:t>Brødtekst, niveau to</a:t>
            </a:r>
          </a:p>
          <a:p>
            <a:pPr lvl="2">
              <a:defRPr sz="1800">
                <a:solidFill>
                  <a:srgbClr val="000000"/>
                </a:solidFill>
              </a:defRPr>
            </a:pPr>
            <a:r>
              <a:rPr sz="2200" dirty="0">
                <a:solidFill>
                  <a:srgbClr val="414141"/>
                </a:solidFill>
              </a:rPr>
              <a:t>Brødtekst, niveau tre</a:t>
            </a:r>
          </a:p>
          <a:p>
            <a:pPr lvl="3">
              <a:defRPr sz="1800">
                <a:solidFill>
                  <a:srgbClr val="000000"/>
                </a:solidFill>
              </a:defRPr>
            </a:pPr>
            <a:r>
              <a:rPr sz="2200" dirty="0">
                <a:solidFill>
                  <a:srgbClr val="414141"/>
                </a:solidFill>
              </a:rPr>
              <a:t>Brødtekst, niveau fire</a:t>
            </a:r>
          </a:p>
          <a:p>
            <a:pPr lvl="4">
              <a:defRPr sz="1800">
                <a:solidFill>
                  <a:srgbClr val="000000"/>
                </a:solidFill>
              </a:defRPr>
            </a:pPr>
            <a:r>
              <a:rPr sz="2200" dirty="0">
                <a:solidFill>
                  <a:srgbClr val="414141"/>
                </a:solidFill>
              </a:rPr>
              <a:t>Brødtekst, niveau fem</a:t>
            </a:r>
          </a:p>
        </p:txBody>
      </p:sp>
      <p:pic>
        <p:nvPicPr>
          <p:cNvPr id="7" name="ÆS_logo_POS_CMYK.pdf"/>
          <p:cNvPicPr/>
          <p:nvPr/>
        </p:nvPicPr>
        <p:blipFill>
          <a:blip r:embed="rId16" cstate="print">
            <a:extLst>
              <a:ext uri="{28A0092B-C50C-407E-A947-70E740481C1C}">
                <a14:useLocalDpi xmlns:a14="http://schemas.microsoft.com/office/drawing/2010/main" val="0"/>
              </a:ext>
            </a:extLst>
          </a:blip>
          <a:stretch>
            <a:fillRect/>
          </a:stretch>
        </p:blipFill>
        <p:spPr>
          <a:xfrm>
            <a:off x="10369775" y="6426141"/>
            <a:ext cx="1356844" cy="233263"/>
          </a:xfrm>
          <a:prstGeom prst="rect">
            <a:avLst/>
          </a:prstGeom>
          <a:ln w="12700">
            <a:miter lim="400000"/>
          </a:ln>
        </p:spPr>
      </p:pic>
    </p:spTree>
    <p:extLst>
      <p:ext uri="{BB962C8B-B14F-4D97-AF65-F5344CB8AC3E}">
        <p14:creationId xmlns:p14="http://schemas.microsoft.com/office/powerpoint/2010/main" val="209486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xStyles>
    <p:titleStyle>
      <a:lvl1pPr algn="ctr" defTabSz="410751" eaLnBrk="1" hangingPunct="1">
        <a:lnSpc>
          <a:spcPct val="100000"/>
        </a:lnSpc>
        <a:spcBef>
          <a:spcPts val="1125"/>
        </a:spcBef>
        <a:defRPr sz="4000" baseline="0">
          <a:solidFill>
            <a:schemeClr val="tx2"/>
          </a:solidFill>
          <a:latin typeface="Arial"/>
          <a:ea typeface="Arial"/>
          <a:cs typeface="Arial"/>
          <a:sym typeface="Arial"/>
        </a:defRPr>
      </a:lvl1pPr>
      <a:lvl2pPr indent="160729" algn="ctr" defTabSz="410751" eaLnBrk="1" hangingPunct="1">
        <a:lnSpc>
          <a:spcPct val="90000"/>
        </a:lnSpc>
        <a:spcBef>
          <a:spcPts val="1125"/>
        </a:spcBef>
        <a:defRPr sz="4900">
          <a:solidFill>
            <a:srgbClr val="B3242A"/>
          </a:solidFill>
          <a:latin typeface="Arial"/>
          <a:ea typeface="Arial"/>
          <a:cs typeface="Arial"/>
          <a:sym typeface="Arial"/>
        </a:defRPr>
      </a:lvl2pPr>
      <a:lvl3pPr indent="321457" algn="ctr" defTabSz="410751" eaLnBrk="1" hangingPunct="1">
        <a:lnSpc>
          <a:spcPct val="90000"/>
        </a:lnSpc>
        <a:spcBef>
          <a:spcPts val="1125"/>
        </a:spcBef>
        <a:defRPr sz="4900">
          <a:solidFill>
            <a:srgbClr val="B3242A"/>
          </a:solidFill>
          <a:latin typeface="Arial"/>
          <a:ea typeface="Arial"/>
          <a:cs typeface="Arial"/>
          <a:sym typeface="Arial"/>
        </a:defRPr>
      </a:lvl3pPr>
      <a:lvl4pPr indent="482186" algn="ctr" defTabSz="410751" eaLnBrk="1" hangingPunct="1">
        <a:lnSpc>
          <a:spcPct val="90000"/>
        </a:lnSpc>
        <a:spcBef>
          <a:spcPts val="1125"/>
        </a:spcBef>
        <a:defRPr sz="4900">
          <a:solidFill>
            <a:srgbClr val="B3242A"/>
          </a:solidFill>
          <a:latin typeface="Arial"/>
          <a:ea typeface="Arial"/>
          <a:cs typeface="Arial"/>
          <a:sym typeface="Arial"/>
        </a:defRPr>
      </a:lvl4pPr>
      <a:lvl5pPr indent="642915" algn="ctr" defTabSz="410751" eaLnBrk="1" hangingPunct="1">
        <a:lnSpc>
          <a:spcPct val="90000"/>
        </a:lnSpc>
        <a:spcBef>
          <a:spcPts val="1125"/>
        </a:spcBef>
        <a:defRPr sz="4900">
          <a:solidFill>
            <a:srgbClr val="B3242A"/>
          </a:solidFill>
          <a:latin typeface="Arial"/>
          <a:ea typeface="Arial"/>
          <a:cs typeface="Arial"/>
          <a:sym typeface="Arial"/>
        </a:defRPr>
      </a:lvl5pPr>
      <a:lvl6pPr indent="803643" algn="ctr" defTabSz="410751" eaLnBrk="1" hangingPunct="1">
        <a:lnSpc>
          <a:spcPct val="90000"/>
        </a:lnSpc>
        <a:spcBef>
          <a:spcPts val="1125"/>
        </a:spcBef>
        <a:defRPr sz="4900">
          <a:solidFill>
            <a:srgbClr val="B3242A"/>
          </a:solidFill>
          <a:latin typeface="Arial"/>
          <a:ea typeface="Arial"/>
          <a:cs typeface="Arial"/>
          <a:sym typeface="Arial"/>
        </a:defRPr>
      </a:lvl6pPr>
      <a:lvl7pPr indent="964372" algn="ctr" defTabSz="410751" eaLnBrk="1" hangingPunct="1">
        <a:lnSpc>
          <a:spcPct val="90000"/>
        </a:lnSpc>
        <a:spcBef>
          <a:spcPts val="1125"/>
        </a:spcBef>
        <a:defRPr sz="4900">
          <a:solidFill>
            <a:srgbClr val="B3242A"/>
          </a:solidFill>
          <a:latin typeface="Arial"/>
          <a:ea typeface="Arial"/>
          <a:cs typeface="Arial"/>
          <a:sym typeface="Arial"/>
        </a:defRPr>
      </a:lvl7pPr>
      <a:lvl8pPr indent="1125101" algn="ctr" defTabSz="410751" eaLnBrk="1" hangingPunct="1">
        <a:lnSpc>
          <a:spcPct val="90000"/>
        </a:lnSpc>
        <a:spcBef>
          <a:spcPts val="1125"/>
        </a:spcBef>
        <a:defRPr sz="4900">
          <a:solidFill>
            <a:srgbClr val="B3242A"/>
          </a:solidFill>
          <a:latin typeface="Arial"/>
          <a:ea typeface="Arial"/>
          <a:cs typeface="Arial"/>
          <a:sym typeface="Arial"/>
        </a:defRPr>
      </a:lvl8pPr>
      <a:lvl9pPr indent="1285829" algn="ctr" defTabSz="410751" eaLnBrk="1" hangingPunct="1">
        <a:lnSpc>
          <a:spcPct val="90000"/>
        </a:lnSpc>
        <a:spcBef>
          <a:spcPts val="1125"/>
        </a:spcBef>
        <a:defRPr sz="4900">
          <a:solidFill>
            <a:srgbClr val="B3242A"/>
          </a:solidFill>
          <a:latin typeface="Arial"/>
          <a:ea typeface="Arial"/>
          <a:cs typeface="Arial"/>
          <a:sym typeface="Arial"/>
        </a:defRPr>
      </a:lvl9pPr>
    </p:titleStyle>
    <p:bodyStyle>
      <a:lvl1pPr marL="240460" indent="-240460" algn="l" defTabSz="410751" eaLnBrk="1" hangingPunct="1">
        <a:lnSpc>
          <a:spcPct val="100000"/>
        </a:lnSpc>
        <a:spcBef>
          <a:spcPts val="1000"/>
        </a:spcBef>
        <a:buSzPct val="75000"/>
        <a:buFont typeface="Arial"/>
        <a:buChar char="•"/>
        <a:defRPr sz="2200" b="0" i="0">
          <a:solidFill>
            <a:schemeClr val="tx1">
              <a:lumMod val="75000"/>
              <a:lumOff val="25000"/>
            </a:schemeClr>
          </a:solidFill>
          <a:latin typeface="+mn-lt"/>
          <a:ea typeface="Georgia"/>
          <a:cs typeface="Arial"/>
          <a:sym typeface="Georgia"/>
        </a:defRPr>
      </a:lvl1pPr>
      <a:lvl2pPr marL="480920"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2pPr>
      <a:lvl3pPr marL="721381" indent="-240460" algn="l"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3pPr>
      <a:lvl4pPr marL="96184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4pPr>
      <a:lvl5pPr marL="1202301" indent="-240460" defTabSz="410751" eaLnBrk="1" hangingPunct="1">
        <a:lnSpc>
          <a:spcPct val="100000"/>
        </a:lnSpc>
        <a:spcBef>
          <a:spcPts val="1000"/>
        </a:spcBef>
        <a:buSzPct val="75000"/>
        <a:buChar char="•"/>
        <a:defRPr sz="2200" b="0" i="0">
          <a:solidFill>
            <a:schemeClr val="tx1">
              <a:lumMod val="75000"/>
              <a:lumOff val="25000"/>
            </a:schemeClr>
          </a:solidFill>
          <a:latin typeface="+mn-lt"/>
          <a:ea typeface="Georgia"/>
          <a:cs typeface="Arial"/>
          <a:sym typeface="Georgia"/>
        </a:defRPr>
      </a:lvl5pPr>
      <a:lvl6pPr marL="1945610" indent="-293676" defTabSz="410751" eaLnBrk="1" hangingPunct="1">
        <a:spcBef>
          <a:spcPts val="1687"/>
        </a:spcBef>
        <a:buSzPct val="75000"/>
        <a:buChar char="•"/>
        <a:defRPr sz="2200">
          <a:solidFill>
            <a:srgbClr val="414141"/>
          </a:solidFill>
          <a:latin typeface="Georgia"/>
          <a:ea typeface="Georgia"/>
          <a:cs typeface="Georgia"/>
          <a:sym typeface="Georgia"/>
        </a:defRPr>
      </a:lvl6pPr>
      <a:lvl7pPr marL="2275997" indent="-293676" defTabSz="410751" eaLnBrk="1" hangingPunct="1">
        <a:spcBef>
          <a:spcPts val="1687"/>
        </a:spcBef>
        <a:buSzPct val="75000"/>
        <a:buChar char="•"/>
        <a:defRPr sz="2200">
          <a:solidFill>
            <a:srgbClr val="414141"/>
          </a:solidFill>
          <a:latin typeface="Georgia"/>
          <a:ea typeface="Georgia"/>
          <a:cs typeface="Georgia"/>
          <a:sym typeface="Georgia"/>
        </a:defRPr>
      </a:lvl7pPr>
      <a:lvl8pPr marL="2606383" indent="-293676" defTabSz="410751" eaLnBrk="1" hangingPunct="1">
        <a:spcBef>
          <a:spcPts val="1687"/>
        </a:spcBef>
        <a:buSzPct val="75000"/>
        <a:buChar char="•"/>
        <a:defRPr sz="2200">
          <a:solidFill>
            <a:srgbClr val="414141"/>
          </a:solidFill>
          <a:latin typeface="Georgia"/>
          <a:ea typeface="Georgia"/>
          <a:cs typeface="Georgia"/>
          <a:sym typeface="Georgia"/>
        </a:defRPr>
      </a:lvl8pPr>
      <a:lvl9pPr marL="2936770" indent="-293676" defTabSz="410751" eaLnBrk="1" hangingPunct="1">
        <a:spcBef>
          <a:spcPts val="1687"/>
        </a:spcBef>
        <a:buSzPct val="75000"/>
        <a:buChar char="•"/>
        <a:defRPr sz="2200">
          <a:solidFill>
            <a:srgbClr val="414141"/>
          </a:solidFill>
          <a:latin typeface="Georgia"/>
          <a:ea typeface="Georgia"/>
          <a:cs typeface="Georgia"/>
          <a:sym typeface="Georgia"/>
        </a:defRPr>
      </a:lvl9pPr>
    </p:bodyStyle>
    <p:otherStyle>
      <a:lvl1pPr algn="ctr" defTabSz="410751" eaLnBrk="1" hangingPunct="1">
        <a:defRPr>
          <a:solidFill>
            <a:schemeClr val="tx1"/>
          </a:solidFill>
          <a:latin typeface="+mn-lt"/>
          <a:ea typeface="+mn-ea"/>
          <a:cs typeface="+mn-cs"/>
          <a:sym typeface="Palatino"/>
        </a:defRPr>
      </a:lvl1pPr>
      <a:lvl2pPr indent="160729" algn="ctr" defTabSz="410751" eaLnBrk="1" hangingPunct="1">
        <a:defRPr>
          <a:solidFill>
            <a:schemeClr val="tx1"/>
          </a:solidFill>
          <a:latin typeface="+mn-lt"/>
          <a:ea typeface="+mn-ea"/>
          <a:cs typeface="+mn-cs"/>
          <a:sym typeface="Palatino"/>
        </a:defRPr>
      </a:lvl2pPr>
      <a:lvl3pPr indent="321457" algn="ctr" defTabSz="410751" eaLnBrk="1" hangingPunct="1">
        <a:defRPr>
          <a:solidFill>
            <a:schemeClr val="tx1"/>
          </a:solidFill>
          <a:latin typeface="+mn-lt"/>
          <a:ea typeface="+mn-ea"/>
          <a:cs typeface="+mn-cs"/>
          <a:sym typeface="Palatino"/>
        </a:defRPr>
      </a:lvl3pPr>
      <a:lvl4pPr indent="482186" algn="ctr" defTabSz="410751" eaLnBrk="1" hangingPunct="1">
        <a:defRPr>
          <a:solidFill>
            <a:schemeClr val="tx1"/>
          </a:solidFill>
          <a:latin typeface="+mn-lt"/>
          <a:ea typeface="+mn-ea"/>
          <a:cs typeface="+mn-cs"/>
          <a:sym typeface="Palatino"/>
        </a:defRPr>
      </a:lvl4pPr>
      <a:lvl5pPr indent="642915" algn="ctr" defTabSz="410751" eaLnBrk="1" hangingPunct="1">
        <a:defRPr>
          <a:solidFill>
            <a:schemeClr val="tx1"/>
          </a:solidFill>
          <a:latin typeface="+mn-lt"/>
          <a:ea typeface="+mn-ea"/>
          <a:cs typeface="+mn-cs"/>
          <a:sym typeface="Palatino"/>
        </a:defRPr>
      </a:lvl5pPr>
      <a:lvl6pPr indent="803643" algn="ctr" defTabSz="410751" eaLnBrk="1" hangingPunct="1">
        <a:defRPr>
          <a:solidFill>
            <a:schemeClr val="tx1"/>
          </a:solidFill>
          <a:latin typeface="+mn-lt"/>
          <a:ea typeface="+mn-ea"/>
          <a:cs typeface="+mn-cs"/>
          <a:sym typeface="Palatino"/>
        </a:defRPr>
      </a:lvl6pPr>
      <a:lvl7pPr indent="964372" algn="ctr" defTabSz="410751" eaLnBrk="1" hangingPunct="1">
        <a:defRPr>
          <a:solidFill>
            <a:schemeClr val="tx1"/>
          </a:solidFill>
          <a:latin typeface="+mn-lt"/>
          <a:ea typeface="+mn-ea"/>
          <a:cs typeface="+mn-cs"/>
          <a:sym typeface="Palatino"/>
        </a:defRPr>
      </a:lvl7pPr>
      <a:lvl8pPr indent="1125101" algn="ctr" defTabSz="410751" eaLnBrk="1" hangingPunct="1">
        <a:defRPr>
          <a:solidFill>
            <a:schemeClr val="tx1"/>
          </a:solidFill>
          <a:latin typeface="+mn-lt"/>
          <a:ea typeface="+mn-ea"/>
          <a:cs typeface="+mn-cs"/>
          <a:sym typeface="Palatino"/>
        </a:defRPr>
      </a:lvl8pPr>
      <a:lvl9pPr indent="1285829" algn="ctr" defTabSz="410751" eaLnBrk="1" hangingPunct="1">
        <a:defRPr>
          <a:solidFill>
            <a:schemeClr val="tx1"/>
          </a:solidFill>
          <a:latin typeface="+mn-lt"/>
          <a:ea typeface="+mn-ea"/>
          <a:cs typeface="+mn-cs"/>
          <a:sym typeface="Palatino"/>
        </a:defRPr>
      </a:lvl9pPr>
    </p:otherStyle>
  </p:txStyles>
  <p:extLst mod="1">
    <p:ext uri="{27BBF7A9-308A-43DC-89C8-2F10F3537804}">
      <p15:sldGuideLst xmlns:p15="http://schemas.microsoft.com/office/powerpoint/2012/main" xmlns="">
        <p15:guide id="1" orient="horz" pos="763">
          <p15:clr>
            <a:srgbClr val="F26B43"/>
          </p15:clr>
        </p15:guide>
        <p15:guide id="2" pos="2880">
          <p15:clr>
            <a:srgbClr val="F26B43"/>
          </p15:clr>
        </p15:guide>
        <p15:guide id="3" orient="horz" pos="890">
          <p15:clr>
            <a:srgbClr val="F26B43"/>
          </p15:clr>
        </p15:guide>
        <p15:guide id="4" pos="480">
          <p15:clr>
            <a:srgbClr val="F26B43"/>
          </p15:clr>
        </p15:guide>
        <p15:guide id="5" pos="5534">
          <p15:clr>
            <a:srgbClr val="F26B43"/>
          </p15:clr>
        </p15:guide>
        <p15:guide id="6" orient="horz" pos="3915">
          <p15:clr>
            <a:srgbClr val="F26B43"/>
          </p15:clr>
        </p15:guide>
        <p15:guide id="7" orient="horz" pos="210">
          <p15:clr>
            <a:srgbClr val="F26B43"/>
          </p15:clr>
        </p15:guide>
        <p15:guide id="8" orient="horz" pos="1185">
          <p15:clr>
            <a:srgbClr val="F26B43"/>
          </p15:clr>
        </p15:guide>
        <p15:guide id="9" orient="horz" pos="1040">
          <p15:clr>
            <a:srgbClr val="F26B43"/>
          </p15:clr>
        </p15:guide>
        <p15:guide id="10" pos="226">
          <p15:clr>
            <a:srgbClr val="F26B43"/>
          </p15:clr>
        </p15:guide>
        <p15:guide id="11" orient="horz" pos="935">
          <p15:clr>
            <a:srgbClr val="F26B43"/>
          </p15:clr>
        </p15:guide>
        <p15:guide id="1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4031F.F8B8D800"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cid:image002.png@01D4031F.F8B8D800"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eldresagen.dk/frivilligportalen/organisationsarbejde/persondata/pas-paa-personoplysningerne" TargetMode="External"/><Relationship Id="rId7" Type="http://schemas.openxmlformats.org/officeDocument/2006/relationships/hyperlink" Target="https://www.aeldresagen.dk/frivilligportalen/pr-og-kommunikation/dokumentboks/sikker-arkivering" TargetMode="External"/><Relationship Id="rId2" Type="http://schemas.openxmlformats.org/officeDocument/2006/relationships/hyperlink" Target="https://www.aeldresagen.dk/frivilligportalen/organisationsarbejde" TargetMode="External"/><Relationship Id="rId1" Type="http://schemas.openxmlformats.org/officeDocument/2006/relationships/slideLayout" Target="../slideLayouts/slideLayout3.xml"/><Relationship Id="rId6" Type="http://schemas.openxmlformats.org/officeDocument/2006/relationships/hyperlink" Target="https://www.aeldresagen.dk/frivilligportalen/organisationsarbejde/persondata/kontaktpersonoplysninger" TargetMode="External"/><Relationship Id="rId5" Type="http://schemas.openxmlformats.org/officeDocument/2006/relationships/hyperlink" Target="https://www.aeldresagen.dk/frivilligportalen/organisationsarbejde/persondata/billeder" TargetMode="External"/><Relationship Id="rId4" Type="http://schemas.openxmlformats.org/officeDocument/2006/relationships/hyperlink" Target="https://www.aeldresagen.dk/frivilligportalen/organisationsarbejde/persondata/databehandler-s-aftaler-s-lokalafdelinger"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persondata@aeldresagen.d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eldresagen.dk/frivilligportalen/organisationsarbejde/persondata/samtykke-s-til-s-at-s-dele-s-oplysninger-s-med-s-hold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aeldresagen.dk/frivilligportalen/pr-og-kommunikation/dokumentboks/sikker-arkiverin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7263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It-caféer</a:t>
            </a:r>
            <a:endParaRPr lang="da-DK" dirty="0"/>
          </a:p>
        </p:txBody>
      </p:sp>
      <p:sp>
        <p:nvSpPr>
          <p:cNvPr id="3" name="Pladsholder til indhold 2"/>
          <p:cNvSpPr>
            <a:spLocks noGrp="1"/>
          </p:cNvSpPr>
          <p:nvPr>
            <p:ph sz="quarter" idx="10"/>
          </p:nvPr>
        </p:nvSpPr>
        <p:spPr/>
        <p:txBody>
          <a:bodyPr>
            <a:normAutofit/>
          </a:bodyPr>
          <a:lstStyle/>
          <a:p>
            <a:pPr marL="0" indent="0">
              <a:buNone/>
            </a:pPr>
            <a:r>
              <a:rPr lang="da-DK" dirty="0" smtClean="0"/>
              <a:t>Som udgangspunkt er der ikke behov for at behandle personoplysninger: Man dukker op på caféen og får afhjulpet sit problem – sag afsluttet.</a:t>
            </a:r>
          </a:p>
          <a:p>
            <a:pPr marL="0" indent="0">
              <a:buNone/>
            </a:pPr>
            <a:r>
              <a:rPr lang="da-DK" dirty="0" smtClean="0"/>
              <a:t>I kan eventuelt føre en anonym statistik over antal brugere og problemstillinger.</a:t>
            </a:r>
          </a:p>
          <a:p>
            <a:pPr marL="0" indent="0">
              <a:buNone/>
            </a:pPr>
            <a:endParaRPr lang="da-DK" dirty="0" smtClean="0"/>
          </a:p>
          <a:p>
            <a:pPr marL="0" indent="0">
              <a:buNone/>
            </a:pPr>
            <a:r>
              <a:rPr lang="da-DK" dirty="0" smtClean="0"/>
              <a:t>Logbøger, der ikke gemmes elektronisk, er ikke omfattet af lovgivningen. </a:t>
            </a:r>
          </a:p>
          <a:p>
            <a:pPr marL="0" indent="0">
              <a:buNone/>
            </a:pPr>
            <a:endParaRPr lang="da-DK" dirty="0" smtClean="0"/>
          </a:p>
          <a:p>
            <a:pPr marL="0" indent="0">
              <a:buNone/>
            </a:pPr>
            <a:r>
              <a:rPr lang="da-DK" dirty="0" smtClean="0"/>
              <a:t>Elektroniske logbøger er omfattet af lovgivningen, hvis der behandles persondata:</a:t>
            </a:r>
          </a:p>
          <a:p>
            <a:pPr marL="0" indent="0">
              <a:buNone/>
            </a:pPr>
            <a:r>
              <a:rPr lang="da-DK" dirty="0" smtClean="0"/>
              <a:t>Lav en aftale om at behandle netop disse personoplysninger til netop dette formål og oplys, hvornår oplysningerne slettes. Fremvis Ældre Sagens persondatapolitik, hvor der står, hvordan vi behandler personoplysninger. Opbevar oplysningerne sikkert og fortroligt. Husk at slette oplysningerne, når det saglige formål er opfyldt.</a:t>
            </a:r>
          </a:p>
        </p:txBody>
      </p:sp>
    </p:spTree>
    <p:extLst>
      <p:ext uri="{BB962C8B-B14F-4D97-AF65-F5344CB8AC3E}">
        <p14:creationId xmlns:p14="http://schemas.microsoft.com/office/powerpoint/2010/main" val="311367614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It-hjælp i </a:t>
            </a:r>
            <a:r>
              <a:rPr lang="da-DK" dirty="0" smtClean="0"/>
              <a:t>hjemmet</a:t>
            </a:r>
            <a:endParaRPr lang="da-DK" dirty="0"/>
          </a:p>
        </p:txBody>
      </p:sp>
      <p:sp>
        <p:nvSpPr>
          <p:cNvPr id="3" name="Pladsholder til indhold 2"/>
          <p:cNvSpPr>
            <a:spLocks noGrp="1"/>
          </p:cNvSpPr>
          <p:nvPr>
            <p:ph sz="quarter" idx="10"/>
          </p:nvPr>
        </p:nvSpPr>
        <p:spPr/>
        <p:txBody>
          <a:bodyPr>
            <a:normAutofit/>
          </a:bodyPr>
          <a:lstStyle/>
          <a:p>
            <a:pPr marL="0" indent="0">
              <a:buNone/>
            </a:pPr>
            <a:r>
              <a:rPr lang="da-DK" sz="2000" dirty="0" smtClean="0"/>
              <a:t>Mundtlig overlevering er ikke omfattet af persondatalovgivningen.</a:t>
            </a:r>
          </a:p>
          <a:p>
            <a:pPr marL="0" indent="0">
              <a:buNone/>
            </a:pPr>
            <a:r>
              <a:rPr lang="da-DK" sz="2000" dirty="0" smtClean="0"/>
              <a:t>I må godt dele hinandens personoplysninger fx i forbindelse med vagtplaner.</a:t>
            </a:r>
          </a:p>
          <a:p>
            <a:pPr marL="0" indent="0">
              <a:buNone/>
            </a:pPr>
            <a:r>
              <a:rPr lang="da-DK" sz="2000" dirty="0" smtClean="0"/>
              <a:t>Hvis I behandler personoplysninger om brugerne elektronisk eller alfabetisk så:</a:t>
            </a:r>
            <a:endParaRPr lang="da-DK" sz="2000" dirty="0"/>
          </a:p>
          <a:p>
            <a:pPr lvl="1">
              <a:buFontTx/>
              <a:buChar char="-"/>
            </a:pPr>
            <a:r>
              <a:rPr lang="da-DK" sz="2000" dirty="0"/>
              <a:t>Lav en aftale om at behandle netop disse personoplysninger til netop dette formål og oplys, hvornår oplysningerne slettes. </a:t>
            </a:r>
            <a:endParaRPr lang="da-DK" sz="2000" dirty="0" smtClean="0"/>
          </a:p>
          <a:p>
            <a:pPr lvl="1">
              <a:buFontTx/>
              <a:buChar char="-"/>
            </a:pPr>
            <a:r>
              <a:rPr lang="da-DK" sz="2000" dirty="0" smtClean="0"/>
              <a:t>Har I brug for at notere helbredsoplysninger, skal I have et specifikt samtykke til det</a:t>
            </a:r>
            <a:endParaRPr lang="da-DK" sz="2000" dirty="0"/>
          </a:p>
          <a:p>
            <a:pPr lvl="1">
              <a:buFontTx/>
              <a:buChar char="-"/>
            </a:pPr>
            <a:r>
              <a:rPr lang="da-DK" sz="2000" dirty="0" smtClean="0"/>
              <a:t>Opbevar </a:t>
            </a:r>
            <a:r>
              <a:rPr lang="da-DK" sz="2000" dirty="0"/>
              <a:t>oplysningerne sikkert og fortroligt. Husk at slette oplysningerne, når det saglige formål er opfyldt.</a:t>
            </a:r>
          </a:p>
          <a:p>
            <a:pPr lvl="1">
              <a:buFontTx/>
              <a:buChar char="-"/>
            </a:pPr>
            <a:r>
              <a:rPr lang="da-DK" sz="2000" dirty="0" smtClean="0"/>
              <a:t>Henvis til vores persondatapolitik, som er udleveret til medlemmer enten på tryk eller på mail eller fremvis Ældre </a:t>
            </a:r>
            <a:r>
              <a:rPr lang="da-DK" sz="2000" dirty="0"/>
              <a:t>Sagens persondatapolitik, når I kommer ud i hjemmet, hvor der står, hvordan vi behandler personoplysninger. </a:t>
            </a:r>
          </a:p>
        </p:txBody>
      </p:sp>
    </p:spTree>
    <p:extLst>
      <p:ext uri="{BB962C8B-B14F-4D97-AF65-F5344CB8AC3E}">
        <p14:creationId xmlns:p14="http://schemas.microsoft.com/office/powerpoint/2010/main" val="17094639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normAutofit/>
          </a:bodyPr>
          <a:lstStyle/>
          <a:p>
            <a:r>
              <a:rPr lang="da-DK" dirty="0" smtClean="0"/>
              <a:t>Billeder</a:t>
            </a:r>
            <a:endParaRPr lang="da-DK" dirty="0"/>
          </a:p>
        </p:txBody>
      </p:sp>
      <p:sp>
        <p:nvSpPr>
          <p:cNvPr id="17" name="Pladsholder til indhold 16"/>
          <p:cNvSpPr>
            <a:spLocks noGrp="1"/>
          </p:cNvSpPr>
          <p:nvPr>
            <p:ph sz="quarter" idx="10"/>
          </p:nvPr>
        </p:nvSpPr>
        <p:spPr/>
        <p:txBody>
          <a:bodyPr anchor="t">
            <a:normAutofit/>
          </a:bodyPr>
          <a:lstStyle/>
          <a:p>
            <a:r>
              <a:rPr lang="da-DK" dirty="0" smtClean="0"/>
              <a:t>Et billede med </a:t>
            </a:r>
            <a:r>
              <a:rPr lang="da-DK" u="sng" dirty="0" smtClean="0"/>
              <a:t>identificerbare</a:t>
            </a:r>
            <a:r>
              <a:rPr lang="da-DK" dirty="0" smtClean="0"/>
              <a:t> personer er en personoplysning Der skelnes mellem situationsbilleder og portrætbilleder</a:t>
            </a:r>
          </a:p>
          <a:p>
            <a:r>
              <a:rPr lang="da-DK" b="1" dirty="0" smtClean="0"/>
              <a:t>Situationsbilleder</a:t>
            </a:r>
            <a:r>
              <a:rPr lang="da-DK" dirty="0" smtClean="0"/>
              <a:t> </a:t>
            </a:r>
            <a:r>
              <a:rPr lang="da-DK" dirty="0"/>
              <a:t>har visningen af en aktivitet eller en situation som det egentlige formål. Det kan være billeder taget ud over en forsamling eller billeder af deltagere i en aktivitet. Det vigtige er, at der ikke er fokus på personerne, men på situationen. Billederne skal være harmløse og uden risiko for, at den afbildede kan føle sig udstillet, krænket og lignende. </a:t>
            </a:r>
          </a:p>
          <a:p>
            <a:r>
              <a:rPr lang="da-DK" dirty="0"/>
              <a:t>Ved </a:t>
            </a:r>
            <a:r>
              <a:rPr lang="da-DK" b="1" dirty="0"/>
              <a:t>portrætbilleder</a:t>
            </a:r>
            <a:r>
              <a:rPr lang="da-DK" dirty="0"/>
              <a:t> er formålet at afbilde en eller flere bestemte personer. Det kan fx være kontaktbilleder af lokalafdelingens tillidspersoner eller billeder, hvor deltagere i en aktivitet er i fokus og let </a:t>
            </a:r>
            <a:r>
              <a:rPr lang="da-DK" dirty="0" smtClean="0"/>
              <a:t>genkendelige.</a:t>
            </a:r>
          </a:p>
          <a:p>
            <a:pPr marL="0" indent="0">
              <a:buNone/>
            </a:pPr>
            <a:endParaRPr lang="da-DK" dirty="0" smtClean="0"/>
          </a:p>
        </p:txBody>
      </p:sp>
    </p:spTree>
    <p:extLst>
      <p:ext uri="{BB962C8B-B14F-4D97-AF65-F5344CB8AC3E}">
        <p14:creationId xmlns:p14="http://schemas.microsoft.com/office/powerpoint/2010/main" val="23789240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Billeder</a:t>
            </a:r>
            <a:endParaRPr lang="da-DK" dirty="0"/>
          </a:p>
        </p:txBody>
      </p:sp>
      <p:sp>
        <p:nvSpPr>
          <p:cNvPr id="3" name="Pladsholder til indhold 2"/>
          <p:cNvSpPr>
            <a:spLocks noGrp="1"/>
          </p:cNvSpPr>
          <p:nvPr>
            <p:ph sz="quarter" idx="10"/>
          </p:nvPr>
        </p:nvSpPr>
        <p:spPr/>
        <p:txBody>
          <a:bodyPr/>
          <a:lstStyle/>
          <a:p>
            <a:endParaRPr lang="da-DK" dirty="0"/>
          </a:p>
        </p:txBody>
      </p:sp>
      <p:pic>
        <p:nvPicPr>
          <p:cNvPr id="5" name="Pladsholder til indhold 4" descr="CK0R053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305" y="1436914"/>
            <a:ext cx="9001242" cy="4795935"/>
          </a:xfrm>
          <a:prstGeom prst="rect">
            <a:avLst/>
          </a:prstGeom>
          <a:noFill/>
          <a:ln w="12700">
            <a:noFill/>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65020118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Billeder</a:t>
            </a:r>
            <a:endParaRPr lang="da-DK" dirty="0"/>
          </a:p>
        </p:txBody>
      </p:sp>
      <p:pic>
        <p:nvPicPr>
          <p:cNvPr id="4" name="Pladsholder til indhold 3" descr="cid:image001.png@01D4031F.F8B8D800"/>
          <p:cNvPicPr>
            <a:picLocks noGrp="1"/>
          </p:cNvPicPr>
          <p:nvPr>
            <p:ph sz="quarter" idx="10"/>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65867" y="1278468"/>
            <a:ext cx="8466667" cy="4859865"/>
          </a:xfrm>
          <a:prstGeom prst="rect">
            <a:avLst/>
          </a:prstGeom>
          <a:noFill/>
          <a:ln>
            <a:noFill/>
          </a:ln>
        </p:spPr>
      </p:pic>
    </p:spTree>
    <p:extLst>
      <p:ext uri="{BB962C8B-B14F-4D97-AF65-F5344CB8AC3E}">
        <p14:creationId xmlns:p14="http://schemas.microsoft.com/office/powerpoint/2010/main" val="19186726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Billeder</a:t>
            </a:r>
            <a:endParaRPr lang="da-DK" dirty="0"/>
          </a:p>
        </p:txBody>
      </p:sp>
      <p:sp>
        <p:nvSpPr>
          <p:cNvPr id="3" name="Pladsholder til indhold 2"/>
          <p:cNvSpPr>
            <a:spLocks noGrp="1"/>
          </p:cNvSpPr>
          <p:nvPr>
            <p:ph sz="quarter" idx="10"/>
          </p:nvPr>
        </p:nvSpPr>
        <p:spPr/>
        <p:txBody>
          <a:bodyPr/>
          <a:lstStyle/>
          <a:p>
            <a:endParaRPr lang="da-DK" dirty="0"/>
          </a:p>
        </p:txBody>
      </p:sp>
      <p:pic>
        <p:nvPicPr>
          <p:cNvPr id="4" name="Billede 3"/>
          <p:cNvPicPr/>
          <p:nvPr/>
        </p:nvPicPr>
        <p:blipFill>
          <a:blip r:embed="rId2"/>
          <a:stretch>
            <a:fillRect/>
          </a:stretch>
        </p:blipFill>
        <p:spPr>
          <a:xfrm>
            <a:off x="1569157" y="1363134"/>
            <a:ext cx="9968088" cy="4859867"/>
          </a:xfrm>
          <a:prstGeom prst="rect">
            <a:avLst/>
          </a:prstGeom>
        </p:spPr>
      </p:pic>
    </p:spTree>
    <p:extLst>
      <p:ext uri="{BB962C8B-B14F-4D97-AF65-F5344CB8AC3E}">
        <p14:creationId xmlns:p14="http://schemas.microsoft.com/office/powerpoint/2010/main" val="23899871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Billeder</a:t>
            </a:r>
            <a:endParaRPr lang="da-DK" dirty="0"/>
          </a:p>
        </p:txBody>
      </p:sp>
      <p:sp>
        <p:nvSpPr>
          <p:cNvPr id="3" name="Pladsholder til indhold 2"/>
          <p:cNvSpPr>
            <a:spLocks noGrp="1"/>
          </p:cNvSpPr>
          <p:nvPr>
            <p:ph sz="quarter" idx="10"/>
          </p:nvPr>
        </p:nvSpPr>
        <p:spPr/>
        <p:txBody>
          <a:bodyPr/>
          <a:lstStyle/>
          <a:p>
            <a:endParaRPr lang="da-DK" dirty="0"/>
          </a:p>
        </p:txBody>
      </p:sp>
      <p:pic>
        <p:nvPicPr>
          <p:cNvPr id="4" name="Billede 3" descr="cid:image002.png@01D4031F.F8B8D800"/>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117601" y="1337734"/>
            <a:ext cx="8985956" cy="4698999"/>
          </a:xfrm>
          <a:prstGeom prst="rect">
            <a:avLst/>
          </a:prstGeom>
          <a:noFill/>
          <a:ln>
            <a:noFill/>
          </a:ln>
        </p:spPr>
      </p:pic>
    </p:spTree>
    <p:extLst>
      <p:ext uri="{BB962C8B-B14F-4D97-AF65-F5344CB8AC3E}">
        <p14:creationId xmlns:p14="http://schemas.microsoft.com/office/powerpoint/2010/main" val="195188448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normAutofit/>
          </a:bodyPr>
          <a:lstStyle/>
          <a:p>
            <a:r>
              <a:rPr lang="da-DK" dirty="0" smtClean="0"/>
              <a:t>Samtykke ved offentliggørelse</a:t>
            </a:r>
            <a:endParaRPr lang="da-DK" dirty="0"/>
          </a:p>
        </p:txBody>
      </p:sp>
      <p:sp>
        <p:nvSpPr>
          <p:cNvPr id="17" name="Pladsholder til indhold 16"/>
          <p:cNvSpPr>
            <a:spLocks noGrp="1"/>
          </p:cNvSpPr>
          <p:nvPr>
            <p:ph sz="quarter" idx="10"/>
          </p:nvPr>
        </p:nvSpPr>
        <p:spPr/>
        <p:txBody>
          <a:bodyPr anchor="t"/>
          <a:lstStyle/>
          <a:p>
            <a:r>
              <a:rPr lang="da-DK" dirty="0" smtClean="0"/>
              <a:t>Der skal indhentes samtykke for at offentliggøre portrætbilleder.</a:t>
            </a:r>
          </a:p>
          <a:p>
            <a:r>
              <a:rPr lang="da-DK" dirty="0" smtClean="0"/>
              <a:t>Et samtykke skal kunne dokumenteres</a:t>
            </a:r>
          </a:p>
          <a:p>
            <a:r>
              <a:rPr lang="da-DK" dirty="0" smtClean="0"/>
              <a:t>Navngiv portrætfotos med et Id-</a:t>
            </a:r>
            <a:r>
              <a:rPr lang="da-DK" dirty="0" err="1" smtClean="0"/>
              <a:t>nr</a:t>
            </a:r>
            <a:r>
              <a:rPr lang="da-DK" dirty="0" smtClean="0"/>
              <a:t>, da et billedes ”navn” kan ses på nettet</a:t>
            </a:r>
            <a:endParaRPr lang="da-DK" dirty="0"/>
          </a:p>
          <a:p>
            <a:r>
              <a:rPr lang="da-DK" dirty="0" smtClean="0"/>
              <a:t>Se Vejledning om brug af billeder og brug skabelonerne til indhentelse af samtykke - enten mundtligt eller pr mail eller skriftligt. </a:t>
            </a:r>
          </a:p>
          <a:p>
            <a:r>
              <a:rPr lang="da-DK" dirty="0" smtClean="0"/>
              <a:t>Slet billeder, hvis et samtykke trækkes tilbage – gør opmærksom på at eventuelt trykt materiale ikke destrueres.</a:t>
            </a:r>
          </a:p>
          <a:p>
            <a:r>
              <a:rPr lang="da-DK" dirty="0" smtClean="0"/>
              <a:t>Slet eller beskær et situationsbillede, hvis nogen gerne vil have det fjernet.</a:t>
            </a:r>
          </a:p>
          <a:p>
            <a:endParaRPr lang="da-DK" dirty="0"/>
          </a:p>
          <a:p>
            <a:r>
              <a:rPr lang="da-DK" dirty="0" smtClean="0"/>
              <a:t>Offentliggørelse af kontaktoplysninger af frivillige i en forening kræver også et samtykke.</a:t>
            </a:r>
          </a:p>
        </p:txBody>
      </p:sp>
    </p:spTree>
    <p:extLst>
      <p:ext uri="{BB962C8B-B14F-4D97-AF65-F5344CB8AC3E}">
        <p14:creationId xmlns:p14="http://schemas.microsoft.com/office/powerpoint/2010/main" val="18226512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Datatilsynet sociale netværk</a:t>
            </a:r>
            <a:endParaRPr lang="da-DK" dirty="0"/>
          </a:p>
        </p:txBody>
      </p:sp>
      <p:sp>
        <p:nvSpPr>
          <p:cNvPr id="4" name="Pladsholder til indhold 3"/>
          <p:cNvSpPr>
            <a:spLocks noGrp="1"/>
          </p:cNvSpPr>
          <p:nvPr>
            <p:ph sz="quarter" idx="10"/>
          </p:nvPr>
        </p:nvSpPr>
        <p:spPr/>
        <p:txBody>
          <a:bodyPr/>
          <a:lstStyle/>
          <a:p>
            <a:endParaRPr lang="da-DK"/>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77" y="1520890"/>
            <a:ext cx="8470678" cy="498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6599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Sikkerhed</a:t>
            </a:r>
            <a:endParaRPr lang="da-DK" dirty="0"/>
          </a:p>
        </p:txBody>
      </p:sp>
      <p:sp>
        <p:nvSpPr>
          <p:cNvPr id="3" name="Pladsholder til indhold 2"/>
          <p:cNvSpPr>
            <a:spLocks noGrp="1"/>
          </p:cNvSpPr>
          <p:nvPr>
            <p:ph sz="quarter" idx="10"/>
          </p:nvPr>
        </p:nvSpPr>
        <p:spPr/>
        <p:txBody>
          <a:bodyPr/>
          <a:lstStyle/>
          <a:p>
            <a:r>
              <a:rPr lang="da-DK" dirty="0" smtClean="0"/>
              <a:t>Vi skal behandle personoplysninger med sikkerhed.</a:t>
            </a:r>
          </a:p>
          <a:p>
            <a:r>
              <a:rPr lang="da-DK" dirty="0" smtClean="0"/>
              <a:t>Brug login på jeres maskineri og opdater programmer og brug sikkerhedsprogrammer</a:t>
            </a:r>
          </a:p>
          <a:p>
            <a:r>
              <a:rPr lang="da-DK" dirty="0" smtClean="0"/>
              <a:t>Brug vores fælles løsninger.</a:t>
            </a:r>
          </a:p>
          <a:p>
            <a:r>
              <a:rPr lang="da-DK" dirty="0" smtClean="0"/>
              <a:t>Brug formandsmailen og kasserermailen, der er sikre og kan sende krypterede mails og beskyttet af Ældre Sagens sikkerhedsforanstaltninger. </a:t>
            </a:r>
          </a:p>
          <a:p>
            <a:pPr marL="0" indent="0">
              <a:buNone/>
            </a:pPr>
            <a:endParaRPr lang="da-DK" dirty="0"/>
          </a:p>
        </p:txBody>
      </p:sp>
    </p:spTree>
    <p:extLst>
      <p:ext uri="{BB962C8B-B14F-4D97-AF65-F5344CB8AC3E}">
        <p14:creationId xmlns:p14="http://schemas.microsoft.com/office/powerpoint/2010/main" val="86456490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Persondatalovgivningen</a:t>
            </a:r>
            <a:endParaRPr lang="da-DK" dirty="0"/>
          </a:p>
        </p:txBody>
      </p:sp>
      <p:sp>
        <p:nvSpPr>
          <p:cNvPr id="3" name="Pladsholder til indhold 2"/>
          <p:cNvSpPr>
            <a:spLocks noGrp="1"/>
          </p:cNvSpPr>
          <p:nvPr>
            <p:ph sz="quarter" idx="10"/>
          </p:nvPr>
        </p:nvSpPr>
        <p:spPr/>
        <p:txBody>
          <a:bodyPr>
            <a:normAutofit lnSpcReduction="10000"/>
          </a:bodyPr>
          <a:lstStyle/>
          <a:p>
            <a:pPr marL="0" indent="0">
              <a:buNone/>
            </a:pPr>
            <a:endParaRPr lang="da-DK" sz="2400" dirty="0" smtClean="0"/>
          </a:p>
          <a:p>
            <a:pPr marL="0" indent="0">
              <a:buNone/>
            </a:pPr>
            <a:r>
              <a:rPr lang="da-DK" sz="2400" dirty="0" smtClean="0"/>
              <a:t>Vores danske lov kaldes Databeskyttelsesloven: Supplerende </a:t>
            </a:r>
            <a:r>
              <a:rPr lang="da-DK" sz="2400" dirty="0"/>
              <a:t>bestemmelser til GDPR </a:t>
            </a:r>
            <a:r>
              <a:rPr lang="da-DK" sz="2400" dirty="0" smtClean="0"/>
              <a:t>Den indeholder EU’s persondataforordning og supplerende nationale bestemmelser.</a:t>
            </a:r>
            <a:endParaRPr lang="da-DK" dirty="0" smtClean="0"/>
          </a:p>
          <a:p>
            <a:pPr marL="0" indent="0">
              <a:buNone/>
            </a:pPr>
            <a:endParaRPr lang="da-DK" dirty="0" smtClean="0"/>
          </a:p>
          <a:p>
            <a:pPr marL="0" indent="0">
              <a:buNone/>
            </a:pPr>
            <a:r>
              <a:rPr lang="da-DK" dirty="0" smtClean="0"/>
              <a:t>Lovgivningen omfatter elektronisk behandling af personoplysninger, fx filer, mails, alt hvad der ligger på nettet, på hjemmesider, sociale medier, telefonsamtaler der bliver optaget, tv-overvågning, m.m.</a:t>
            </a:r>
          </a:p>
          <a:p>
            <a:pPr marL="0" indent="0">
              <a:buNone/>
            </a:pPr>
            <a:r>
              <a:rPr lang="da-DK" dirty="0" smtClean="0"/>
              <a:t>Papirarkiver, der </a:t>
            </a:r>
            <a:r>
              <a:rPr lang="da-DK" dirty="0"/>
              <a:t>er sorteret med henblik på </a:t>
            </a:r>
            <a:r>
              <a:rPr lang="da-DK" dirty="0" smtClean="0"/>
              <a:t>personidentifikation</a:t>
            </a:r>
            <a:r>
              <a:rPr lang="da-DK" dirty="0"/>
              <a:t> </a:t>
            </a:r>
            <a:r>
              <a:rPr lang="da-DK" dirty="0" smtClean="0"/>
              <a:t>er også omfattet.</a:t>
            </a:r>
          </a:p>
          <a:p>
            <a:endParaRPr lang="da-DK" dirty="0" smtClean="0"/>
          </a:p>
          <a:p>
            <a:pPr marL="0" indent="0">
              <a:buNone/>
            </a:pPr>
            <a:r>
              <a:rPr lang="da-DK" dirty="0" smtClean="0"/>
              <a:t>Telefonsamtaler, breve og papirer, som ikke er sorteret </a:t>
            </a:r>
            <a:r>
              <a:rPr lang="da-DK" dirty="0"/>
              <a:t>med henblik på personidentifikation </a:t>
            </a:r>
            <a:r>
              <a:rPr lang="da-DK" dirty="0" smtClean="0"/>
              <a:t>er ikke omfattet.</a:t>
            </a:r>
            <a:endParaRPr lang="da-DK" dirty="0"/>
          </a:p>
          <a:p>
            <a:endParaRPr lang="da-DK" dirty="0"/>
          </a:p>
        </p:txBody>
      </p:sp>
      <p:sp>
        <p:nvSpPr>
          <p:cNvPr id="4" name="Rektangel 3"/>
          <p:cNvSpPr/>
          <p:nvPr/>
        </p:nvSpPr>
        <p:spPr>
          <a:xfrm>
            <a:off x="3048000" y="2690336"/>
            <a:ext cx="6096000" cy="369332"/>
          </a:xfrm>
          <a:prstGeom prst="rect">
            <a:avLst/>
          </a:prstGeom>
        </p:spPr>
        <p:txBody>
          <a:bodyPr>
            <a:spAutoFit/>
          </a:bodyPr>
          <a:lstStyle/>
          <a:p>
            <a:endParaRPr lang="da-DK" dirty="0"/>
          </a:p>
        </p:txBody>
      </p:sp>
    </p:spTree>
    <p:extLst>
      <p:ext uri="{BB962C8B-B14F-4D97-AF65-F5344CB8AC3E}">
        <p14:creationId xmlns:p14="http://schemas.microsoft.com/office/powerpoint/2010/main" val="27870863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Persondata på frivilligportalen</a:t>
            </a:r>
            <a:endParaRPr lang="da-DK" dirty="0"/>
          </a:p>
        </p:txBody>
      </p:sp>
      <p:sp>
        <p:nvSpPr>
          <p:cNvPr id="3" name="Pladsholder til indhold 2"/>
          <p:cNvSpPr>
            <a:spLocks noGrp="1"/>
          </p:cNvSpPr>
          <p:nvPr>
            <p:ph sz="quarter" idx="10"/>
          </p:nvPr>
        </p:nvSpPr>
        <p:spPr/>
        <p:txBody>
          <a:bodyPr>
            <a:normAutofit/>
          </a:bodyPr>
          <a:lstStyle/>
          <a:p>
            <a:pPr marL="0" indent="0">
              <a:buNone/>
            </a:pPr>
            <a:r>
              <a:rPr lang="da-DK" dirty="0" smtClean="0"/>
              <a:t>På frivilligportalen under Organisation ligger der et område </a:t>
            </a:r>
            <a:r>
              <a:rPr lang="da-DK" dirty="0"/>
              <a:t>for Persondata </a:t>
            </a:r>
            <a:r>
              <a:rPr lang="da-DK" sz="1600" dirty="0">
                <a:hlinkClick r:id="rId2"/>
              </a:rPr>
              <a:t>https://</a:t>
            </a:r>
            <a:r>
              <a:rPr lang="da-DK" sz="1600" dirty="0" smtClean="0">
                <a:hlinkClick r:id="rId2"/>
              </a:rPr>
              <a:t>www.aeldresagen.dk/frivilligportalen/organisationsarbejde</a:t>
            </a:r>
            <a:endParaRPr lang="da-DK" sz="1600" dirty="0" smtClean="0"/>
          </a:p>
          <a:p>
            <a:pPr marL="0" indent="0">
              <a:buNone/>
            </a:pPr>
            <a:r>
              <a:rPr lang="da-DK" sz="2000" dirty="0" smtClean="0"/>
              <a:t>Her ligger</a:t>
            </a:r>
            <a:endParaRPr lang="da-DK" sz="1600" dirty="0" smtClean="0"/>
          </a:p>
          <a:p>
            <a:pPr marL="0" indent="0">
              <a:buNone/>
            </a:pPr>
            <a:r>
              <a:rPr lang="da-DK" dirty="0" smtClean="0">
                <a:hlinkClick r:id="rId3"/>
              </a:rPr>
              <a:t>Pas på personoplysningerne – en pjece med gode råd til at behandle personoplysninger</a:t>
            </a:r>
            <a:endParaRPr lang="da-DK" dirty="0" smtClean="0"/>
          </a:p>
          <a:p>
            <a:pPr marL="0" indent="0">
              <a:buNone/>
            </a:pPr>
            <a:r>
              <a:rPr lang="da-DK" dirty="0" smtClean="0">
                <a:hlinkClick r:id="rId4"/>
              </a:rPr>
              <a:t>Databehandleraftaler – hvornår skal lokalafdelingen have en aftale og hvordan gør man</a:t>
            </a:r>
            <a:endParaRPr lang="da-DK" dirty="0" smtClean="0"/>
          </a:p>
          <a:p>
            <a:pPr marL="0" indent="0">
              <a:buNone/>
            </a:pPr>
            <a:r>
              <a:rPr lang="da-DK" dirty="0" smtClean="0">
                <a:hlinkClick r:id="rId5"/>
              </a:rPr>
              <a:t>Brug af billeder – en vejledning om brug af billeder og skabeloner til indhentelse af samtykke</a:t>
            </a:r>
            <a:endParaRPr lang="da-DK" dirty="0" smtClean="0"/>
          </a:p>
          <a:p>
            <a:pPr marL="0" indent="0">
              <a:buNone/>
            </a:pPr>
            <a:r>
              <a:rPr lang="da-DK" dirty="0" smtClean="0">
                <a:hlinkClick r:id="rId6"/>
              </a:rPr>
              <a:t>Vejledning om offentliggørelse af kontaktpersonoplysninger samt skabeloner til at indhente samtykke</a:t>
            </a:r>
            <a:r>
              <a:rPr lang="da-DK" dirty="0" smtClean="0"/>
              <a:t>.</a:t>
            </a:r>
          </a:p>
          <a:p>
            <a:pPr marL="0" indent="0">
              <a:buNone/>
            </a:pPr>
            <a:r>
              <a:rPr lang="da-DK" dirty="0" smtClean="0">
                <a:hlinkClick r:id="rId7"/>
              </a:rPr>
              <a:t>Dokumentboks</a:t>
            </a:r>
            <a:endParaRPr lang="da-DK" dirty="0" smtClean="0"/>
          </a:p>
        </p:txBody>
      </p:sp>
    </p:spTree>
    <p:extLst>
      <p:ext uri="{BB962C8B-B14F-4D97-AF65-F5344CB8AC3E}">
        <p14:creationId xmlns:p14="http://schemas.microsoft.com/office/powerpoint/2010/main" val="162409435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000" dirty="0" smtClean="0"/>
              <a:t>Spørgsmål om persondata</a:t>
            </a:r>
            <a:endParaRPr lang="da-DK" sz="4000" dirty="0"/>
          </a:p>
        </p:txBody>
      </p:sp>
      <p:sp>
        <p:nvSpPr>
          <p:cNvPr id="3" name="Pladsholder til indhold 2"/>
          <p:cNvSpPr>
            <a:spLocks noGrp="1"/>
          </p:cNvSpPr>
          <p:nvPr>
            <p:ph sz="quarter" idx="10"/>
          </p:nvPr>
        </p:nvSpPr>
        <p:spPr/>
        <p:txBody>
          <a:bodyPr>
            <a:normAutofit lnSpcReduction="10000"/>
          </a:bodyPr>
          <a:lstStyle/>
          <a:p>
            <a:r>
              <a:rPr lang="da-DK" sz="2800" dirty="0" smtClean="0"/>
              <a:t>Har I spørgsmål om persondata</a:t>
            </a:r>
          </a:p>
          <a:p>
            <a:r>
              <a:rPr lang="da-DK" sz="2800" dirty="0" smtClean="0"/>
              <a:t>Får henvendelser om persondata</a:t>
            </a:r>
          </a:p>
          <a:p>
            <a:r>
              <a:rPr lang="da-DK" sz="2800" dirty="0" smtClean="0"/>
              <a:t>Får stjålet </a:t>
            </a:r>
            <a:r>
              <a:rPr lang="da-DK" sz="2800" dirty="0"/>
              <a:t>eller misbrugt foreningens </a:t>
            </a:r>
            <a:r>
              <a:rPr lang="da-DK" sz="2800" dirty="0" smtClean="0"/>
              <a:t>persondata</a:t>
            </a:r>
          </a:p>
          <a:p>
            <a:pPr marL="0" indent="0">
              <a:buNone/>
            </a:pPr>
            <a:endParaRPr lang="da-DK" sz="2800" dirty="0"/>
          </a:p>
          <a:p>
            <a:pPr marL="0" indent="0">
              <a:buNone/>
            </a:pPr>
            <a:r>
              <a:rPr lang="da-DK" sz="2800" dirty="0" smtClean="0"/>
              <a:t>Kontakt:  </a:t>
            </a:r>
          </a:p>
          <a:p>
            <a:pPr marL="0" indent="0">
              <a:buNone/>
            </a:pPr>
            <a:r>
              <a:rPr lang="da-DK" sz="2800" dirty="0" smtClean="0"/>
              <a:t>Persondata: </a:t>
            </a:r>
            <a:r>
              <a:rPr lang="da-DK" sz="2800" b="1" dirty="0" smtClean="0"/>
              <a:t>Berit Nordahl</a:t>
            </a:r>
            <a:r>
              <a:rPr lang="da-DK" sz="2800" dirty="0"/>
              <a:t> </a:t>
            </a:r>
            <a:r>
              <a:rPr lang="da-DK" sz="2800" dirty="0" smtClean="0"/>
              <a:t>tlf. 33 96 86 37</a:t>
            </a:r>
          </a:p>
          <a:p>
            <a:pPr marL="0" indent="0">
              <a:buNone/>
            </a:pPr>
            <a:r>
              <a:rPr lang="da-DK" sz="2800" dirty="0" smtClean="0"/>
              <a:t>Databehandleraftaler: </a:t>
            </a:r>
            <a:r>
              <a:rPr lang="da-DK" sz="2800" b="1" dirty="0" smtClean="0"/>
              <a:t>Peter Skov</a:t>
            </a:r>
            <a:r>
              <a:rPr lang="da-DK" sz="2800" dirty="0" smtClean="0"/>
              <a:t> tlf. 33 96 86 50</a:t>
            </a:r>
          </a:p>
          <a:p>
            <a:pPr marL="0" indent="0">
              <a:buNone/>
            </a:pPr>
            <a:endParaRPr lang="da-DK" sz="2800" dirty="0"/>
          </a:p>
          <a:p>
            <a:pPr marL="0" indent="0">
              <a:buNone/>
            </a:pPr>
            <a:r>
              <a:rPr lang="da-DK" sz="2800" dirty="0"/>
              <a:t>Mail: </a:t>
            </a:r>
            <a:r>
              <a:rPr lang="da-DK" sz="2800" dirty="0" smtClean="0">
                <a:hlinkClick r:id="rId2"/>
              </a:rPr>
              <a:t>persondata@aeldresagen.dk</a:t>
            </a:r>
            <a:endParaRPr lang="da-DK" sz="2800" dirty="0"/>
          </a:p>
        </p:txBody>
      </p:sp>
    </p:spTree>
    <p:extLst>
      <p:ext uri="{BB962C8B-B14F-4D97-AF65-F5344CB8AC3E}">
        <p14:creationId xmlns:p14="http://schemas.microsoft.com/office/powerpoint/2010/main" val="11489089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Pas på vores personoplysninger</a:t>
            </a:r>
            <a:endParaRPr lang="da-DK" dirty="0"/>
          </a:p>
        </p:txBody>
      </p:sp>
      <p:sp>
        <p:nvSpPr>
          <p:cNvPr id="3" name="Pladsholder til indhold 2"/>
          <p:cNvSpPr>
            <a:spLocks noGrp="1"/>
          </p:cNvSpPr>
          <p:nvPr>
            <p:ph sz="quarter" idx="10"/>
          </p:nvPr>
        </p:nvSpPr>
        <p:spPr/>
        <p:txBody>
          <a:bodyPr/>
          <a:lstStyle/>
          <a:p>
            <a:pPr marL="0" indent="0">
              <a:buNone/>
            </a:pPr>
            <a:r>
              <a:rPr lang="da-DK" dirty="0" smtClean="0"/>
              <a:t>Persondataforordningen stiller skærpede krav til, hvordan vi behandler persondata og betyder uden tvivl, at vi må gøre tingene lidt anderledes end tidligere. Det kan være besværligt i starten, men når vi har fået de nye vaner indarbejdet, så tænker vi nok ikke så meget over det mere. </a:t>
            </a:r>
          </a:p>
          <a:p>
            <a:pPr marL="0" indent="0">
              <a:buNone/>
            </a:pPr>
            <a:r>
              <a:rPr lang="da-DK" dirty="0" smtClean="0"/>
              <a:t>I sidste ende er det en lovgivningen, som styrker beskyttelsen af den enkeltes rettigheder, mod misbrug af vores personoplysninger.</a:t>
            </a:r>
            <a:endParaRPr lang="da-DK" dirty="0"/>
          </a:p>
        </p:txBody>
      </p:sp>
    </p:spTree>
    <p:extLst>
      <p:ext uri="{BB962C8B-B14F-4D97-AF65-F5344CB8AC3E}">
        <p14:creationId xmlns:p14="http://schemas.microsoft.com/office/powerpoint/2010/main" val="237892274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Personoplysninger</a:t>
            </a:r>
            <a:endParaRPr lang="da-DK" dirty="0"/>
          </a:p>
        </p:txBody>
      </p:sp>
      <p:sp>
        <p:nvSpPr>
          <p:cNvPr id="3" name="Pladsholder til indhold 2"/>
          <p:cNvSpPr>
            <a:spLocks noGrp="1"/>
          </p:cNvSpPr>
          <p:nvPr>
            <p:ph sz="quarter" idx="10"/>
          </p:nvPr>
        </p:nvSpPr>
        <p:spPr/>
        <p:txBody>
          <a:bodyPr>
            <a:normAutofit/>
          </a:bodyPr>
          <a:lstStyle/>
          <a:p>
            <a:pPr marL="0" lvl="0" indent="0">
              <a:buNone/>
            </a:pPr>
            <a:r>
              <a:rPr lang="da-DK" sz="1700" b="1" dirty="0">
                <a:solidFill>
                  <a:prstClr val="black"/>
                </a:solidFill>
                <a:latin typeface="Arial" panose="020B0604020202020204" pitchFamily="34" charset="0"/>
                <a:cs typeface="Arial" panose="020B0604020202020204" pitchFamily="34" charset="0"/>
              </a:rPr>
              <a:t>Almindelige oplysninger</a:t>
            </a:r>
            <a:r>
              <a:rPr lang="da-DK" sz="1700" dirty="0">
                <a:solidFill>
                  <a:prstClr val="black"/>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da-DK" sz="1700" dirty="0" smtClean="0">
                <a:solidFill>
                  <a:prstClr val="black"/>
                </a:solidFill>
                <a:latin typeface="Arial" panose="020B0604020202020204" pitchFamily="34" charset="0"/>
                <a:cs typeface="Arial" panose="020B0604020202020204" pitchFamily="34" charset="0"/>
              </a:rPr>
              <a:t>Oplysninger, der kan være med til at identificere en person fx navn</a:t>
            </a:r>
            <a:r>
              <a:rPr lang="da-DK" sz="1700" dirty="0">
                <a:solidFill>
                  <a:prstClr val="black"/>
                </a:solidFill>
                <a:latin typeface="Arial" panose="020B0604020202020204" pitchFamily="34" charset="0"/>
                <a:cs typeface="Arial" panose="020B0604020202020204" pitchFamily="34" charset="0"/>
              </a:rPr>
              <a:t>, adresse, mail, </a:t>
            </a:r>
            <a:r>
              <a:rPr lang="da-DK" sz="1700" dirty="0" smtClean="0">
                <a:solidFill>
                  <a:prstClr val="black"/>
                </a:solidFill>
                <a:latin typeface="Arial" panose="020B0604020202020204" pitchFamily="34" charset="0"/>
                <a:cs typeface="Arial" panose="020B0604020202020204" pitchFamily="34" charset="0"/>
              </a:rPr>
              <a:t>tlf., </a:t>
            </a:r>
            <a:r>
              <a:rPr lang="da-DK" sz="1700" dirty="0" err="1" smtClean="0">
                <a:solidFill>
                  <a:prstClr val="black"/>
                </a:solidFill>
                <a:latin typeface="Arial" panose="020B0604020202020204" pitchFamily="34" charset="0"/>
                <a:cs typeface="Arial" panose="020B0604020202020204" pitchFamily="34" charset="0"/>
              </a:rPr>
              <a:t>medlemsnr</a:t>
            </a:r>
            <a:r>
              <a:rPr lang="da-DK" sz="1700" dirty="0" smtClean="0">
                <a:solidFill>
                  <a:prstClr val="black"/>
                </a:solidFill>
                <a:latin typeface="Arial" panose="020B0604020202020204" pitchFamily="34" charset="0"/>
                <a:cs typeface="Arial" panose="020B0604020202020204" pitchFamily="34" charset="0"/>
              </a:rPr>
              <a:t>., fødselsdato, køn</a:t>
            </a:r>
            <a:r>
              <a:rPr lang="da-DK" sz="1700" dirty="0">
                <a:solidFill>
                  <a:prstClr val="black"/>
                </a:solidFill>
                <a:latin typeface="Arial" panose="020B0604020202020204" pitchFamily="34" charset="0"/>
                <a:cs typeface="Arial" panose="020B0604020202020204" pitchFamily="34" charset="0"/>
              </a:rPr>
              <a:t>, </a:t>
            </a:r>
            <a:r>
              <a:rPr lang="da-DK" sz="1700" dirty="0" smtClean="0">
                <a:solidFill>
                  <a:prstClr val="black"/>
                </a:solidFill>
                <a:latin typeface="Arial" panose="020B0604020202020204" pitchFamily="34" charset="0"/>
                <a:cs typeface="Arial" panose="020B0604020202020204" pitchFamily="34" charset="0"/>
              </a:rPr>
              <a:t>bankkonto, lokaliseringsdata</a:t>
            </a:r>
            <a:r>
              <a:rPr lang="da-DK" sz="1700" dirty="0">
                <a:solidFill>
                  <a:prstClr val="black"/>
                </a:solidFill>
                <a:latin typeface="Arial" panose="020B0604020202020204" pitchFamily="34" charset="0"/>
                <a:cs typeface="Arial" panose="020B0604020202020204" pitchFamily="34" charset="0"/>
              </a:rPr>
              <a:t>, IP-adresse</a:t>
            </a:r>
            <a:r>
              <a:rPr lang="da-DK" sz="1700" dirty="0" smtClean="0">
                <a:solidFill>
                  <a:prstClr val="black"/>
                </a:solidFill>
                <a:latin typeface="Arial" panose="020B0604020202020204" pitchFamily="34" charset="0"/>
                <a:cs typeface="Arial" panose="020B0604020202020204" pitchFamily="34" charset="0"/>
              </a:rPr>
              <a:t>, personbilleder </a:t>
            </a:r>
            <a:r>
              <a:rPr lang="da-DK" sz="1700" dirty="0">
                <a:solidFill>
                  <a:prstClr val="black"/>
                </a:solidFill>
                <a:latin typeface="Arial" panose="020B0604020202020204" pitchFamily="34" charset="0"/>
                <a:cs typeface="Arial" panose="020B0604020202020204" pitchFamily="34" charset="0"/>
              </a:rPr>
              <a:t>etc.</a:t>
            </a:r>
          </a:p>
          <a:p>
            <a:pPr marL="0" lvl="0" indent="0">
              <a:buNone/>
            </a:pPr>
            <a:r>
              <a:rPr lang="da-DK" sz="1700" b="1" dirty="0" smtClean="0">
                <a:solidFill>
                  <a:prstClr val="black"/>
                </a:solidFill>
                <a:latin typeface="Arial" panose="020B0604020202020204" pitchFamily="34" charset="0"/>
                <a:cs typeface="Arial" panose="020B0604020202020204" pitchFamily="34" charset="0"/>
              </a:rPr>
              <a:t>Følsomme oplysninger:</a:t>
            </a:r>
            <a:endParaRPr lang="da-DK" sz="17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a-DK" sz="1700" dirty="0" smtClean="0">
                <a:solidFill>
                  <a:prstClr val="black"/>
                </a:solidFill>
                <a:latin typeface="Arial" panose="020B0604020202020204" pitchFamily="34" charset="0"/>
                <a:cs typeface="Arial" panose="020B0604020202020204" pitchFamily="34" charset="0"/>
              </a:rPr>
              <a:t>Helbredsoplysninger herunder levering af sundhedsydelser, som giver information om en persons helbredstilstand</a:t>
            </a:r>
          </a:p>
          <a:p>
            <a:pPr marL="285750" indent="-285750">
              <a:buFont typeface="Arial" panose="020B0604020202020204" pitchFamily="34" charset="0"/>
              <a:buChar char="•"/>
            </a:pPr>
            <a:r>
              <a:rPr lang="da-DK" sz="1700" dirty="0" smtClean="0">
                <a:solidFill>
                  <a:prstClr val="black"/>
                </a:solidFill>
                <a:latin typeface="Arial" panose="020B0604020202020204" pitchFamily="34" charset="0"/>
                <a:cs typeface="Arial" panose="020B0604020202020204" pitchFamily="34" charset="0"/>
              </a:rPr>
              <a:t>Genetiske og biometriske data (fx pasbillede og fingeraftryk)</a:t>
            </a:r>
            <a:endParaRPr lang="da-DK" sz="1700" i="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da-DK" sz="1700" dirty="0" smtClean="0">
                <a:solidFill>
                  <a:prstClr val="black"/>
                </a:solidFill>
                <a:latin typeface="Arial" panose="020B0604020202020204" pitchFamily="34" charset="0"/>
                <a:cs typeface="Arial" panose="020B0604020202020204" pitchFamily="34" charset="0"/>
              </a:rPr>
              <a:t>Racemæssig </a:t>
            </a:r>
            <a:r>
              <a:rPr lang="da-DK" sz="1700" dirty="0">
                <a:solidFill>
                  <a:prstClr val="black"/>
                </a:solidFill>
                <a:latin typeface="Arial" panose="020B0604020202020204" pitchFamily="34" charset="0"/>
                <a:cs typeface="Arial" panose="020B0604020202020204" pitchFamily="34" charset="0"/>
              </a:rPr>
              <a:t>eller etnisk oprindelse</a:t>
            </a:r>
          </a:p>
          <a:p>
            <a:pPr marL="285750" lvl="0" indent="-285750">
              <a:buFont typeface="Arial" panose="020B0604020202020204" pitchFamily="34" charset="0"/>
              <a:buChar char="•"/>
            </a:pPr>
            <a:r>
              <a:rPr lang="da-DK" sz="1700" dirty="0" smtClean="0">
                <a:solidFill>
                  <a:prstClr val="black"/>
                </a:solidFill>
                <a:latin typeface="Arial" panose="020B0604020202020204" pitchFamily="34" charset="0"/>
                <a:cs typeface="Arial" panose="020B0604020202020204" pitchFamily="34" charset="0"/>
              </a:rPr>
              <a:t>Politisk</a:t>
            </a:r>
            <a:r>
              <a:rPr lang="da-DK" sz="1700" dirty="0">
                <a:solidFill>
                  <a:prstClr val="black"/>
                </a:solidFill>
                <a:latin typeface="Arial" panose="020B0604020202020204" pitchFamily="34" charset="0"/>
                <a:cs typeface="Arial" panose="020B0604020202020204" pitchFamily="34" charset="0"/>
              </a:rPr>
              <a:t>, religiøs eller filosofisk overbevisning, seksuelle forhold  </a:t>
            </a:r>
          </a:p>
          <a:p>
            <a:pPr marL="285750" lvl="0" indent="-285750">
              <a:buFont typeface="Arial" panose="020B0604020202020204" pitchFamily="34" charset="0"/>
              <a:buChar char="•"/>
            </a:pPr>
            <a:r>
              <a:rPr lang="da-DK" sz="1700" dirty="0">
                <a:solidFill>
                  <a:prstClr val="black"/>
                </a:solidFill>
                <a:latin typeface="Arial" panose="020B0604020202020204" pitchFamily="34" charset="0"/>
                <a:cs typeface="Arial" panose="020B0604020202020204" pitchFamily="34" charset="0"/>
              </a:rPr>
              <a:t>Fagforeningsmæssigt </a:t>
            </a:r>
            <a:r>
              <a:rPr lang="da-DK" sz="1700" dirty="0" smtClean="0">
                <a:solidFill>
                  <a:prstClr val="black"/>
                </a:solidFill>
                <a:latin typeface="Arial" panose="020B0604020202020204" pitchFamily="34" charset="0"/>
                <a:cs typeface="Arial" panose="020B0604020202020204" pitchFamily="34" charset="0"/>
              </a:rPr>
              <a:t>tilhørsforhold</a:t>
            </a:r>
          </a:p>
          <a:p>
            <a:pPr marL="0" indent="0">
              <a:buNone/>
            </a:pPr>
            <a:r>
              <a:rPr lang="da-DK" sz="1700" b="1" dirty="0">
                <a:solidFill>
                  <a:prstClr val="black"/>
                </a:solidFill>
                <a:latin typeface="Arial" panose="020B0604020202020204" pitchFamily="34" charset="0"/>
                <a:cs typeface="Arial" panose="020B0604020202020204" pitchFamily="34" charset="0"/>
              </a:rPr>
              <a:t>S</a:t>
            </a:r>
            <a:r>
              <a:rPr lang="da-DK" sz="1700" b="1" dirty="0" smtClean="0">
                <a:solidFill>
                  <a:prstClr val="black"/>
                </a:solidFill>
                <a:latin typeface="Arial" panose="020B0604020202020204" pitchFamily="34" charset="0"/>
                <a:cs typeface="Arial" panose="020B0604020202020204" pitchFamily="34" charset="0"/>
              </a:rPr>
              <a:t>traffedomme </a:t>
            </a:r>
            <a:r>
              <a:rPr lang="da-DK" sz="1700" b="1" dirty="0">
                <a:solidFill>
                  <a:prstClr val="black"/>
                </a:solidFill>
                <a:latin typeface="Arial" panose="020B0604020202020204" pitchFamily="34" charset="0"/>
                <a:cs typeface="Arial" panose="020B0604020202020204" pitchFamily="34" charset="0"/>
              </a:rPr>
              <a:t>og </a:t>
            </a:r>
            <a:r>
              <a:rPr lang="da-DK" sz="1700" b="1" dirty="0" smtClean="0">
                <a:solidFill>
                  <a:prstClr val="black"/>
                </a:solidFill>
                <a:latin typeface="Arial" panose="020B0604020202020204" pitchFamily="34" charset="0"/>
                <a:cs typeface="Arial" panose="020B0604020202020204" pitchFamily="34" charset="0"/>
              </a:rPr>
              <a:t>overtrædelser:</a:t>
            </a:r>
            <a:r>
              <a:rPr lang="da-DK" sz="1700" dirty="0" smtClean="0">
                <a:solidFill>
                  <a:prstClr val="black"/>
                </a:solidFill>
                <a:latin typeface="Arial" panose="020B0604020202020204" pitchFamily="34" charset="0"/>
                <a:cs typeface="Arial" panose="020B0604020202020204" pitchFamily="34" charset="0"/>
              </a:rPr>
              <a:t> </a:t>
            </a:r>
            <a:r>
              <a:rPr lang="da-DK" sz="1600" dirty="0">
                <a:solidFill>
                  <a:prstClr val="black"/>
                </a:solidFill>
                <a:latin typeface="Arial" panose="020B0604020202020204" pitchFamily="34" charset="0"/>
                <a:cs typeface="Arial" panose="020B0604020202020204" pitchFamily="34" charset="0"/>
              </a:rPr>
              <a:t>F</a:t>
            </a:r>
            <a:r>
              <a:rPr lang="da-DK" sz="1700" dirty="0" smtClean="0">
                <a:solidFill>
                  <a:prstClr val="black"/>
                </a:solidFill>
                <a:latin typeface="Arial" panose="020B0604020202020204" pitchFamily="34" charset="0"/>
                <a:cs typeface="Arial" panose="020B0604020202020204" pitchFamily="34" charset="0"/>
              </a:rPr>
              <a:t>x Børneattest og straffeattest.</a:t>
            </a:r>
          </a:p>
          <a:p>
            <a:pPr marL="0" indent="0">
              <a:buNone/>
            </a:pPr>
            <a:r>
              <a:rPr lang="da-DK" sz="1700" b="1" dirty="0" smtClean="0">
                <a:solidFill>
                  <a:prstClr val="black"/>
                </a:solidFill>
                <a:latin typeface="Arial" panose="020B0604020202020204" pitchFamily="34" charset="0"/>
                <a:cs typeface="Arial" panose="020B0604020202020204" pitchFamily="34" charset="0"/>
              </a:rPr>
              <a:t>Fortrolige oplysninger: </a:t>
            </a:r>
            <a:r>
              <a:rPr lang="da-DK" sz="1700" dirty="0" smtClean="0">
                <a:solidFill>
                  <a:prstClr val="black"/>
                </a:solidFill>
                <a:latin typeface="Arial" panose="020B0604020202020204" pitchFamily="34" charset="0"/>
                <a:cs typeface="Arial" panose="020B0604020202020204" pitchFamily="34" charset="0"/>
              </a:rPr>
              <a:t>Cpr.nr. – almindelige oplysninger af fortrolig karakter. </a:t>
            </a:r>
            <a:endParaRPr lang="da-DK" sz="1700" dirty="0">
              <a:solidFill>
                <a:prstClr val="black"/>
              </a:solidFill>
              <a:latin typeface="Arial" panose="020B0604020202020204" pitchFamily="34" charset="0"/>
              <a:cs typeface="Arial" panose="020B0604020202020204" pitchFamily="34" charset="0"/>
            </a:endParaRPr>
          </a:p>
          <a:p>
            <a:pPr marL="0" indent="0" rtl="0">
              <a:buNone/>
            </a:pPr>
            <a:endParaRPr lang="da-DK" sz="1700" dirty="0">
              <a:solidFill>
                <a:prstClr val="black"/>
              </a:solidFill>
              <a:latin typeface="Arial" panose="020B0604020202020204" pitchFamily="34" charset="0"/>
              <a:cs typeface="Arial" panose="020B0604020202020204" pitchFamily="34" charset="0"/>
              <a:sym typeface="Palatino"/>
            </a:endParaRPr>
          </a:p>
        </p:txBody>
      </p:sp>
    </p:spTree>
    <p:extLst>
      <p:ext uri="{BB962C8B-B14F-4D97-AF65-F5344CB8AC3E}">
        <p14:creationId xmlns:p14="http://schemas.microsoft.com/office/powerpoint/2010/main" val="268081241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Lov til at behandle</a:t>
            </a:r>
            <a:endParaRPr lang="da-DK" dirty="0"/>
          </a:p>
        </p:txBody>
      </p:sp>
      <p:sp>
        <p:nvSpPr>
          <p:cNvPr id="3" name="Pladsholder til indhold 2"/>
          <p:cNvSpPr>
            <a:spLocks noGrp="1"/>
          </p:cNvSpPr>
          <p:nvPr>
            <p:ph sz="quarter" idx="10"/>
          </p:nvPr>
        </p:nvSpPr>
        <p:spPr>
          <a:xfrm>
            <a:off x="835377" y="1524996"/>
            <a:ext cx="10882489" cy="4706471"/>
          </a:xfrm>
        </p:spPr>
        <p:txBody>
          <a:bodyPr>
            <a:normAutofit/>
          </a:bodyPr>
          <a:lstStyle/>
          <a:p>
            <a:r>
              <a:rPr lang="da-DK" sz="2000" dirty="0">
                <a:latin typeface="Arial" panose="020B0604020202020204" pitchFamily="34" charset="0"/>
                <a:cs typeface="Arial" panose="020B0604020202020204" pitchFamily="34" charset="0"/>
              </a:rPr>
              <a:t>Behandling omfatter alt fra indsamling til sletning af data</a:t>
            </a:r>
          </a:p>
          <a:p>
            <a:r>
              <a:rPr lang="da-DK" sz="2000" dirty="0" smtClean="0">
                <a:latin typeface="Arial" panose="020B0604020202020204" pitchFamily="34" charset="0"/>
                <a:cs typeface="Arial" panose="020B0604020202020204" pitchFamily="34" charset="0"/>
              </a:rPr>
              <a:t>Vi skal have et retsgrundlag for at måtte behandle personoplysninger (</a:t>
            </a:r>
            <a:r>
              <a:rPr lang="da-DK" sz="1400" dirty="0" smtClean="0">
                <a:latin typeface="Arial" panose="020B0604020202020204" pitchFamily="34" charset="0"/>
                <a:cs typeface="Arial" panose="020B0604020202020204" pitchFamily="34" charset="0"/>
              </a:rPr>
              <a:t>Kontrakt </a:t>
            </a:r>
            <a:r>
              <a:rPr lang="da-DK" sz="1400" dirty="0">
                <a:latin typeface="Arial" panose="020B0604020202020204" pitchFamily="34" charset="0"/>
                <a:cs typeface="Arial" panose="020B0604020202020204" pitchFamily="34" charset="0"/>
              </a:rPr>
              <a:t>om medlemskab, frivilligaftale, </a:t>
            </a:r>
            <a:r>
              <a:rPr lang="da-DK" sz="1400" dirty="0" smtClean="0">
                <a:latin typeface="Arial" panose="020B0604020202020204" pitchFamily="34" charset="0"/>
                <a:cs typeface="Arial" panose="020B0604020202020204" pitchFamily="34" charset="0"/>
              </a:rPr>
              <a:t>samtykke til nyhedsmail, retskrav, interesseafvejning)</a:t>
            </a:r>
            <a:endParaRPr lang="da-DK" sz="2100" dirty="0">
              <a:latin typeface="Arial" panose="020B0604020202020204" pitchFamily="34" charset="0"/>
              <a:cs typeface="Arial" panose="020B0604020202020204" pitchFamily="34" charset="0"/>
            </a:endParaRPr>
          </a:p>
          <a:p>
            <a:r>
              <a:rPr lang="da-DK" sz="2000" dirty="0" smtClean="0">
                <a:latin typeface="Arial" panose="020B0604020202020204" pitchFamily="34" charset="0"/>
                <a:cs typeface="Arial" panose="020B0604020202020204" pitchFamily="34" charset="0"/>
              </a:rPr>
              <a:t>Vi skal have et sagligt formål </a:t>
            </a:r>
          </a:p>
          <a:p>
            <a:r>
              <a:rPr lang="da-DK" sz="2000" dirty="0" smtClean="0">
                <a:latin typeface="Arial" panose="020B0604020202020204" pitchFamily="34" charset="0"/>
                <a:cs typeface="Arial" panose="020B0604020202020204" pitchFamily="34" charset="0"/>
              </a:rPr>
              <a:t>Vi må kun behandle de nødvendige oplysninger i relation til formålet.</a:t>
            </a:r>
          </a:p>
          <a:p>
            <a:r>
              <a:rPr lang="da-DK" sz="2000" dirty="0" smtClean="0">
                <a:latin typeface="Arial" panose="020B0604020202020204" pitchFamily="34" charset="0"/>
                <a:cs typeface="Arial" panose="020B0604020202020204" pitchFamily="34" charset="0"/>
              </a:rPr>
              <a:t>Oplysninger </a:t>
            </a:r>
            <a:r>
              <a:rPr lang="da-DK" sz="2000" dirty="0" smtClean="0"/>
              <a:t>må kun behandles ift. det oplyste formål</a:t>
            </a:r>
            <a:endParaRPr lang="da-DK" sz="2000" dirty="0"/>
          </a:p>
          <a:p>
            <a:r>
              <a:rPr lang="da-DK" sz="2000" dirty="0"/>
              <a:t>Personoplysninger </a:t>
            </a:r>
            <a:r>
              <a:rPr lang="da-DK" sz="2000" dirty="0" smtClean="0"/>
              <a:t>skal slettes</a:t>
            </a:r>
            <a:r>
              <a:rPr lang="da-DK" sz="2000" dirty="0"/>
              <a:t>, når behandlingen er </a:t>
            </a:r>
            <a:r>
              <a:rPr lang="da-DK" sz="2000" dirty="0" smtClean="0"/>
              <a:t>afsluttet </a:t>
            </a:r>
          </a:p>
          <a:p>
            <a:r>
              <a:rPr lang="da-DK" sz="2000" dirty="0" smtClean="0">
                <a:latin typeface="Arial" panose="020B0604020202020204" pitchFamily="34" charset="0"/>
                <a:cs typeface="Arial" panose="020B0604020202020204" pitchFamily="34" charset="0"/>
              </a:rPr>
              <a:t>Vi skal passe på oplysningerne både teknisk og organisatorisk</a:t>
            </a:r>
          </a:p>
        </p:txBody>
      </p:sp>
    </p:spTree>
    <p:extLst>
      <p:ext uri="{BB962C8B-B14F-4D97-AF65-F5344CB8AC3E}">
        <p14:creationId xmlns:p14="http://schemas.microsoft.com/office/powerpoint/2010/main" val="31271297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noFill/>
        </p:spPr>
        <p:txBody>
          <a:bodyPr/>
          <a:lstStyle/>
          <a:p>
            <a:r>
              <a:rPr lang="da-DK" dirty="0" smtClean="0"/>
              <a:t>Dataansvarlig</a:t>
            </a:r>
            <a:endParaRPr lang="da-DK" dirty="0"/>
          </a:p>
        </p:txBody>
      </p:sp>
      <p:sp>
        <p:nvSpPr>
          <p:cNvPr id="3" name="Pladsholder til indhold 2"/>
          <p:cNvSpPr>
            <a:spLocks noGrp="1"/>
          </p:cNvSpPr>
          <p:nvPr>
            <p:ph sz="quarter" idx="10"/>
          </p:nvPr>
        </p:nvSpPr>
        <p:spPr/>
        <p:txBody>
          <a:bodyPr>
            <a:normAutofit/>
          </a:bodyPr>
          <a:lstStyle/>
          <a:p>
            <a:pPr marL="0" indent="0">
              <a:buNone/>
            </a:pPr>
            <a:r>
              <a:rPr lang="da-DK" dirty="0" smtClean="0"/>
              <a:t>Dataansvarlig er den, der </a:t>
            </a:r>
            <a:r>
              <a:rPr lang="da-DK" sz="1800" dirty="0" smtClean="0"/>
              <a:t>”</a:t>
            </a:r>
            <a:r>
              <a:rPr lang="da-DK" sz="1800" i="1" dirty="0" smtClean="0"/>
              <a:t>afgør, til hvilke formål og med  hvilke hjælpemidler, der må foretages behandling af personoplysninger”. </a:t>
            </a:r>
          </a:p>
          <a:p>
            <a:pPr marL="0" indent="0">
              <a:buNone/>
            </a:pPr>
            <a:endParaRPr lang="da-DK" sz="1800" i="1" dirty="0" smtClean="0"/>
          </a:p>
          <a:p>
            <a:pPr marL="0" indent="0">
              <a:buNone/>
            </a:pPr>
            <a:r>
              <a:rPr lang="da-DK" b="1" dirty="0" smtClean="0"/>
              <a:t>I Ældre Sagen er det kun Landsforeningen, der må være dataansvarlig </a:t>
            </a:r>
            <a:endParaRPr lang="da-DK" b="1" dirty="0"/>
          </a:p>
          <a:p>
            <a:r>
              <a:rPr lang="da-DK" dirty="0" smtClean="0"/>
              <a:t>Lokalafdelingerne </a:t>
            </a:r>
            <a:r>
              <a:rPr lang="da-DK" u="sng" dirty="0" smtClean="0"/>
              <a:t>kan ikke </a:t>
            </a:r>
            <a:r>
              <a:rPr lang="da-DK" dirty="0" smtClean="0"/>
              <a:t>være dataansvarlige.</a:t>
            </a:r>
          </a:p>
          <a:p>
            <a:r>
              <a:rPr lang="da-DK" dirty="0" smtClean="0"/>
              <a:t>Lokalformanden og andre frivillige </a:t>
            </a:r>
            <a:r>
              <a:rPr lang="da-DK" u="sng" dirty="0" smtClean="0"/>
              <a:t>må ikke</a:t>
            </a:r>
            <a:r>
              <a:rPr lang="da-DK" dirty="0" smtClean="0"/>
              <a:t>, da I kan blive personlig ansvarlige. </a:t>
            </a:r>
          </a:p>
          <a:p>
            <a:pPr marL="0" indent="0">
              <a:buNone/>
            </a:pPr>
            <a:endParaRPr lang="da-DK" dirty="0" smtClean="0"/>
          </a:p>
          <a:p>
            <a:pPr marL="0" indent="0">
              <a:buNone/>
            </a:pPr>
            <a:r>
              <a:rPr lang="da-DK" dirty="0" smtClean="0"/>
              <a:t>Dataansvaret kan blive personligt, hvis man bevidst vælger ikke at følge Ældre Sagens instrukser og fx opretter egne hjemmesider i stedet for at bruge Ældre Sagens hjemmesideskabelon.</a:t>
            </a:r>
          </a:p>
        </p:txBody>
      </p:sp>
    </p:spTree>
    <p:extLst>
      <p:ext uri="{BB962C8B-B14F-4D97-AF65-F5344CB8AC3E}">
        <p14:creationId xmlns:p14="http://schemas.microsoft.com/office/powerpoint/2010/main" val="5308923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Oplysninger om frivillige</a:t>
            </a:r>
            <a:endParaRPr lang="da-DK" dirty="0"/>
          </a:p>
        </p:txBody>
      </p:sp>
      <p:sp>
        <p:nvSpPr>
          <p:cNvPr id="3" name="Pladsholder til indhold 2"/>
          <p:cNvSpPr>
            <a:spLocks noGrp="1"/>
          </p:cNvSpPr>
          <p:nvPr>
            <p:ph sz="quarter" idx="10"/>
          </p:nvPr>
        </p:nvSpPr>
        <p:spPr/>
        <p:txBody>
          <a:bodyPr>
            <a:normAutofit/>
          </a:bodyPr>
          <a:lstStyle/>
          <a:p>
            <a:pPr marL="0" indent="0">
              <a:buNone/>
            </a:pPr>
            <a:r>
              <a:rPr lang="da-DK" dirty="0" smtClean="0"/>
              <a:t>Vi må godt dele oplysninger om frivillige med hinanden i Ældre Sagen:</a:t>
            </a:r>
          </a:p>
          <a:p>
            <a:pPr>
              <a:buFontTx/>
              <a:buChar char="-"/>
            </a:pPr>
            <a:r>
              <a:rPr lang="da-DK" dirty="0" smtClean="0"/>
              <a:t>I må godt have lister med navne og kontaktoplysninger – både fra lokalafdelingen og andre afdelinger/distrikter</a:t>
            </a:r>
          </a:p>
          <a:p>
            <a:pPr>
              <a:buFontTx/>
              <a:buChar char="-"/>
            </a:pPr>
            <a:r>
              <a:rPr lang="da-DK" dirty="0" smtClean="0"/>
              <a:t>Maile til hinanden og vise mail-adressen</a:t>
            </a:r>
          </a:p>
          <a:p>
            <a:pPr>
              <a:buFontTx/>
              <a:buChar char="-"/>
            </a:pPr>
            <a:r>
              <a:rPr lang="da-DK" dirty="0" smtClean="0"/>
              <a:t>Udsende generelle mails, men brug gerne </a:t>
            </a:r>
            <a:r>
              <a:rPr lang="da-DK" dirty="0" err="1" smtClean="0"/>
              <a:t>bcc</a:t>
            </a:r>
            <a:endParaRPr lang="da-DK" dirty="0" smtClean="0"/>
          </a:p>
          <a:p>
            <a:pPr>
              <a:buFontTx/>
              <a:buChar char="-"/>
            </a:pPr>
            <a:r>
              <a:rPr lang="da-DK" dirty="0" smtClean="0"/>
              <a:t>Opbevare frivilligaftaler, samtykker o.a.</a:t>
            </a:r>
          </a:p>
          <a:p>
            <a:pPr>
              <a:buFontTx/>
              <a:buChar char="-"/>
            </a:pPr>
            <a:r>
              <a:rPr lang="da-DK" dirty="0" smtClean="0"/>
              <a:t>Have oversigter og vagtplaner </a:t>
            </a:r>
            <a:r>
              <a:rPr lang="da-DK" dirty="0"/>
              <a:t>for bemanding af </a:t>
            </a:r>
            <a:r>
              <a:rPr lang="da-DK" dirty="0" smtClean="0"/>
              <a:t>aktiviteter</a:t>
            </a:r>
          </a:p>
          <a:p>
            <a:pPr>
              <a:buFontTx/>
              <a:buChar char="-"/>
            </a:pPr>
            <a:r>
              <a:rPr lang="da-DK" dirty="0" smtClean="0"/>
              <a:t>Opbevare referater fra bestyrelsesmøder og arbejdsgruppemøder (undgå følsomme og fortrolige oplysninger) som dokumentation for beslutninger</a:t>
            </a:r>
          </a:p>
          <a:p>
            <a:pPr marL="0" indent="0">
              <a:buNone/>
            </a:pPr>
            <a:endParaRPr lang="da-DK" dirty="0"/>
          </a:p>
        </p:txBody>
      </p:sp>
    </p:spTree>
    <p:extLst>
      <p:ext uri="{BB962C8B-B14F-4D97-AF65-F5344CB8AC3E}">
        <p14:creationId xmlns:p14="http://schemas.microsoft.com/office/powerpoint/2010/main" val="405079965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600" dirty="0" smtClean="0"/>
              <a:t>Deltagerlister og -oplysninger</a:t>
            </a:r>
            <a:endParaRPr lang="da-DK" sz="3600" dirty="0"/>
          </a:p>
        </p:txBody>
      </p:sp>
      <p:sp>
        <p:nvSpPr>
          <p:cNvPr id="3" name="Pladsholder til indhold 2"/>
          <p:cNvSpPr>
            <a:spLocks noGrp="1"/>
          </p:cNvSpPr>
          <p:nvPr>
            <p:ph sz="quarter" idx="10"/>
          </p:nvPr>
        </p:nvSpPr>
        <p:spPr/>
        <p:txBody>
          <a:bodyPr>
            <a:normAutofit/>
          </a:bodyPr>
          <a:lstStyle/>
          <a:p>
            <a:pPr marL="0" indent="0">
              <a:buNone/>
            </a:pPr>
            <a:r>
              <a:rPr lang="da-DK" dirty="0" smtClean="0"/>
              <a:t>Frivillige: </a:t>
            </a:r>
          </a:p>
          <a:p>
            <a:r>
              <a:rPr lang="da-DK" dirty="0"/>
              <a:t>må godt </a:t>
            </a:r>
            <a:r>
              <a:rPr lang="da-DK" dirty="0" smtClean="0"/>
              <a:t>have deltagerlister med alle oplysninger jf. bookingløsning</a:t>
            </a:r>
          </a:p>
          <a:p>
            <a:r>
              <a:rPr lang="da-DK" dirty="0"/>
              <a:t>må </a:t>
            </a:r>
            <a:r>
              <a:rPr lang="da-DK" dirty="0" smtClean="0"/>
              <a:t>godt kontakte deltagere </a:t>
            </a:r>
            <a:r>
              <a:rPr lang="da-DK" dirty="0"/>
              <a:t>om aktiviteten og lignende aktiviteter; brug </a:t>
            </a:r>
            <a:r>
              <a:rPr lang="da-DK" dirty="0" err="1"/>
              <a:t>bcc</a:t>
            </a:r>
            <a:r>
              <a:rPr lang="da-DK" dirty="0"/>
              <a:t> hvis I sender </a:t>
            </a:r>
            <a:r>
              <a:rPr lang="da-DK" dirty="0" smtClean="0"/>
              <a:t>mails</a:t>
            </a:r>
          </a:p>
          <a:p>
            <a:r>
              <a:rPr lang="da-DK" dirty="0"/>
              <a:t>t</a:t>
            </a:r>
            <a:r>
              <a:rPr lang="da-DK" dirty="0" smtClean="0"/>
              <a:t>ræk friske lister med opdaterede data inden i sender ud.</a:t>
            </a:r>
            <a:endParaRPr lang="da-DK" dirty="0"/>
          </a:p>
          <a:p>
            <a:r>
              <a:rPr lang="da-DK" dirty="0" smtClean="0"/>
              <a:t>skal slette deltagerlister </a:t>
            </a:r>
            <a:r>
              <a:rPr lang="da-DK" dirty="0"/>
              <a:t>senest 1 år efter det kalenderår, hvor aktiviteten ophører eller 5 år efter løbende kalenderår ved betalingsarrangementer jf. bogføringsloven.</a:t>
            </a:r>
          </a:p>
          <a:p>
            <a:pPr marL="0" indent="0">
              <a:buNone/>
            </a:pPr>
            <a:r>
              <a:rPr lang="da-DK" dirty="0" smtClean="0"/>
              <a:t>Deltagere </a:t>
            </a:r>
          </a:p>
          <a:p>
            <a:r>
              <a:rPr lang="da-DK" dirty="0" smtClean="0"/>
              <a:t>må som udgangspunkt kun få udleveret navnelister</a:t>
            </a:r>
          </a:p>
          <a:p>
            <a:r>
              <a:rPr lang="da-DK" dirty="0" smtClean="0">
                <a:hlinkClick r:id="rId3"/>
              </a:rPr>
              <a:t>kan give samtykke </a:t>
            </a:r>
            <a:r>
              <a:rPr lang="da-DK" dirty="0" smtClean="0"/>
              <a:t>til at dele deres kontaktoplysninger med andre deltagere.</a:t>
            </a:r>
          </a:p>
        </p:txBody>
      </p:sp>
    </p:spTree>
    <p:extLst>
      <p:ext uri="{BB962C8B-B14F-4D97-AF65-F5344CB8AC3E}">
        <p14:creationId xmlns:p14="http://schemas.microsoft.com/office/powerpoint/2010/main" val="303576244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Opbevaring</a:t>
            </a:r>
            <a:endParaRPr lang="da-DK" dirty="0"/>
          </a:p>
        </p:txBody>
      </p:sp>
      <p:sp>
        <p:nvSpPr>
          <p:cNvPr id="3" name="Pladsholder til indhold 2"/>
          <p:cNvSpPr>
            <a:spLocks noGrp="1"/>
          </p:cNvSpPr>
          <p:nvPr>
            <p:ph sz="quarter" idx="10"/>
          </p:nvPr>
        </p:nvSpPr>
        <p:spPr/>
        <p:txBody>
          <a:bodyPr>
            <a:normAutofit/>
          </a:bodyPr>
          <a:lstStyle/>
          <a:p>
            <a:r>
              <a:rPr lang="da-DK" sz="2400" dirty="0" smtClean="0"/>
              <a:t>Som frivillige bruger de fleste jeres </a:t>
            </a:r>
            <a:r>
              <a:rPr lang="da-DK" sz="2400" dirty="0"/>
              <a:t>private </a:t>
            </a:r>
            <a:r>
              <a:rPr lang="da-DK" sz="2400" dirty="0" smtClean="0"/>
              <a:t>opbevaringsmuligheder - sørg for at de er beskyttet med login.</a:t>
            </a:r>
            <a:endParaRPr lang="da-DK" sz="2400" dirty="0"/>
          </a:p>
          <a:p>
            <a:r>
              <a:rPr lang="da-DK" sz="2400" dirty="0"/>
              <a:t>Ældre Sagens </a:t>
            </a:r>
            <a:r>
              <a:rPr lang="da-DK" sz="2400" dirty="0">
                <a:hlinkClick r:id="rId2"/>
              </a:rPr>
              <a:t>Dokumentboks </a:t>
            </a:r>
            <a:r>
              <a:rPr lang="da-DK" sz="2400" dirty="0" smtClean="0"/>
              <a:t>er taget i brug og benyttes til deling af lokalafdelingens dokumenter.</a:t>
            </a:r>
            <a:endParaRPr lang="da-DK" sz="2400" dirty="0"/>
          </a:p>
          <a:p>
            <a:r>
              <a:rPr lang="da-DK" sz="2400" dirty="0" smtClean="0"/>
              <a:t>Lokalafdelingen må ikke bruge </a:t>
            </a:r>
            <a:r>
              <a:rPr lang="da-DK" sz="2400" dirty="0" err="1" smtClean="0"/>
              <a:t>Cloudløsninger</a:t>
            </a:r>
            <a:r>
              <a:rPr lang="da-DK" sz="2400" dirty="0" smtClean="0"/>
              <a:t>, som et fælles redskab til opbevaring. </a:t>
            </a:r>
          </a:p>
          <a:p>
            <a:r>
              <a:rPr lang="da-DK" sz="2400" dirty="0" smtClean="0"/>
              <a:t>Slet filer, når det saglige formål er ophørt</a:t>
            </a:r>
          </a:p>
          <a:p>
            <a:r>
              <a:rPr lang="da-DK" sz="2400" dirty="0" smtClean="0"/>
              <a:t>Opbevar </a:t>
            </a:r>
            <a:r>
              <a:rPr lang="da-DK" sz="2400" dirty="0"/>
              <a:t>oplysningerne sikkert jf. pjecen ”Pas på personoplysninger</a:t>
            </a:r>
            <a:r>
              <a:rPr lang="da-DK" sz="2400" dirty="0" smtClean="0"/>
              <a:t>”.</a:t>
            </a:r>
            <a:endParaRPr lang="da-DK" sz="2400" dirty="0"/>
          </a:p>
        </p:txBody>
      </p:sp>
    </p:spTree>
    <p:extLst>
      <p:ext uri="{BB962C8B-B14F-4D97-AF65-F5344CB8AC3E}">
        <p14:creationId xmlns:p14="http://schemas.microsoft.com/office/powerpoint/2010/main" val="340428682"/>
      </p:ext>
    </p:extLst>
  </p:cSld>
  <p:clrMapOvr>
    <a:masterClrMapping/>
  </p:clrMapOvr>
  <p:transition spd="med"/>
</p:sld>
</file>

<file path=ppt/theme/theme1.xml><?xml version="1.0" encoding="utf-8"?>
<a:theme xmlns:a="http://schemas.openxmlformats.org/drawingml/2006/main" name="a_Ældre Sagen Powerpoint 11-01_2018">
  <a:themeElements>
    <a:clrScheme name="Ældresagen2016">
      <a:dk1>
        <a:srgbClr val="000000"/>
      </a:dk1>
      <a:lt1>
        <a:srgbClr val="FFFFFF"/>
      </a:lt1>
      <a:dk2>
        <a:srgbClr val="A91D1E"/>
      </a:dk2>
      <a:lt2>
        <a:srgbClr val="908979"/>
      </a:lt2>
      <a:accent1>
        <a:srgbClr val="C15F9C"/>
      </a:accent1>
      <a:accent2>
        <a:srgbClr val="9D1E65"/>
      </a:accent2>
      <a:accent3>
        <a:srgbClr val="6EA7AF"/>
      </a:accent3>
      <a:accent4>
        <a:srgbClr val="15494F"/>
      </a:accent4>
      <a:accent5>
        <a:srgbClr val="7281A4"/>
      </a:accent5>
      <a:accent6>
        <a:srgbClr val="111535"/>
      </a:accent6>
      <a:hlink>
        <a:srgbClr val="314C83"/>
      </a:hlink>
      <a:folHlink>
        <a:srgbClr val="5E22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solidFill>
            <a:schemeClr val="accent1">
              <a:lumMod val="50000"/>
            </a:schemeClr>
          </a:solidFill>
          <a:miter lim="400000"/>
        </a:ln>
        <a:effectLst/>
      </a:spPr>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defPPr marL="0" marR="0" indent="0" algn="ctr" defTabSz="584200" rtl="0" fontAlgn="auto" latinLnBrk="1" hangingPunct="0">
          <a:lnSpc>
            <a:spcPct val="100000"/>
          </a:lnSpc>
          <a:spcBef>
            <a:spcPts val="0"/>
          </a:spcBef>
          <a:spcAft>
            <a:spcPts val="0"/>
          </a:spcAft>
          <a:buClrTx/>
          <a:buSzTx/>
          <a:buFontTx/>
          <a:buNone/>
          <a:tabLst/>
          <a:defRPr kumimoji="0" sz="2700" b="0" i="0" u="none" strike="noStrike" cap="none" spc="0" normalizeH="0" baseline="0" dirty="0" err="1" smtClean="0">
            <a:solidFill>
              <a:srgbClr val="FFFFFF"/>
            </a:solidFill>
            <a:uFillTx/>
            <a:ea typeface="Palatino"/>
            <a:cs typeface="Palatino"/>
            <a:sym typeface="Palatino"/>
          </a:defRPr>
        </a:def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rgbClr val="414141"/>
            </a:solidFill>
            <a:effectLst/>
            <a:uFillTx/>
            <a:latin typeface="+mn-lt"/>
            <a:ea typeface="Palatino"/>
            <a:cs typeface="Palatino"/>
            <a:sym typeface="Palatino"/>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Ældre Sagen 2016-16_9.potx" id="{FA62C7F8-41E3-4CF3-B1AF-0560228E0AF8}" vid="{84D6CD33-1C15-46A3-8315-F2B29DD7BD6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a_Ældre Sagen Powerpoint 11-01_2018</Template>
  <TotalTime>617</TotalTime>
  <Words>1434</Words>
  <Application>Microsoft Office PowerPoint</Application>
  <PresentationFormat>Brugerdefineret</PresentationFormat>
  <Paragraphs>128</Paragraphs>
  <Slides>21</Slides>
  <Notes>5</Notes>
  <HiddenSlides>0</HiddenSlides>
  <MMClips>0</MMClips>
  <ScaleCrop>false</ScaleCrop>
  <HeadingPairs>
    <vt:vector size="4" baseType="variant">
      <vt:variant>
        <vt:lpstr>Tema</vt:lpstr>
      </vt:variant>
      <vt:variant>
        <vt:i4>1</vt:i4>
      </vt:variant>
      <vt:variant>
        <vt:lpstr>Diastitler</vt:lpstr>
      </vt:variant>
      <vt:variant>
        <vt:i4>21</vt:i4>
      </vt:variant>
    </vt:vector>
  </HeadingPairs>
  <TitlesOfParts>
    <vt:vector size="22" baseType="lpstr">
      <vt:lpstr>a_Ældre Sagen Powerpoint 11-01_2018</vt:lpstr>
      <vt:lpstr>PowerPoint-præsentation</vt:lpstr>
      <vt:lpstr>Persondatalovgivningen</vt:lpstr>
      <vt:lpstr>Pas på vores personoplysninger</vt:lpstr>
      <vt:lpstr>Personoplysninger</vt:lpstr>
      <vt:lpstr>Lov til at behandle</vt:lpstr>
      <vt:lpstr>Dataansvarlig</vt:lpstr>
      <vt:lpstr>Oplysninger om frivillige</vt:lpstr>
      <vt:lpstr>Deltagerlister og -oplysninger</vt:lpstr>
      <vt:lpstr>Opbevaring</vt:lpstr>
      <vt:lpstr>It-caféer</vt:lpstr>
      <vt:lpstr>It-hjælp i hjemmet</vt:lpstr>
      <vt:lpstr>Billeder</vt:lpstr>
      <vt:lpstr>Billeder</vt:lpstr>
      <vt:lpstr>Billeder</vt:lpstr>
      <vt:lpstr>Billeder</vt:lpstr>
      <vt:lpstr>Billeder</vt:lpstr>
      <vt:lpstr>Samtykke ved offentliggørelse</vt:lpstr>
      <vt:lpstr>Datatilsynet sociale netværk</vt:lpstr>
      <vt:lpstr>Sikkerhed</vt:lpstr>
      <vt:lpstr>Persondata på frivilligportalen</vt:lpstr>
      <vt:lpstr>Spørgsmål om persondata</vt:lpstr>
    </vt:vector>
  </TitlesOfParts>
  <Company>Ældre Sagen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Berit Nordahl</dc:creator>
  <cp:lastModifiedBy>Berit Nordahl</cp:lastModifiedBy>
  <cp:revision>36</cp:revision>
  <dcterms:created xsi:type="dcterms:W3CDTF">2018-09-21T07:38:04Z</dcterms:created>
  <dcterms:modified xsi:type="dcterms:W3CDTF">2018-11-14T12:28:00Z</dcterms:modified>
</cp:coreProperties>
</file>